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67" r:id="rId2"/>
    <p:sldMasterId id="2147483688" r:id="rId3"/>
    <p:sldMasterId id="2147483699" r:id="rId4"/>
  </p:sldMasterIdLst>
  <p:notesMasterIdLst>
    <p:notesMasterId r:id="rId56"/>
  </p:notesMasterIdLst>
  <p:handoutMasterIdLst>
    <p:handoutMasterId r:id="rId57"/>
  </p:handoutMasterIdLst>
  <p:sldIdLst>
    <p:sldId id="383" r:id="rId5"/>
    <p:sldId id="384" r:id="rId6"/>
    <p:sldId id="389" r:id="rId7"/>
    <p:sldId id="363" r:id="rId8"/>
    <p:sldId id="398" r:id="rId9"/>
    <p:sldId id="397" r:id="rId10"/>
    <p:sldId id="395" r:id="rId11"/>
    <p:sldId id="404" r:id="rId12"/>
    <p:sldId id="407" r:id="rId13"/>
    <p:sldId id="351" r:id="rId14"/>
    <p:sldId id="357" r:id="rId15"/>
    <p:sldId id="405" r:id="rId16"/>
    <p:sldId id="411" r:id="rId17"/>
    <p:sldId id="412" r:id="rId18"/>
    <p:sldId id="413" r:id="rId19"/>
    <p:sldId id="414" r:id="rId20"/>
    <p:sldId id="415" r:id="rId21"/>
    <p:sldId id="416" r:id="rId22"/>
    <p:sldId id="417" r:id="rId23"/>
    <p:sldId id="418" r:id="rId24"/>
    <p:sldId id="442" r:id="rId25"/>
    <p:sldId id="443" r:id="rId26"/>
    <p:sldId id="420" r:id="rId27"/>
    <p:sldId id="421" r:id="rId28"/>
    <p:sldId id="422" r:id="rId29"/>
    <p:sldId id="423" r:id="rId30"/>
    <p:sldId id="444" r:id="rId31"/>
    <p:sldId id="424" r:id="rId32"/>
    <p:sldId id="425" r:id="rId33"/>
    <p:sldId id="426" r:id="rId34"/>
    <p:sldId id="427" r:id="rId35"/>
    <p:sldId id="428" r:id="rId36"/>
    <p:sldId id="327" r:id="rId37"/>
    <p:sldId id="366" r:id="rId38"/>
    <p:sldId id="355" r:id="rId39"/>
    <p:sldId id="342" r:id="rId40"/>
    <p:sldId id="352" r:id="rId41"/>
    <p:sldId id="394" r:id="rId42"/>
    <p:sldId id="354" r:id="rId43"/>
    <p:sldId id="392" r:id="rId44"/>
    <p:sldId id="393" r:id="rId45"/>
    <p:sldId id="403" r:id="rId46"/>
    <p:sldId id="429" r:id="rId47"/>
    <p:sldId id="431" r:id="rId48"/>
    <p:sldId id="432" r:id="rId49"/>
    <p:sldId id="434" r:id="rId50"/>
    <p:sldId id="435" r:id="rId51"/>
    <p:sldId id="436" r:id="rId52"/>
    <p:sldId id="437" r:id="rId53"/>
    <p:sldId id="438" r:id="rId54"/>
    <p:sldId id="440" r:id="rId5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B7"/>
    <a:srgbClr val="008FBE"/>
    <a:srgbClr val="00AFA9"/>
    <a:srgbClr val="EC9939"/>
    <a:srgbClr val="002855"/>
    <a:srgbClr val="C6BEB5"/>
    <a:srgbClr val="5A55B7"/>
    <a:srgbClr val="00B3A5"/>
    <a:srgbClr val="002B55"/>
    <a:srgbClr val="00C1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32" autoAdjust="0"/>
    <p:restoredTop sz="86152" autoAdjust="0"/>
  </p:normalViewPr>
  <p:slideViewPr>
    <p:cSldViewPr snapToGrid="0" snapToObjects="1">
      <p:cViewPr>
        <p:scale>
          <a:sx n="76" d="100"/>
          <a:sy n="76" d="100"/>
        </p:scale>
        <p:origin x="374" y="845"/>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0D914C-036F-AC41-A687-B6035FC813D6}" type="doc">
      <dgm:prSet loTypeId="urn:microsoft.com/office/officeart/2005/8/layout/hChevron3" loCatId="list" qsTypeId="urn:microsoft.com/office/officeart/2005/8/quickstyle/simple1" qsCatId="simple" csTypeId="urn:microsoft.com/office/officeart/2005/8/colors/accent1_2" csCatId="accent1" phldr="1"/>
      <dgm:spPr/>
      <dgm:t>
        <a:bodyPr/>
        <a:lstStyle/>
        <a:p>
          <a:endParaRPr lang="en-US"/>
        </a:p>
      </dgm:t>
    </dgm:pt>
    <dgm:pt modelId="{C545DBF1-DD19-CB44-A210-9DFF87BE10BE}">
      <dgm:prSet phldrT="[Text]"/>
      <dgm:spPr/>
      <dgm:t>
        <a:bodyPr/>
        <a:lstStyle/>
        <a:p>
          <a:r>
            <a:rPr lang="en-US" dirty="0"/>
            <a:t>Clinical Operations</a:t>
          </a:r>
        </a:p>
      </dgm:t>
    </dgm:pt>
    <dgm:pt modelId="{D452AE6D-E6FA-9A46-A096-ACBFEDE53FD3}" type="parTrans" cxnId="{3D91AA93-BBA2-C34A-89A3-AED4926D447B}">
      <dgm:prSet/>
      <dgm:spPr/>
      <dgm:t>
        <a:bodyPr/>
        <a:lstStyle/>
        <a:p>
          <a:endParaRPr lang="en-US"/>
        </a:p>
      </dgm:t>
    </dgm:pt>
    <dgm:pt modelId="{E5084CDD-6B44-BE41-BF9E-B0A03EA4462C}" type="sibTrans" cxnId="{3D91AA93-BBA2-C34A-89A3-AED4926D447B}">
      <dgm:prSet/>
      <dgm:spPr/>
      <dgm:t>
        <a:bodyPr/>
        <a:lstStyle/>
        <a:p>
          <a:endParaRPr lang="en-US"/>
        </a:p>
      </dgm:t>
    </dgm:pt>
    <dgm:pt modelId="{DCDD1739-812C-1A45-8741-FC661915D900}">
      <dgm:prSet phldrT="[Text]"/>
      <dgm:spPr/>
      <dgm:t>
        <a:bodyPr/>
        <a:lstStyle/>
        <a:p>
          <a:r>
            <a:rPr lang="en-US" dirty="0"/>
            <a:t>Data Management</a:t>
          </a:r>
        </a:p>
      </dgm:t>
    </dgm:pt>
    <dgm:pt modelId="{E5B1CA38-A347-ED40-B2A2-3367942E2A5A}" type="parTrans" cxnId="{043B37BB-0ABA-B741-9C1E-B815328DD25E}">
      <dgm:prSet/>
      <dgm:spPr/>
      <dgm:t>
        <a:bodyPr/>
        <a:lstStyle/>
        <a:p>
          <a:endParaRPr lang="en-US"/>
        </a:p>
      </dgm:t>
    </dgm:pt>
    <dgm:pt modelId="{DE44FFAB-D8E2-ED48-B67C-CC9C74A2370B}" type="sibTrans" cxnId="{043B37BB-0ABA-B741-9C1E-B815328DD25E}">
      <dgm:prSet/>
      <dgm:spPr/>
      <dgm:t>
        <a:bodyPr/>
        <a:lstStyle/>
        <a:p>
          <a:endParaRPr lang="en-US"/>
        </a:p>
      </dgm:t>
    </dgm:pt>
    <dgm:pt modelId="{6B516A35-654B-B643-AB55-F2E85EB7D821}">
      <dgm:prSet phldrT="[Text]"/>
      <dgm:spPr/>
      <dgm:t>
        <a:bodyPr/>
        <a:lstStyle/>
        <a:p>
          <a:r>
            <a:rPr lang="en-US" dirty="0" err="1"/>
            <a:t>Biostats</a:t>
          </a:r>
          <a:endParaRPr lang="en-US" dirty="0"/>
        </a:p>
      </dgm:t>
    </dgm:pt>
    <dgm:pt modelId="{94CC7553-1765-394F-8F01-0DF4292C25D0}" type="parTrans" cxnId="{A067B42D-671B-0946-A0BE-666AFEEF7B6D}">
      <dgm:prSet/>
      <dgm:spPr/>
      <dgm:t>
        <a:bodyPr/>
        <a:lstStyle/>
        <a:p>
          <a:endParaRPr lang="en-US"/>
        </a:p>
      </dgm:t>
    </dgm:pt>
    <dgm:pt modelId="{EC41DD14-C143-4C4C-938D-C5407302B6F5}" type="sibTrans" cxnId="{A067B42D-671B-0946-A0BE-666AFEEF7B6D}">
      <dgm:prSet/>
      <dgm:spPr/>
      <dgm:t>
        <a:bodyPr/>
        <a:lstStyle/>
        <a:p>
          <a:endParaRPr lang="en-US"/>
        </a:p>
      </dgm:t>
    </dgm:pt>
    <dgm:pt modelId="{D6077001-6BD2-3741-BD32-1BE373F37D03}">
      <dgm:prSet phldrT="[Text]"/>
      <dgm:spPr/>
      <dgm:t>
        <a:bodyPr/>
        <a:lstStyle/>
        <a:p>
          <a:r>
            <a:rPr lang="en-US" dirty="0"/>
            <a:t>Data</a:t>
          </a:r>
          <a:r>
            <a:rPr lang="en-US" baseline="0" dirty="0"/>
            <a:t> Migration</a:t>
          </a:r>
          <a:endParaRPr lang="en-US" dirty="0"/>
        </a:p>
      </dgm:t>
    </dgm:pt>
    <dgm:pt modelId="{30001435-77CC-5149-A009-7FB99DBA777C}" type="parTrans" cxnId="{020B697C-04FC-B54B-A66F-DC08589AC341}">
      <dgm:prSet/>
      <dgm:spPr/>
      <dgm:t>
        <a:bodyPr/>
        <a:lstStyle/>
        <a:p>
          <a:endParaRPr lang="en-US"/>
        </a:p>
      </dgm:t>
    </dgm:pt>
    <dgm:pt modelId="{517557C3-871B-A845-B6E0-BD25D57C6D7C}" type="sibTrans" cxnId="{020B697C-04FC-B54B-A66F-DC08589AC341}">
      <dgm:prSet/>
      <dgm:spPr/>
      <dgm:t>
        <a:bodyPr/>
        <a:lstStyle/>
        <a:p>
          <a:endParaRPr lang="en-US"/>
        </a:p>
      </dgm:t>
    </dgm:pt>
    <dgm:pt modelId="{094E9B36-9C4B-E94E-8026-E02E64377A6E}">
      <dgm:prSet phldrT="[Text]"/>
      <dgm:spPr/>
      <dgm:t>
        <a:bodyPr/>
        <a:lstStyle/>
        <a:p>
          <a:r>
            <a:rPr lang="en-US" dirty="0"/>
            <a:t>Quality</a:t>
          </a:r>
        </a:p>
      </dgm:t>
    </dgm:pt>
    <dgm:pt modelId="{94B73F00-9986-084B-A6C0-42FC7BBED25D}" type="parTrans" cxnId="{1F10AC34-CF4B-464C-B9AC-F9AF7E7E0C91}">
      <dgm:prSet/>
      <dgm:spPr/>
      <dgm:t>
        <a:bodyPr/>
        <a:lstStyle/>
        <a:p>
          <a:endParaRPr lang="en-US"/>
        </a:p>
      </dgm:t>
    </dgm:pt>
    <dgm:pt modelId="{CAC4136D-D790-6147-AEC1-334E15783614}" type="sibTrans" cxnId="{1F10AC34-CF4B-464C-B9AC-F9AF7E7E0C91}">
      <dgm:prSet/>
      <dgm:spPr/>
      <dgm:t>
        <a:bodyPr/>
        <a:lstStyle/>
        <a:p>
          <a:endParaRPr lang="en-US"/>
        </a:p>
      </dgm:t>
    </dgm:pt>
    <dgm:pt modelId="{9D7E91EB-670D-4546-BADC-512BC4257005}">
      <dgm:prSet phldrT="[Text]"/>
      <dgm:spPr/>
      <dgm:t>
        <a:bodyPr/>
        <a:lstStyle/>
        <a:p>
          <a:r>
            <a:rPr lang="en-US" dirty="0"/>
            <a:t>Training</a:t>
          </a:r>
        </a:p>
      </dgm:t>
    </dgm:pt>
    <dgm:pt modelId="{7E245522-9F67-F44B-ADE1-A1C090BFB48D}" type="parTrans" cxnId="{7C293EA6-0C30-854C-A421-8915BAC97747}">
      <dgm:prSet/>
      <dgm:spPr/>
      <dgm:t>
        <a:bodyPr/>
        <a:lstStyle/>
        <a:p>
          <a:endParaRPr lang="en-US"/>
        </a:p>
      </dgm:t>
    </dgm:pt>
    <dgm:pt modelId="{EF960E6F-79A6-384D-964B-E8CE5BCCDEEF}" type="sibTrans" cxnId="{7C293EA6-0C30-854C-A421-8915BAC97747}">
      <dgm:prSet/>
      <dgm:spPr/>
      <dgm:t>
        <a:bodyPr/>
        <a:lstStyle/>
        <a:p>
          <a:endParaRPr lang="en-US"/>
        </a:p>
      </dgm:t>
    </dgm:pt>
    <dgm:pt modelId="{6F457F35-916E-7F45-AF40-C13C3A2EE382}" type="pres">
      <dgm:prSet presAssocID="{550D914C-036F-AC41-A687-B6035FC813D6}" presName="Name0" presStyleCnt="0">
        <dgm:presLayoutVars>
          <dgm:dir/>
          <dgm:resizeHandles val="exact"/>
        </dgm:presLayoutVars>
      </dgm:prSet>
      <dgm:spPr/>
    </dgm:pt>
    <dgm:pt modelId="{C938C80C-67DC-F942-8A74-373EB6F4B47C}" type="pres">
      <dgm:prSet presAssocID="{C545DBF1-DD19-CB44-A210-9DFF87BE10BE}" presName="parTxOnly" presStyleLbl="node1" presStyleIdx="0" presStyleCnt="6">
        <dgm:presLayoutVars>
          <dgm:bulletEnabled val="1"/>
        </dgm:presLayoutVars>
      </dgm:prSet>
      <dgm:spPr/>
    </dgm:pt>
    <dgm:pt modelId="{C6AD35E9-CD08-B649-A833-F86914EF7511}" type="pres">
      <dgm:prSet presAssocID="{E5084CDD-6B44-BE41-BF9E-B0A03EA4462C}" presName="parSpace" presStyleCnt="0"/>
      <dgm:spPr/>
    </dgm:pt>
    <dgm:pt modelId="{19D36435-9E1E-044B-8C88-D1BFD00ABF43}" type="pres">
      <dgm:prSet presAssocID="{DCDD1739-812C-1A45-8741-FC661915D900}" presName="parTxOnly" presStyleLbl="node1" presStyleIdx="1" presStyleCnt="6">
        <dgm:presLayoutVars>
          <dgm:bulletEnabled val="1"/>
        </dgm:presLayoutVars>
      </dgm:prSet>
      <dgm:spPr/>
    </dgm:pt>
    <dgm:pt modelId="{8EF82662-7F1D-624B-9C85-EC24FC4B7E0C}" type="pres">
      <dgm:prSet presAssocID="{DE44FFAB-D8E2-ED48-B67C-CC9C74A2370B}" presName="parSpace" presStyleCnt="0"/>
      <dgm:spPr/>
    </dgm:pt>
    <dgm:pt modelId="{36CDAF5E-2A10-4E41-8BF9-BB4A081674E6}" type="pres">
      <dgm:prSet presAssocID="{6B516A35-654B-B643-AB55-F2E85EB7D821}" presName="parTxOnly" presStyleLbl="node1" presStyleIdx="2" presStyleCnt="6" custLinFactNeighborY="0">
        <dgm:presLayoutVars>
          <dgm:bulletEnabled val="1"/>
        </dgm:presLayoutVars>
      </dgm:prSet>
      <dgm:spPr/>
    </dgm:pt>
    <dgm:pt modelId="{AF0C2CB5-E40D-6F4A-8348-8FD104DE4D02}" type="pres">
      <dgm:prSet presAssocID="{EC41DD14-C143-4C4C-938D-C5407302B6F5}" presName="parSpace" presStyleCnt="0"/>
      <dgm:spPr/>
    </dgm:pt>
    <dgm:pt modelId="{42DCE234-6256-5D49-9FB3-655C096AB86A}" type="pres">
      <dgm:prSet presAssocID="{D6077001-6BD2-3741-BD32-1BE373F37D03}" presName="parTxOnly" presStyleLbl="node1" presStyleIdx="3" presStyleCnt="6">
        <dgm:presLayoutVars>
          <dgm:bulletEnabled val="1"/>
        </dgm:presLayoutVars>
      </dgm:prSet>
      <dgm:spPr/>
    </dgm:pt>
    <dgm:pt modelId="{926964A3-A3B0-5C4A-B68D-46D2B49965C0}" type="pres">
      <dgm:prSet presAssocID="{517557C3-871B-A845-B6E0-BD25D57C6D7C}" presName="parSpace" presStyleCnt="0"/>
      <dgm:spPr/>
    </dgm:pt>
    <dgm:pt modelId="{A603FE89-1ADD-C64B-AF11-79F662B0D2B9}" type="pres">
      <dgm:prSet presAssocID="{094E9B36-9C4B-E94E-8026-E02E64377A6E}" presName="parTxOnly" presStyleLbl="node1" presStyleIdx="4" presStyleCnt="6">
        <dgm:presLayoutVars>
          <dgm:bulletEnabled val="1"/>
        </dgm:presLayoutVars>
      </dgm:prSet>
      <dgm:spPr/>
    </dgm:pt>
    <dgm:pt modelId="{4C2C50FF-6FC8-9246-BCEF-4FAC98EAB211}" type="pres">
      <dgm:prSet presAssocID="{CAC4136D-D790-6147-AEC1-334E15783614}" presName="parSpace" presStyleCnt="0"/>
      <dgm:spPr/>
    </dgm:pt>
    <dgm:pt modelId="{82E737A3-F027-D54F-A449-42B3B4447649}" type="pres">
      <dgm:prSet presAssocID="{9D7E91EB-670D-4546-BADC-512BC4257005}" presName="parTxOnly" presStyleLbl="node1" presStyleIdx="5" presStyleCnt="6">
        <dgm:presLayoutVars>
          <dgm:bulletEnabled val="1"/>
        </dgm:presLayoutVars>
      </dgm:prSet>
      <dgm:spPr/>
    </dgm:pt>
  </dgm:ptLst>
  <dgm:cxnLst>
    <dgm:cxn modelId="{541FBD15-F887-0B4E-8DD8-1E5D24B25987}" type="presOf" srcId="{DCDD1739-812C-1A45-8741-FC661915D900}" destId="{19D36435-9E1E-044B-8C88-D1BFD00ABF43}" srcOrd="0" destOrd="0" presId="urn:microsoft.com/office/officeart/2005/8/layout/hChevron3"/>
    <dgm:cxn modelId="{870CE123-0A51-6B4B-B39C-2210451270EF}" type="presOf" srcId="{C545DBF1-DD19-CB44-A210-9DFF87BE10BE}" destId="{C938C80C-67DC-F942-8A74-373EB6F4B47C}" srcOrd="0" destOrd="0" presId="urn:microsoft.com/office/officeart/2005/8/layout/hChevron3"/>
    <dgm:cxn modelId="{A067B42D-671B-0946-A0BE-666AFEEF7B6D}" srcId="{550D914C-036F-AC41-A687-B6035FC813D6}" destId="{6B516A35-654B-B643-AB55-F2E85EB7D821}" srcOrd="2" destOrd="0" parTransId="{94CC7553-1765-394F-8F01-0DF4292C25D0}" sibTransId="{EC41DD14-C143-4C4C-938D-C5407302B6F5}"/>
    <dgm:cxn modelId="{1F10AC34-CF4B-464C-B9AC-F9AF7E7E0C91}" srcId="{550D914C-036F-AC41-A687-B6035FC813D6}" destId="{094E9B36-9C4B-E94E-8026-E02E64377A6E}" srcOrd="4" destOrd="0" parTransId="{94B73F00-9986-084B-A6C0-42FC7BBED25D}" sibTransId="{CAC4136D-D790-6147-AEC1-334E15783614}"/>
    <dgm:cxn modelId="{3DB6303E-71A6-6D43-9DFE-F53F319559F6}" type="presOf" srcId="{6B516A35-654B-B643-AB55-F2E85EB7D821}" destId="{36CDAF5E-2A10-4E41-8BF9-BB4A081674E6}" srcOrd="0" destOrd="0" presId="urn:microsoft.com/office/officeart/2005/8/layout/hChevron3"/>
    <dgm:cxn modelId="{FBBB9464-93FD-804D-9D1D-2CD84F1425A1}" type="presOf" srcId="{D6077001-6BD2-3741-BD32-1BE373F37D03}" destId="{42DCE234-6256-5D49-9FB3-655C096AB86A}" srcOrd="0" destOrd="0" presId="urn:microsoft.com/office/officeart/2005/8/layout/hChevron3"/>
    <dgm:cxn modelId="{020B697C-04FC-B54B-A66F-DC08589AC341}" srcId="{550D914C-036F-AC41-A687-B6035FC813D6}" destId="{D6077001-6BD2-3741-BD32-1BE373F37D03}" srcOrd="3" destOrd="0" parTransId="{30001435-77CC-5149-A009-7FB99DBA777C}" sibTransId="{517557C3-871B-A845-B6E0-BD25D57C6D7C}"/>
    <dgm:cxn modelId="{3D91AA93-BBA2-C34A-89A3-AED4926D447B}" srcId="{550D914C-036F-AC41-A687-B6035FC813D6}" destId="{C545DBF1-DD19-CB44-A210-9DFF87BE10BE}" srcOrd="0" destOrd="0" parTransId="{D452AE6D-E6FA-9A46-A096-ACBFEDE53FD3}" sibTransId="{E5084CDD-6B44-BE41-BF9E-B0A03EA4462C}"/>
    <dgm:cxn modelId="{7C293EA6-0C30-854C-A421-8915BAC97747}" srcId="{550D914C-036F-AC41-A687-B6035FC813D6}" destId="{9D7E91EB-670D-4546-BADC-512BC4257005}" srcOrd="5" destOrd="0" parTransId="{7E245522-9F67-F44B-ADE1-A1C090BFB48D}" sibTransId="{EF960E6F-79A6-384D-964B-E8CE5BCCDEEF}"/>
    <dgm:cxn modelId="{A2D6AAB6-521F-A64E-B992-6A54DD598E9F}" type="presOf" srcId="{550D914C-036F-AC41-A687-B6035FC813D6}" destId="{6F457F35-916E-7F45-AF40-C13C3A2EE382}" srcOrd="0" destOrd="0" presId="urn:microsoft.com/office/officeart/2005/8/layout/hChevron3"/>
    <dgm:cxn modelId="{043B37BB-0ABA-B741-9C1E-B815328DD25E}" srcId="{550D914C-036F-AC41-A687-B6035FC813D6}" destId="{DCDD1739-812C-1A45-8741-FC661915D900}" srcOrd="1" destOrd="0" parTransId="{E5B1CA38-A347-ED40-B2A2-3367942E2A5A}" sibTransId="{DE44FFAB-D8E2-ED48-B67C-CC9C74A2370B}"/>
    <dgm:cxn modelId="{B2B67BE9-57C6-6E47-B4B0-BE516B89FE8E}" type="presOf" srcId="{094E9B36-9C4B-E94E-8026-E02E64377A6E}" destId="{A603FE89-1ADD-C64B-AF11-79F662B0D2B9}" srcOrd="0" destOrd="0" presId="urn:microsoft.com/office/officeart/2005/8/layout/hChevron3"/>
    <dgm:cxn modelId="{F329FEE9-2DDE-6E4E-8599-6CAA78F6897C}" type="presOf" srcId="{9D7E91EB-670D-4546-BADC-512BC4257005}" destId="{82E737A3-F027-D54F-A449-42B3B4447649}" srcOrd="0" destOrd="0" presId="urn:microsoft.com/office/officeart/2005/8/layout/hChevron3"/>
    <dgm:cxn modelId="{C92C25B2-2DF8-994D-8E9B-1459421CAE22}" type="presParOf" srcId="{6F457F35-916E-7F45-AF40-C13C3A2EE382}" destId="{C938C80C-67DC-F942-8A74-373EB6F4B47C}" srcOrd="0" destOrd="0" presId="urn:microsoft.com/office/officeart/2005/8/layout/hChevron3"/>
    <dgm:cxn modelId="{D3152B99-44CF-2842-A5B8-8794EB90E279}" type="presParOf" srcId="{6F457F35-916E-7F45-AF40-C13C3A2EE382}" destId="{C6AD35E9-CD08-B649-A833-F86914EF7511}" srcOrd="1" destOrd="0" presId="urn:microsoft.com/office/officeart/2005/8/layout/hChevron3"/>
    <dgm:cxn modelId="{6FE52FD0-1ABD-0547-88A9-1EAB0D173FF8}" type="presParOf" srcId="{6F457F35-916E-7F45-AF40-C13C3A2EE382}" destId="{19D36435-9E1E-044B-8C88-D1BFD00ABF43}" srcOrd="2" destOrd="0" presId="urn:microsoft.com/office/officeart/2005/8/layout/hChevron3"/>
    <dgm:cxn modelId="{795EDEC5-D7CD-BC49-8D6C-A540A4D2FB2B}" type="presParOf" srcId="{6F457F35-916E-7F45-AF40-C13C3A2EE382}" destId="{8EF82662-7F1D-624B-9C85-EC24FC4B7E0C}" srcOrd="3" destOrd="0" presId="urn:microsoft.com/office/officeart/2005/8/layout/hChevron3"/>
    <dgm:cxn modelId="{B645C46A-5740-1247-B1AD-E4EC1396496C}" type="presParOf" srcId="{6F457F35-916E-7F45-AF40-C13C3A2EE382}" destId="{36CDAF5E-2A10-4E41-8BF9-BB4A081674E6}" srcOrd="4" destOrd="0" presId="urn:microsoft.com/office/officeart/2005/8/layout/hChevron3"/>
    <dgm:cxn modelId="{3307E1B7-A548-044E-990B-BE8792DC6770}" type="presParOf" srcId="{6F457F35-916E-7F45-AF40-C13C3A2EE382}" destId="{AF0C2CB5-E40D-6F4A-8348-8FD104DE4D02}" srcOrd="5" destOrd="0" presId="urn:microsoft.com/office/officeart/2005/8/layout/hChevron3"/>
    <dgm:cxn modelId="{ABC4B1B9-173F-A041-BF61-4AEBA7671946}" type="presParOf" srcId="{6F457F35-916E-7F45-AF40-C13C3A2EE382}" destId="{42DCE234-6256-5D49-9FB3-655C096AB86A}" srcOrd="6" destOrd="0" presId="urn:microsoft.com/office/officeart/2005/8/layout/hChevron3"/>
    <dgm:cxn modelId="{9B51D084-7700-A343-8016-A8BC8994C1DF}" type="presParOf" srcId="{6F457F35-916E-7F45-AF40-C13C3A2EE382}" destId="{926964A3-A3B0-5C4A-B68D-46D2B49965C0}" srcOrd="7" destOrd="0" presId="urn:microsoft.com/office/officeart/2005/8/layout/hChevron3"/>
    <dgm:cxn modelId="{01315931-64A7-684B-86CF-EFB177EB2731}" type="presParOf" srcId="{6F457F35-916E-7F45-AF40-C13C3A2EE382}" destId="{A603FE89-1ADD-C64B-AF11-79F662B0D2B9}" srcOrd="8" destOrd="0" presId="urn:microsoft.com/office/officeart/2005/8/layout/hChevron3"/>
    <dgm:cxn modelId="{D6335C29-C81A-D246-9D11-BED7DE894E0E}" type="presParOf" srcId="{6F457F35-916E-7F45-AF40-C13C3A2EE382}" destId="{4C2C50FF-6FC8-9246-BCEF-4FAC98EAB211}" srcOrd="9" destOrd="0" presId="urn:microsoft.com/office/officeart/2005/8/layout/hChevron3"/>
    <dgm:cxn modelId="{0A2D44C4-5247-E041-B3DF-797D321A6251}" type="presParOf" srcId="{6F457F35-916E-7F45-AF40-C13C3A2EE382}" destId="{82E737A3-F027-D54F-A449-42B3B4447649}"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8C80C-67DC-F942-8A74-373EB6F4B47C}">
      <dsp:nvSpPr>
        <dsp:cNvPr id="0" name=""/>
        <dsp:cNvSpPr/>
      </dsp:nvSpPr>
      <dsp:spPr>
        <a:xfrm>
          <a:off x="796" y="67800"/>
          <a:ext cx="1305112" cy="52204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Clinical Operations</a:t>
          </a:r>
        </a:p>
      </dsp:txBody>
      <dsp:txXfrm>
        <a:off x="796" y="67800"/>
        <a:ext cx="1174601" cy="522044"/>
      </dsp:txXfrm>
    </dsp:sp>
    <dsp:sp modelId="{19D36435-9E1E-044B-8C88-D1BFD00ABF43}">
      <dsp:nvSpPr>
        <dsp:cNvPr id="0" name=""/>
        <dsp:cNvSpPr/>
      </dsp:nvSpPr>
      <dsp:spPr>
        <a:xfrm>
          <a:off x="1044886" y="67800"/>
          <a:ext cx="1305112" cy="5220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Data Management</a:t>
          </a:r>
        </a:p>
      </dsp:txBody>
      <dsp:txXfrm>
        <a:off x="1305908" y="67800"/>
        <a:ext cx="783068" cy="522044"/>
      </dsp:txXfrm>
    </dsp:sp>
    <dsp:sp modelId="{36CDAF5E-2A10-4E41-8BF9-BB4A081674E6}">
      <dsp:nvSpPr>
        <dsp:cNvPr id="0" name=""/>
        <dsp:cNvSpPr/>
      </dsp:nvSpPr>
      <dsp:spPr>
        <a:xfrm>
          <a:off x="2088976" y="67800"/>
          <a:ext cx="1305112" cy="5220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err="1"/>
            <a:t>Biostats</a:t>
          </a:r>
          <a:endParaRPr lang="en-US" sz="1000" kern="1200" dirty="0"/>
        </a:p>
      </dsp:txBody>
      <dsp:txXfrm>
        <a:off x="2349998" y="67800"/>
        <a:ext cx="783068" cy="522044"/>
      </dsp:txXfrm>
    </dsp:sp>
    <dsp:sp modelId="{42DCE234-6256-5D49-9FB3-655C096AB86A}">
      <dsp:nvSpPr>
        <dsp:cNvPr id="0" name=""/>
        <dsp:cNvSpPr/>
      </dsp:nvSpPr>
      <dsp:spPr>
        <a:xfrm>
          <a:off x="3133066" y="67800"/>
          <a:ext cx="1305112" cy="5220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Data</a:t>
          </a:r>
          <a:r>
            <a:rPr lang="en-US" sz="1000" kern="1200" baseline="0" dirty="0"/>
            <a:t> Migration</a:t>
          </a:r>
          <a:endParaRPr lang="en-US" sz="1000" kern="1200" dirty="0"/>
        </a:p>
      </dsp:txBody>
      <dsp:txXfrm>
        <a:off x="3394088" y="67800"/>
        <a:ext cx="783068" cy="522044"/>
      </dsp:txXfrm>
    </dsp:sp>
    <dsp:sp modelId="{A603FE89-1ADD-C64B-AF11-79F662B0D2B9}">
      <dsp:nvSpPr>
        <dsp:cNvPr id="0" name=""/>
        <dsp:cNvSpPr/>
      </dsp:nvSpPr>
      <dsp:spPr>
        <a:xfrm>
          <a:off x="4177156" y="67800"/>
          <a:ext cx="1305112" cy="5220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Quality</a:t>
          </a:r>
        </a:p>
      </dsp:txBody>
      <dsp:txXfrm>
        <a:off x="4438178" y="67800"/>
        <a:ext cx="783068" cy="522044"/>
      </dsp:txXfrm>
    </dsp:sp>
    <dsp:sp modelId="{82E737A3-F027-D54F-A449-42B3B4447649}">
      <dsp:nvSpPr>
        <dsp:cNvPr id="0" name=""/>
        <dsp:cNvSpPr/>
      </dsp:nvSpPr>
      <dsp:spPr>
        <a:xfrm>
          <a:off x="5221246" y="67800"/>
          <a:ext cx="1305112" cy="52204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marL="0" lvl="0" indent="0" algn="ctr" defTabSz="444500">
            <a:lnSpc>
              <a:spcPct val="90000"/>
            </a:lnSpc>
            <a:spcBef>
              <a:spcPct val="0"/>
            </a:spcBef>
            <a:spcAft>
              <a:spcPct val="35000"/>
            </a:spcAft>
            <a:buNone/>
          </a:pPr>
          <a:r>
            <a:rPr lang="en-US" sz="1000" kern="1200" dirty="0"/>
            <a:t>Training</a:t>
          </a:r>
        </a:p>
      </dsp:txBody>
      <dsp:txXfrm>
        <a:off x="5482268" y="67800"/>
        <a:ext cx="783068" cy="52204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BA792E-4794-234F-82F9-44265C42167C}" type="datetimeFigureOut">
              <a:rPr lang="en-US" smtClean="0"/>
              <a:t>2/6/2018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47BE10-4F88-BD47-A463-9DFB53B41980}" type="slidenum">
              <a:rPr lang="en-US" smtClean="0"/>
              <a:t>‹#›</a:t>
            </a:fld>
            <a:endParaRPr lang="en-US"/>
          </a:p>
        </p:txBody>
      </p:sp>
    </p:spTree>
    <p:extLst>
      <p:ext uri="{BB962C8B-B14F-4D97-AF65-F5344CB8AC3E}">
        <p14:creationId xmlns:p14="http://schemas.microsoft.com/office/powerpoint/2010/main" val="2988006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D3E27-6B11-FE42-8BBB-2ABF6D32E6F9}" type="datetimeFigureOut">
              <a:rPr lang="en-US" smtClean="0"/>
              <a:t>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90698-D32D-C440-8380-5158C0D67AB0}" type="slidenum">
              <a:rPr lang="en-US" smtClean="0"/>
              <a:t>‹#›</a:t>
            </a:fld>
            <a:endParaRPr lang="en-US"/>
          </a:p>
        </p:txBody>
      </p:sp>
    </p:spTree>
    <p:extLst>
      <p:ext uri="{BB962C8B-B14F-4D97-AF65-F5344CB8AC3E}">
        <p14:creationId xmlns:p14="http://schemas.microsoft.com/office/powerpoint/2010/main" val="128190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“Science” “Business” “Data”</a:t>
            </a:r>
          </a:p>
        </p:txBody>
      </p:sp>
      <p:sp>
        <p:nvSpPr>
          <p:cNvPr id="4" name="Slide Number Placeholder 3"/>
          <p:cNvSpPr>
            <a:spLocks noGrp="1"/>
          </p:cNvSpPr>
          <p:nvPr>
            <p:ph type="sldNum" sz="quarter" idx="10"/>
          </p:nvPr>
        </p:nvSpPr>
        <p:spPr/>
        <p:txBody>
          <a:bodyPr/>
          <a:lstStyle/>
          <a:p>
            <a:fld id="{CF890698-D32D-C440-8380-5158C0D67AB0}" type="slidenum">
              <a:rPr lang="en-US" smtClean="0"/>
              <a:t>1</a:t>
            </a:fld>
            <a:endParaRPr lang="en-US"/>
          </a:p>
        </p:txBody>
      </p:sp>
    </p:spTree>
    <p:extLst>
      <p:ext uri="{BB962C8B-B14F-4D97-AF65-F5344CB8AC3E}">
        <p14:creationId xmlns:p14="http://schemas.microsoft.com/office/powerpoint/2010/main" val="2644076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15</a:t>
            </a:fld>
            <a:endParaRPr lang="en-US"/>
          </a:p>
        </p:txBody>
      </p:sp>
    </p:spTree>
    <p:extLst>
      <p:ext uri="{BB962C8B-B14F-4D97-AF65-F5344CB8AC3E}">
        <p14:creationId xmlns:p14="http://schemas.microsoft.com/office/powerpoint/2010/main" val="1187017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457200" y="720725"/>
            <a:ext cx="6400800" cy="3600450"/>
          </a:xfrm>
          <a:ln/>
        </p:spPr>
      </p:sp>
      <p:sp>
        <p:nvSpPr>
          <p:cNvPr id="11267" name="Rectangle 3"/>
          <p:cNvSpPr txBox="1">
            <a:spLocks noGrp="1" noChangeArrowheads="1"/>
          </p:cNvSpPr>
          <p:nvPr>
            <p:ph type="body" idx="1"/>
          </p:nvPr>
        </p:nvSpPr>
        <p:spPr>
          <a:xfrm>
            <a:off x="731838" y="4560888"/>
            <a:ext cx="5597525" cy="4630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9" tIns="48313" rIns="96629" bIns="48313"/>
          <a:lstStyle/>
          <a:p>
            <a:pPr marL="171450" indent="-171450">
              <a:lnSpc>
                <a:spcPct val="90000"/>
              </a:lnSpc>
              <a:buFontTx/>
              <a:buChar char="•"/>
            </a:pPr>
            <a:endParaRPr lang="en-US" altLang="en-US" sz="1100" baseline="0" dirty="0"/>
          </a:p>
        </p:txBody>
      </p:sp>
      <p:sp>
        <p:nvSpPr>
          <p:cNvPr id="11268" name="Text Box 5"/>
          <p:cNvSpPr txBox="1">
            <a:spLocks noChangeArrowheads="1"/>
          </p:cNvSpPr>
          <p:nvPr/>
        </p:nvSpPr>
        <p:spPr bwMode="auto">
          <a:xfrm>
            <a:off x="1214438" y="9191625"/>
            <a:ext cx="2414587" cy="282575"/>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76" tIns="47637" rIns="95276" bIns="47637">
            <a:spAutoFit/>
          </a:bodyPr>
          <a:lstStyle>
            <a:lvl1pPr defTabSz="9540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1pPr>
            <a:lvl2pPr marL="742950" indent="-285750" defTabSz="9540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2pPr>
            <a:lvl3pPr marL="1143000" indent="-228600" defTabSz="9540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3pPr>
            <a:lvl4pPr marL="1600200" indent="-228600" defTabSz="9540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4pPr>
            <a:lvl5pPr marL="2057400" indent="-228600" defTabSz="954088">
              <a:spcBef>
                <a:spcPct val="30000"/>
              </a:spcBef>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5pPr>
            <a:lvl6pPr marL="2514600" indent="-228600" defTabSz="9540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6pPr>
            <a:lvl7pPr marL="2971800" indent="-228600" defTabSz="9540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7pPr>
            <a:lvl8pPr marL="3429000" indent="-228600" defTabSz="9540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8pPr>
            <a:lvl9pPr marL="3886200" indent="-228600" defTabSz="954088" eaLnBrk="0" fontAlgn="base" hangingPunct="0">
              <a:spcBef>
                <a:spcPct val="30000"/>
              </a:spcBef>
              <a:spcAft>
                <a:spcPct val="0"/>
              </a:spcAft>
              <a:buClr>
                <a:srgbClr val="000000"/>
              </a:buClr>
              <a:buSzPct val="100000"/>
              <a:buFont typeface="Arial" panose="020B0604020202020204" pitchFamily="34" charset="0"/>
              <a:defRPr sz="1200">
                <a:solidFill>
                  <a:srgbClr val="000000"/>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en-US" b="1" dirty="0">
                <a:solidFill>
                  <a:schemeClr val="tx1"/>
                </a:solidFill>
              </a:rPr>
              <a:t>Progressing to the Next slide</a:t>
            </a:r>
          </a:p>
        </p:txBody>
      </p:sp>
    </p:spTree>
    <p:extLst>
      <p:ext uri="{BB962C8B-B14F-4D97-AF65-F5344CB8AC3E}">
        <p14:creationId xmlns:p14="http://schemas.microsoft.com/office/powerpoint/2010/main" val="1481547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18</a:t>
            </a:fld>
            <a:endParaRPr lang="en-US" dirty="0"/>
          </a:p>
        </p:txBody>
      </p:sp>
    </p:spTree>
    <p:extLst>
      <p:ext uri="{BB962C8B-B14F-4D97-AF65-F5344CB8AC3E}">
        <p14:creationId xmlns:p14="http://schemas.microsoft.com/office/powerpoint/2010/main" val="260822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AB35C8-756E-554B-B635-9769DD128138}" type="slidenum">
              <a:rPr lang="en-US" smtClean="0"/>
              <a:pPr/>
              <a:t>19</a:t>
            </a:fld>
            <a:endParaRPr lang="en-US" dirty="0"/>
          </a:p>
        </p:txBody>
      </p:sp>
    </p:spTree>
    <p:extLst>
      <p:ext uri="{BB962C8B-B14F-4D97-AF65-F5344CB8AC3E}">
        <p14:creationId xmlns:p14="http://schemas.microsoft.com/office/powerpoint/2010/main" val="1353482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20</a:t>
            </a:fld>
            <a:endParaRPr lang="en-US"/>
          </a:p>
        </p:txBody>
      </p:sp>
    </p:spTree>
    <p:extLst>
      <p:ext uri="{BB962C8B-B14F-4D97-AF65-F5344CB8AC3E}">
        <p14:creationId xmlns:p14="http://schemas.microsoft.com/office/powerpoint/2010/main" val="757662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121F42"/>
                </a:solidFill>
              </a:rPr>
              <a:t>List out Customer 1-2-3 – remove words in gray</a:t>
            </a:r>
          </a:p>
          <a:p>
            <a:pPr marL="171450" indent="-171450">
              <a:buFont typeface="Arial" panose="020B0604020202020204" pitchFamily="34" charset="0"/>
              <a:buChar char="•"/>
            </a:pPr>
            <a:r>
              <a:rPr lang="en-US" sz="1200" dirty="0">
                <a:solidFill>
                  <a:srgbClr val="121F42"/>
                </a:solidFill>
              </a:rPr>
              <a:t>Reduced duration of go-live through improved study startup efficiencies</a:t>
            </a:r>
          </a:p>
          <a:p>
            <a:pPr marL="171450" indent="-171450">
              <a:buFont typeface="Arial" panose="020B0604020202020204" pitchFamily="34" charset="0"/>
              <a:buChar char="•"/>
            </a:pPr>
            <a:r>
              <a:rPr lang="en-US" sz="1200" dirty="0">
                <a:solidFill>
                  <a:srgbClr val="121F42"/>
                </a:solidFill>
              </a:rPr>
              <a:t>Reduced costs and need for additional test validations</a:t>
            </a:r>
          </a:p>
          <a:p>
            <a:pPr marL="171450" indent="-171450">
              <a:buFont typeface="Arial" panose="020B0604020202020204" pitchFamily="34" charset="0"/>
              <a:buChar char="•"/>
            </a:pPr>
            <a:r>
              <a:rPr lang="en-US" sz="1200" dirty="0">
                <a:solidFill>
                  <a:srgbClr val="121F42"/>
                </a:solidFill>
              </a:rPr>
              <a:t>Maximized the value of standards through proactively managing eCRF design process</a:t>
            </a:r>
          </a:p>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21</a:t>
            </a:fld>
            <a:endParaRPr lang="en-US" dirty="0"/>
          </a:p>
        </p:txBody>
      </p:sp>
    </p:spTree>
    <p:extLst>
      <p:ext uri="{BB962C8B-B14F-4D97-AF65-F5344CB8AC3E}">
        <p14:creationId xmlns:p14="http://schemas.microsoft.com/office/powerpoint/2010/main" val="443928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22</a:t>
            </a:fld>
            <a:endParaRPr lang="en-US"/>
          </a:p>
        </p:txBody>
      </p:sp>
    </p:spTree>
    <p:extLst>
      <p:ext uri="{BB962C8B-B14F-4D97-AF65-F5344CB8AC3E}">
        <p14:creationId xmlns:p14="http://schemas.microsoft.com/office/powerpoint/2010/main" val="2030202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D1FFAD5-2219-427A-BCFE-53DF2CF37642}" type="slidenum">
              <a:rPr lang="en-US" altLang="en-US" sz="1300"/>
              <a:pPr eaLnBrk="1" hangingPunct="1">
                <a:spcBef>
                  <a:spcPct val="0"/>
                </a:spcBef>
              </a:pPr>
              <a:t>23</a:t>
            </a:fld>
            <a:endParaRPr lang="en-US" altLang="en-US" sz="1300" dirty="0"/>
          </a:p>
        </p:txBody>
      </p:sp>
      <p:sp>
        <p:nvSpPr>
          <p:cNvPr id="66563" name="Rectangle 2"/>
          <p:cNvSpPr>
            <a:spLocks noGrp="1" noRot="1" noChangeAspect="1" noChangeArrowheads="1" noTextEdit="1"/>
          </p:cNvSpPr>
          <p:nvPr>
            <p:ph type="sldImg"/>
          </p:nvPr>
        </p:nvSpPr>
        <p:spPr>
          <a:xfrm>
            <a:off x="458788" y="720725"/>
            <a:ext cx="6400800" cy="3602038"/>
          </a:xfrm>
          <a:ln/>
        </p:spPr>
      </p:sp>
      <p:sp>
        <p:nvSpPr>
          <p:cNvPr id="66564" name="Rectangle 3"/>
          <p:cNvSpPr>
            <a:spLocks noGrp="1" noChangeArrowheads="1"/>
          </p:cNvSpPr>
          <p:nvPr>
            <p:ph type="body" idx="1"/>
          </p:nvPr>
        </p:nvSpPr>
        <p:spPr>
          <a:xfrm>
            <a:off x="733425" y="4560888"/>
            <a:ext cx="58483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1511779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Reduce risk through collaborative project management </a:t>
            </a:r>
          </a:p>
          <a:p>
            <a:pPr marL="628650" lvl="1" indent="-171450">
              <a:buFont typeface="Arial" panose="020B0604020202020204" pitchFamily="34" charset="0"/>
              <a:buChar char="•"/>
            </a:pPr>
            <a:r>
              <a:rPr lang="en-US" dirty="0"/>
              <a:t>The Medidata project manager works closely with the sponsor and other parties to guide the project forward, manage key handoffs and communicate next steps and expectations. This collaborative approach is supported by project management technologies such as Smartsheet, a web-based application shared between team members that provides the project schedule—including activities, due dates, key milestones and responsibilities—meeting minutes and key contact information. Smartsheet sends an email alert to team members each morning when any changes have been made to the project.</a:t>
            </a:r>
          </a:p>
          <a:p>
            <a:pPr marL="171450" lvl="0" indent="-171450">
              <a:buFont typeface="Arial" panose="020B0604020202020204" pitchFamily="34" charset="0"/>
              <a:buChar char="•"/>
            </a:pPr>
            <a:r>
              <a:rPr lang="en-US" sz="1200" b="1" dirty="0"/>
              <a:t>Save time with a proven, evolving and innovative methodology</a:t>
            </a:r>
          </a:p>
          <a:p>
            <a:pPr marL="628650" lvl="1" indent="-171450">
              <a:buFont typeface="Arial" panose="020B0604020202020204" pitchFamily="34" charset="0"/>
              <a:buChar char="•"/>
            </a:pPr>
            <a:r>
              <a:rPr lang="en-US" dirty="0"/>
              <a:t>Medidata has developed a unique implementation methodology that allows for? Rapid configuration of the Medidata platform. The methodology guides the client through engagement by clearly defining expectations and touch points between team members. By leveraging Rapid Study Builder—a cloud-based tool used for collecting, recording and approving user requirements—appropriate team members can engage in efficient communication and perform real-time configuration updates.</a:t>
            </a:r>
          </a:p>
          <a:p>
            <a:pPr marL="171450" lvl="0" indent="-171450">
              <a:buFont typeface="Arial" panose="020B0604020202020204" pitchFamily="34" charset="0"/>
              <a:buChar char="•"/>
            </a:pPr>
            <a:r>
              <a:rPr lang="en-US" b="1" dirty="0"/>
              <a:t>Unmatched expertise and experience</a:t>
            </a:r>
          </a:p>
          <a:p>
            <a:pPr marL="628650" lvl="1" indent="-171450">
              <a:buFont typeface="Arial" panose="020B0604020202020204" pitchFamily="34" charset="0"/>
              <a:buChar char="•"/>
            </a:pPr>
            <a:r>
              <a:rPr lang="en-US" b="0" dirty="0"/>
              <a:t>Unmatched expertise and experience that ensures that your study will be built using best practices, accelerating your clinical trial while ensuring high quality</a:t>
            </a:r>
          </a:p>
        </p:txBody>
      </p:sp>
      <p:sp>
        <p:nvSpPr>
          <p:cNvPr id="4" name="Slide Number Placeholder 3"/>
          <p:cNvSpPr>
            <a:spLocks noGrp="1"/>
          </p:cNvSpPr>
          <p:nvPr>
            <p:ph type="sldNum" sz="quarter" idx="10"/>
          </p:nvPr>
        </p:nvSpPr>
        <p:spPr/>
        <p:txBody>
          <a:bodyPr/>
          <a:lstStyle/>
          <a:p>
            <a:fld id="{1C3D9A24-E9DB-4647-B9F1-61C546500C16}" type="slidenum">
              <a:rPr lang="en-US" smtClean="0"/>
              <a:pPr/>
              <a:t>24</a:t>
            </a:fld>
            <a:endParaRPr lang="en-US" dirty="0"/>
          </a:p>
        </p:txBody>
      </p:sp>
    </p:spTree>
    <p:extLst>
      <p:ext uri="{BB962C8B-B14F-4D97-AF65-F5344CB8AC3E}">
        <p14:creationId xmlns:p14="http://schemas.microsoft.com/office/powerpoint/2010/main" val="2048569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25</a:t>
            </a:fld>
            <a:endParaRPr lang="en-US" dirty="0"/>
          </a:p>
        </p:txBody>
      </p:sp>
    </p:spTree>
    <p:extLst>
      <p:ext uri="{BB962C8B-B14F-4D97-AF65-F5344CB8AC3E}">
        <p14:creationId xmlns:p14="http://schemas.microsoft.com/office/powerpoint/2010/main" val="160074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pPr marL="171450" indent="-171450">
              <a:buFont typeface="Arial" charset="0"/>
              <a:buChar char="•"/>
            </a:pPr>
            <a:r>
              <a:rPr lang="en-US" dirty="0"/>
              <a:t>The Medidata community is also one of the largest clinical development ecosystems in the world </a:t>
            </a:r>
          </a:p>
          <a:p>
            <a:pPr marL="171450" indent="-171450">
              <a:buFont typeface="Arial" charset="0"/>
              <a:buChar char="•"/>
            </a:pPr>
            <a:r>
              <a:rPr lang="en-US" dirty="0"/>
              <a:t>(read stats)</a:t>
            </a:r>
          </a:p>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4</a:t>
            </a:fld>
            <a:endParaRPr lang="en-US"/>
          </a:p>
        </p:txBody>
      </p:sp>
    </p:spTree>
    <p:extLst>
      <p:ext uri="{BB962C8B-B14F-4D97-AF65-F5344CB8AC3E}">
        <p14:creationId xmlns:p14="http://schemas.microsoft.com/office/powerpoint/2010/main" val="378519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26</a:t>
            </a:fld>
            <a:endParaRPr lang="en-US"/>
          </a:p>
        </p:txBody>
      </p:sp>
    </p:spTree>
    <p:extLst>
      <p:ext uri="{BB962C8B-B14F-4D97-AF65-F5344CB8AC3E}">
        <p14:creationId xmlns:p14="http://schemas.microsoft.com/office/powerpoint/2010/main" val="2984244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27</a:t>
            </a:fld>
            <a:endParaRPr lang="en-US" dirty="0"/>
          </a:p>
        </p:txBody>
      </p:sp>
    </p:spTree>
    <p:extLst>
      <p:ext uri="{BB962C8B-B14F-4D97-AF65-F5344CB8AC3E}">
        <p14:creationId xmlns:p14="http://schemas.microsoft.com/office/powerpoint/2010/main" val="1706586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28</a:t>
            </a:fld>
            <a:endParaRPr lang="en-US" dirty="0"/>
          </a:p>
        </p:txBody>
      </p:sp>
    </p:spTree>
    <p:extLst>
      <p:ext uri="{BB962C8B-B14F-4D97-AF65-F5344CB8AC3E}">
        <p14:creationId xmlns:p14="http://schemas.microsoft.com/office/powerpoint/2010/main" val="3248841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29</a:t>
            </a:fld>
            <a:endParaRPr lang="en-US" dirty="0"/>
          </a:p>
        </p:txBody>
      </p:sp>
    </p:spTree>
    <p:extLst>
      <p:ext uri="{BB962C8B-B14F-4D97-AF65-F5344CB8AC3E}">
        <p14:creationId xmlns:p14="http://schemas.microsoft.com/office/powerpoint/2010/main" val="3232787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30</a:t>
            </a:fld>
            <a:endParaRPr lang="en-US" dirty="0"/>
          </a:p>
        </p:txBody>
      </p:sp>
    </p:spTree>
    <p:extLst>
      <p:ext uri="{BB962C8B-B14F-4D97-AF65-F5344CB8AC3E}">
        <p14:creationId xmlns:p14="http://schemas.microsoft.com/office/powerpoint/2010/main" val="2104784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31</a:t>
            </a:fld>
            <a:endParaRPr lang="en-US" dirty="0"/>
          </a:p>
        </p:txBody>
      </p:sp>
    </p:spTree>
    <p:extLst>
      <p:ext uri="{BB962C8B-B14F-4D97-AF65-F5344CB8AC3E}">
        <p14:creationId xmlns:p14="http://schemas.microsoft.com/office/powerpoint/2010/main" val="3321628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32</a:t>
            </a:fld>
            <a:endParaRPr lang="en-US" dirty="0"/>
          </a:p>
        </p:txBody>
      </p:sp>
    </p:spTree>
    <p:extLst>
      <p:ext uri="{BB962C8B-B14F-4D97-AF65-F5344CB8AC3E}">
        <p14:creationId xmlns:p14="http://schemas.microsoft.com/office/powerpoint/2010/main" val="1871311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Design notes</a:t>
            </a:r>
            <a:endParaRPr lang="en-US" b="0" dirty="0"/>
          </a:p>
          <a:p>
            <a:endParaRPr lang="en-US" b="0" dirty="0"/>
          </a:p>
          <a:p>
            <a:pPr marL="171450" indent="-171450">
              <a:buFont typeface="Arial" charset="0"/>
              <a:buChar char="•"/>
            </a:pPr>
            <a:r>
              <a:rPr lang="en-US" b="0" dirty="0"/>
              <a:t>We</a:t>
            </a:r>
            <a:r>
              <a:rPr lang="en-US" b="0" baseline="0" dirty="0"/>
              <a:t> will develop a series of thank you slides with different images.</a:t>
            </a:r>
            <a:endParaRPr lang="en-US" b="0" dirty="0"/>
          </a:p>
          <a:p>
            <a:endParaRPr lang="en-US" b="1" dirty="0"/>
          </a:p>
          <a:p>
            <a:r>
              <a:rPr lang="en-US" b="1" dirty="0"/>
              <a:t>Talking points</a:t>
            </a:r>
          </a:p>
          <a:p>
            <a:endParaRPr lang="en-US" dirty="0"/>
          </a:p>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33</a:t>
            </a:fld>
            <a:endParaRPr lang="en-US"/>
          </a:p>
        </p:txBody>
      </p:sp>
    </p:spTree>
    <p:extLst>
      <p:ext uri="{BB962C8B-B14F-4D97-AF65-F5344CB8AC3E}">
        <p14:creationId xmlns:p14="http://schemas.microsoft.com/office/powerpoint/2010/main" val="243762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35</a:t>
            </a:fld>
            <a:endParaRPr lang="en-US"/>
          </a:p>
        </p:txBody>
      </p:sp>
    </p:spTree>
    <p:extLst>
      <p:ext uri="{BB962C8B-B14F-4D97-AF65-F5344CB8AC3E}">
        <p14:creationId xmlns:p14="http://schemas.microsoft.com/office/powerpoint/2010/main" val="18172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endParaRPr lang="en-US" dirty="0"/>
          </a:p>
          <a:p>
            <a:pPr marL="171450" indent="-171450">
              <a:buFont typeface="Arial" charset="0"/>
              <a:buChar char="•"/>
            </a:pPr>
            <a:r>
              <a:rPr lang="en-US" dirty="0"/>
              <a:t>In</a:t>
            </a:r>
            <a:r>
              <a:rPr lang="en-US" baseline="0" dirty="0"/>
              <a:t> support of “Unified Platform” </a:t>
            </a:r>
            <a:r>
              <a:rPr lang="mr-IN" baseline="0" dirty="0"/>
              <a:t>–</a:t>
            </a:r>
            <a:r>
              <a:rPr lang="en-US" baseline="0" dirty="0"/>
              <a:t> Foundation for the future</a:t>
            </a:r>
          </a:p>
          <a:p>
            <a:pPr marL="171450" indent="-171450">
              <a:buFont typeface="Arial" charset="0"/>
              <a:buChar char="•"/>
            </a:pPr>
            <a:r>
              <a:rPr lang="en-US" baseline="0" dirty="0"/>
              <a:t>state of the industry</a:t>
            </a:r>
          </a:p>
          <a:p>
            <a:pPr marL="171450" indent="-171450">
              <a:buFont typeface="Arial" charset="0"/>
              <a:buChar char="•"/>
            </a:pPr>
            <a:r>
              <a:rPr lang="en-US" dirty="0"/>
              <a:t>$26B</a:t>
            </a:r>
            <a:r>
              <a:rPr lang="en-US" baseline="0" dirty="0"/>
              <a:t> </a:t>
            </a:r>
            <a:r>
              <a:rPr lang="en-US" dirty="0"/>
              <a:t>Average cost per drug developed – up from ~1B in early 2000’s</a:t>
            </a:r>
          </a:p>
          <a:p>
            <a:pPr marL="171450" indent="-171450">
              <a:buFont typeface="Arial" charset="0"/>
              <a:buChar char="•"/>
            </a:pPr>
            <a:r>
              <a:rPr lang="en-US" dirty="0"/>
              <a:t>Up to 25 discrete systems a single trial runs on with isolated data repositories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36</a:t>
            </a:fld>
            <a:endParaRPr lang="en-US"/>
          </a:p>
        </p:txBody>
      </p:sp>
    </p:spTree>
    <p:extLst>
      <p:ext uri="{BB962C8B-B14F-4D97-AF65-F5344CB8AC3E}">
        <p14:creationId xmlns:p14="http://schemas.microsoft.com/office/powerpoint/2010/main" val="1925473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pPr marL="171450" indent="-171450">
              <a:buFont typeface="Arial" charset="0"/>
              <a:buChar char="•"/>
            </a:pPr>
            <a:r>
              <a:rPr lang="en-US" dirty="0"/>
              <a:t>The Medidata community is also one of the largest clinical development ecosystems in the world </a:t>
            </a:r>
          </a:p>
          <a:p>
            <a:pPr marL="171450" indent="-171450">
              <a:buFont typeface="Arial" charset="0"/>
              <a:buChar char="•"/>
            </a:pPr>
            <a:r>
              <a:rPr lang="en-US" dirty="0"/>
              <a:t>(read stats)</a:t>
            </a:r>
          </a:p>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5</a:t>
            </a:fld>
            <a:endParaRPr lang="en-US"/>
          </a:p>
        </p:txBody>
      </p:sp>
    </p:spTree>
    <p:extLst>
      <p:ext uri="{BB962C8B-B14F-4D97-AF65-F5344CB8AC3E}">
        <p14:creationId xmlns:p14="http://schemas.microsoft.com/office/powerpoint/2010/main" val="1042843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37</a:t>
            </a:fld>
            <a:endParaRPr lang="en-US"/>
          </a:p>
        </p:txBody>
      </p:sp>
    </p:spTree>
    <p:extLst>
      <p:ext uri="{BB962C8B-B14F-4D97-AF65-F5344CB8AC3E}">
        <p14:creationId xmlns:p14="http://schemas.microsoft.com/office/powerpoint/2010/main" val="693499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pPr marL="171450" indent="-171450">
              <a:buFont typeface="Arial" charset="0"/>
              <a:buChar char="•"/>
            </a:pPr>
            <a:r>
              <a:rPr lang="en-US" dirty="0"/>
              <a:t>In</a:t>
            </a:r>
            <a:r>
              <a:rPr lang="en-US" baseline="0" dirty="0"/>
              <a:t> support of “Unrivaled Expertise” </a:t>
            </a:r>
            <a:r>
              <a:rPr lang="mr-IN" baseline="0" dirty="0"/>
              <a:t>–</a:t>
            </a:r>
            <a:r>
              <a:rPr lang="en-US" baseline="0" dirty="0"/>
              <a:t> Technology Leadership</a:t>
            </a:r>
          </a:p>
          <a:p>
            <a:pPr marL="171450" indent="-171450">
              <a:buFont typeface="Arial" charset="0"/>
              <a:buChar char="•"/>
            </a:pPr>
            <a:r>
              <a:rPr lang="en-US" sz="1200" b="0" i="0" u="none" strike="noStrike" kern="1200" dirty="0">
                <a:solidFill>
                  <a:schemeClr val="tx1"/>
                </a:solidFill>
                <a:effectLst/>
                <a:latin typeface="+mn-lt"/>
                <a:ea typeface="+mn-ea"/>
                <a:cs typeface="+mn-cs"/>
              </a:rPr>
              <a:t>Dominance in Oncology (46 novel drug approvals = more than doubled the previous year representing a 21-year high</a:t>
            </a:r>
            <a:endParaRPr lang="en-US" dirty="0"/>
          </a:p>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38</a:t>
            </a:fld>
            <a:endParaRPr lang="en-US"/>
          </a:p>
        </p:txBody>
      </p:sp>
    </p:spTree>
    <p:extLst>
      <p:ext uri="{BB962C8B-B14F-4D97-AF65-F5344CB8AC3E}">
        <p14:creationId xmlns:p14="http://schemas.microsoft.com/office/powerpoint/2010/main" val="1649895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39</a:t>
            </a:fld>
            <a:endParaRPr lang="en-US"/>
          </a:p>
        </p:txBody>
      </p:sp>
    </p:spTree>
    <p:extLst>
      <p:ext uri="{BB962C8B-B14F-4D97-AF65-F5344CB8AC3E}">
        <p14:creationId xmlns:p14="http://schemas.microsoft.com/office/powerpoint/2010/main" val="943897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pPr marL="171450" indent="-171450">
              <a:buFont typeface="Arial" charset="0"/>
              <a:buChar char="•"/>
            </a:pPr>
            <a:r>
              <a:rPr lang="en-US" dirty="0"/>
              <a:t>In</a:t>
            </a:r>
            <a:r>
              <a:rPr lang="en-US" baseline="0" dirty="0"/>
              <a:t> support of “Pioneering Analytics” </a:t>
            </a:r>
            <a:r>
              <a:rPr lang="mr-IN" baseline="0" dirty="0"/>
              <a:t>–</a:t>
            </a:r>
            <a:r>
              <a:rPr lang="en-US" baseline="0" dirty="0"/>
              <a:t> Transforming Clinical Development</a:t>
            </a:r>
          </a:p>
          <a:p>
            <a:pPr marL="171450" indent="-171450">
              <a:buFont typeface="Arial" charset="0"/>
              <a:buChar char="•"/>
            </a:pPr>
            <a:r>
              <a:rPr lang="en-US" dirty="0"/>
              <a:t>4x</a:t>
            </a:r>
            <a:r>
              <a:rPr lang="en-US" baseline="0" dirty="0"/>
              <a:t> </a:t>
            </a:r>
            <a:r>
              <a:rPr lang="en-US" dirty="0"/>
              <a:t>increase in the use of Medical sensors — and is predicted to triple by 2020</a:t>
            </a:r>
          </a:p>
          <a:p>
            <a:pPr marL="171450" indent="-171450">
              <a:buFont typeface="Arial" charset="0"/>
              <a:buChar char="•"/>
            </a:pPr>
            <a:r>
              <a:rPr lang="en-US" dirty="0"/>
              <a:t>+69% of precision Medicines in the next 5 years</a:t>
            </a:r>
          </a:p>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40</a:t>
            </a:fld>
            <a:endParaRPr lang="en-US"/>
          </a:p>
        </p:txBody>
      </p:sp>
    </p:spTree>
    <p:extLst>
      <p:ext uri="{BB962C8B-B14F-4D97-AF65-F5344CB8AC3E}">
        <p14:creationId xmlns:p14="http://schemas.microsoft.com/office/powerpoint/2010/main" val="3720712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pPr marL="171450" indent="-171450">
              <a:buFont typeface="Arial" charset="0"/>
              <a:buChar char="•"/>
            </a:pPr>
            <a:r>
              <a:rPr lang="en-US" dirty="0"/>
              <a:t>We power operational and scientific innovation with MEDS, the largest dataset in the industry, embedded into data discovery and data science applications.</a:t>
            </a:r>
          </a:p>
        </p:txBody>
      </p:sp>
      <p:sp>
        <p:nvSpPr>
          <p:cNvPr id="4" name="Slide Number Placeholder 3"/>
          <p:cNvSpPr>
            <a:spLocks noGrp="1"/>
          </p:cNvSpPr>
          <p:nvPr>
            <p:ph type="sldNum" sz="quarter" idx="10"/>
          </p:nvPr>
        </p:nvSpPr>
        <p:spPr/>
        <p:txBody>
          <a:bodyPr/>
          <a:lstStyle/>
          <a:p>
            <a:fld id="{CF890698-D32D-C440-8380-5158C0D67AB0}" type="slidenum">
              <a:rPr lang="en-US" smtClean="0"/>
              <a:t>41</a:t>
            </a:fld>
            <a:endParaRPr lang="en-US"/>
          </a:p>
        </p:txBody>
      </p:sp>
    </p:spTree>
    <p:extLst>
      <p:ext uri="{BB962C8B-B14F-4D97-AF65-F5344CB8AC3E}">
        <p14:creationId xmlns:p14="http://schemas.microsoft.com/office/powerpoint/2010/main" val="430178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Details</a:t>
            </a:r>
          </a:p>
          <a:p>
            <a:pPr marL="171450" lvl="0" indent="-171450">
              <a:buFont typeface="Arial" panose="020B0604020202020204" pitchFamily="34" charset="0"/>
              <a:buChar char="•"/>
            </a:pPr>
            <a:r>
              <a:rPr lang="en-US" sz="1200" dirty="0">
                <a:solidFill>
                  <a:srgbClr val="C3D500"/>
                </a:solidFill>
              </a:rPr>
              <a:t>Survey of decision maker &amp; end-user perceptions of EDC, CTMS, RBM, Payments, Trial Error Detection and SOP Management products</a:t>
            </a:r>
          </a:p>
          <a:p>
            <a:pPr marL="171450" lvl="0" indent="-171450">
              <a:buFont typeface="Arial" panose="020B0604020202020204" pitchFamily="34" charset="0"/>
              <a:buChar char="•"/>
            </a:pPr>
            <a:r>
              <a:rPr lang="en-US" sz="1200" dirty="0">
                <a:solidFill>
                  <a:srgbClr val="C3D500"/>
                </a:solidFill>
              </a:rPr>
              <a:t>Scores weighted based on # of responses in each product category for each vendor</a:t>
            </a:r>
          </a:p>
          <a:p>
            <a:pPr marL="171450" lvl="0" indent="-171450">
              <a:buFont typeface="Arial" panose="020B0604020202020204" pitchFamily="34" charset="0"/>
              <a:buChar char="•"/>
            </a:pPr>
            <a:r>
              <a:rPr lang="en-US" sz="1200" dirty="0" err="1">
                <a:solidFill>
                  <a:srgbClr val="C3D500"/>
                </a:solidFill>
              </a:rPr>
              <a:t>Veeva</a:t>
            </a:r>
            <a:r>
              <a:rPr lang="en-US" sz="1200" dirty="0">
                <a:solidFill>
                  <a:srgbClr val="C3D500"/>
                </a:solidFill>
              </a:rPr>
              <a:t> EDC and CTMS scores (which were recently launched) based on customer perceptions and prior experience w/ </a:t>
            </a:r>
            <a:r>
              <a:rPr lang="en-US" sz="1200" dirty="0" err="1">
                <a:solidFill>
                  <a:srgbClr val="C3D500"/>
                </a:solidFill>
              </a:rPr>
              <a:t>Veeva</a:t>
            </a:r>
            <a:endParaRPr lang="en-US" sz="1200" dirty="0">
              <a:solidFill>
                <a:srgbClr val="C3D500"/>
              </a:solidFill>
            </a:endParaRPr>
          </a:p>
          <a:p>
            <a:pPr marL="171450" lvl="0" indent="-171450">
              <a:buFont typeface="Arial" panose="020B0604020202020204" pitchFamily="34" charset="0"/>
              <a:buChar char="•"/>
            </a:pPr>
            <a:r>
              <a:rPr lang="en-US" sz="1200" dirty="0">
                <a:solidFill>
                  <a:srgbClr val="C3D500"/>
                </a:solidFill>
              </a:rPr>
              <a:t>Same situation w/ Medidata SOP Management</a:t>
            </a:r>
          </a:p>
        </p:txBody>
      </p:sp>
      <p:sp>
        <p:nvSpPr>
          <p:cNvPr id="4" name="Slide Number Placeholder 3"/>
          <p:cNvSpPr>
            <a:spLocks noGrp="1"/>
          </p:cNvSpPr>
          <p:nvPr>
            <p:ph type="sldNum" sz="quarter" idx="10"/>
          </p:nvPr>
        </p:nvSpPr>
        <p:spPr/>
        <p:txBody>
          <a:bodyPr/>
          <a:lstStyle/>
          <a:p>
            <a:fld id="{1C3D9A24-E9DB-4647-B9F1-61C546500C16}" type="slidenum">
              <a:rPr lang="en-US" smtClean="0"/>
              <a:pPr/>
              <a:t>42</a:t>
            </a:fld>
            <a:endParaRPr lang="en-US" dirty="0"/>
          </a:p>
        </p:txBody>
      </p:sp>
    </p:spTree>
    <p:extLst>
      <p:ext uri="{BB962C8B-B14F-4D97-AF65-F5344CB8AC3E}">
        <p14:creationId xmlns:p14="http://schemas.microsoft.com/office/powerpoint/2010/main" val="4094174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Details</a:t>
            </a:r>
          </a:p>
          <a:p>
            <a:pPr marL="171450" lvl="0" indent="-171450">
              <a:buFont typeface="Arial" panose="020B0604020202020204" pitchFamily="34" charset="0"/>
              <a:buChar char="•"/>
            </a:pPr>
            <a:r>
              <a:rPr lang="en-US" sz="1200" dirty="0">
                <a:solidFill>
                  <a:srgbClr val="C3D500"/>
                </a:solidFill>
              </a:rPr>
              <a:t>Survey of decision maker &amp; end-user perceptions of EDC, CTMS, RBM, Payments, Trial Error Detection and SOP Management products</a:t>
            </a:r>
          </a:p>
          <a:p>
            <a:pPr marL="171450" lvl="0" indent="-171450">
              <a:buFont typeface="Arial" panose="020B0604020202020204" pitchFamily="34" charset="0"/>
              <a:buChar char="•"/>
            </a:pPr>
            <a:r>
              <a:rPr lang="en-US" sz="1200" dirty="0">
                <a:solidFill>
                  <a:srgbClr val="C3D500"/>
                </a:solidFill>
              </a:rPr>
              <a:t>Scores weighted based on # of responses in each product category for each vendor</a:t>
            </a:r>
          </a:p>
          <a:p>
            <a:pPr marL="171450" lvl="0" indent="-171450">
              <a:buFont typeface="Arial" panose="020B0604020202020204" pitchFamily="34" charset="0"/>
              <a:buChar char="•"/>
            </a:pPr>
            <a:r>
              <a:rPr lang="en-US" sz="1200" dirty="0" err="1">
                <a:solidFill>
                  <a:srgbClr val="C3D500"/>
                </a:solidFill>
              </a:rPr>
              <a:t>Veeva</a:t>
            </a:r>
            <a:r>
              <a:rPr lang="en-US" sz="1200" dirty="0">
                <a:solidFill>
                  <a:srgbClr val="C3D500"/>
                </a:solidFill>
              </a:rPr>
              <a:t> EDC and CTMS scores (which were recently launched) based on customer perceptions and prior experience w/ </a:t>
            </a:r>
            <a:r>
              <a:rPr lang="en-US" sz="1200" dirty="0" err="1">
                <a:solidFill>
                  <a:srgbClr val="C3D500"/>
                </a:solidFill>
              </a:rPr>
              <a:t>Veeva</a:t>
            </a:r>
            <a:endParaRPr lang="en-US" sz="1200" dirty="0">
              <a:solidFill>
                <a:srgbClr val="C3D500"/>
              </a:solidFill>
            </a:endParaRPr>
          </a:p>
          <a:p>
            <a:pPr marL="171450" lvl="0" indent="-171450">
              <a:buFont typeface="Arial" panose="020B0604020202020204" pitchFamily="34" charset="0"/>
              <a:buChar char="•"/>
            </a:pPr>
            <a:r>
              <a:rPr lang="en-US" sz="1200" dirty="0">
                <a:solidFill>
                  <a:srgbClr val="C3D500"/>
                </a:solidFill>
              </a:rPr>
              <a:t>Same situation w/ Medidata SOP Management</a:t>
            </a:r>
          </a:p>
        </p:txBody>
      </p:sp>
      <p:sp>
        <p:nvSpPr>
          <p:cNvPr id="4" name="Slide Number Placeholder 3"/>
          <p:cNvSpPr>
            <a:spLocks noGrp="1"/>
          </p:cNvSpPr>
          <p:nvPr>
            <p:ph type="sldNum" sz="quarter" idx="10"/>
          </p:nvPr>
        </p:nvSpPr>
        <p:spPr/>
        <p:txBody>
          <a:bodyPr/>
          <a:lstStyle/>
          <a:p>
            <a:fld id="{1C3D9A24-E9DB-4647-B9F1-61C546500C16}" type="slidenum">
              <a:rPr lang="en-US" smtClean="0"/>
              <a:pPr/>
              <a:t>43</a:t>
            </a:fld>
            <a:endParaRPr lang="en-US" dirty="0"/>
          </a:p>
        </p:txBody>
      </p:sp>
    </p:spTree>
    <p:extLst>
      <p:ext uri="{BB962C8B-B14F-4D97-AF65-F5344CB8AC3E}">
        <p14:creationId xmlns:p14="http://schemas.microsoft.com/office/powerpoint/2010/main" val="2110358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44</a:t>
            </a:fld>
            <a:endParaRPr lang="en-US" dirty="0"/>
          </a:p>
        </p:txBody>
      </p:sp>
    </p:spTree>
    <p:extLst>
      <p:ext uri="{BB962C8B-B14F-4D97-AF65-F5344CB8AC3E}">
        <p14:creationId xmlns:p14="http://schemas.microsoft.com/office/powerpoint/2010/main" val="1169939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Shape 8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29" name="Shape 8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0372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51</a:t>
            </a:fld>
            <a:endParaRPr lang="en-US" dirty="0"/>
          </a:p>
        </p:txBody>
      </p:sp>
    </p:spTree>
    <p:extLst>
      <p:ext uri="{BB962C8B-B14F-4D97-AF65-F5344CB8AC3E}">
        <p14:creationId xmlns:p14="http://schemas.microsoft.com/office/powerpoint/2010/main" val="2648783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Talking points</a:t>
            </a:r>
            <a:endParaRPr lang="en-US" dirty="0"/>
          </a:p>
          <a:p>
            <a:r>
              <a:rPr lang="en-US" dirty="0"/>
              <a:t>The reason the </a:t>
            </a:r>
            <a:r>
              <a:rPr lang="en-US" dirty="0" err="1"/>
              <a:t>Medidata</a:t>
            </a:r>
            <a:r>
              <a:rPr lang="en-US" dirty="0"/>
              <a:t> community continues to grow has to do with our continuous innovation</a:t>
            </a:r>
          </a:p>
          <a:p>
            <a:endParaRPr lang="en-US" dirty="0"/>
          </a:p>
          <a:p>
            <a:pPr marL="171450" indent="-171450">
              <a:buFont typeface="Arial" panose="020B0604020202020204" pitchFamily="34" charset="0"/>
              <a:buChar char="•"/>
            </a:pPr>
            <a:r>
              <a:rPr lang="en-US" dirty="0"/>
              <a:t>We started as an EDC company back in 1999, but as you can see we’ve consistently worked to innovate as a way to unify new clinical development capabilities</a:t>
            </a:r>
          </a:p>
          <a:p>
            <a:pPr marL="171450" indent="-171450">
              <a:buFont typeface="Arial" panose="020B0604020202020204" pitchFamily="34" charset="0"/>
              <a:buChar char="•"/>
            </a:pPr>
            <a:r>
              <a:rPr lang="en-US" dirty="0"/>
              <a:t>You can also see that the pace of our innovation has increased significantly over the past couple of years</a:t>
            </a:r>
          </a:p>
          <a:p>
            <a:endParaRPr lang="en-US" dirty="0"/>
          </a:p>
          <a:p>
            <a:r>
              <a:rPr lang="en-US" b="1" dirty="0"/>
              <a:t>Transition</a:t>
            </a:r>
            <a:r>
              <a:rPr lang="en-US" dirty="0"/>
              <a:t>: And the result </a:t>
            </a:r>
            <a:r>
              <a:rPr lang="en-US" b="0" dirty="0"/>
              <a:t>is that we now have the most complete, unified </a:t>
            </a:r>
            <a:r>
              <a:rPr lang="en-US" b="0" dirty="0" err="1"/>
              <a:t>eClinical</a:t>
            </a:r>
            <a:r>
              <a:rPr lang="en-US" b="0" dirty="0"/>
              <a:t> platform in the industry. Period.</a:t>
            </a:r>
            <a:endParaRPr lang="en-US" dirty="0"/>
          </a:p>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6</a:t>
            </a:fld>
            <a:endParaRPr lang="en-US"/>
          </a:p>
        </p:txBody>
      </p:sp>
    </p:spTree>
    <p:extLst>
      <p:ext uri="{BB962C8B-B14F-4D97-AF65-F5344CB8AC3E}">
        <p14:creationId xmlns:p14="http://schemas.microsoft.com/office/powerpoint/2010/main" val="3841442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pPr marL="171450" indent="-171450">
              <a:buFont typeface="Arial" charset="0"/>
              <a:buChar char="•"/>
            </a:pPr>
            <a:r>
              <a:rPr lang="en-US" dirty="0"/>
              <a:t>We are the #1 Ranked Professional Services Group in Clinical Development with a deep understanding of your needs and the ability to execute on time.</a:t>
            </a:r>
          </a:p>
        </p:txBody>
      </p:sp>
      <p:sp>
        <p:nvSpPr>
          <p:cNvPr id="4" name="Slide Number Placeholder 3"/>
          <p:cNvSpPr>
            <a:spLocks noGrp="1"/>
          </p:cNvSpPr>
          <p:nvPr>
            <p:ph type="sldNum" sz="quarter" idx="10"/>
          </p:nvPr>
        </p:nvSpPr>
        <p:spPr/>
        <p:txBody>
          <a:bodyPr/>
          <a:lstStyle/>
          <a:p>
            <a:fld id="{CF890698-D32D-C440-8380-5158C0D67AB0}" type="slidenum">
              <a:rPr lang="en-US" smtClean="0"/>
              <a:t>7</a:t>
            </a:fld>
            <a:endParaRPr lang="en-US"/>
          </a:p>
        </p:txBody>
      </p:sp>
    </p:spTree>
    <p:extLst>
      <p:ext uri="{BB962C8B-B14F-4D97-AF65-F5344CB8AC3E}">
        <p14:creationId xmlns:p14="http://schemas.microsoft.com/office/powerpoint/2010/main" val="2597901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3D9A24-E9DB-4647-B9F1-61C546500C16}" type="slidenum">
              <a:rPr lang="en-US" smtClean="0"/>
              <a:pPr/>
              <a:t>9</a:t>
            </a:fld>
            <a:endParaRPr lang="en-US" dirty="0"/>
          </a:p>
        </p:txBody>
      </p:sp>
    </p:spTree>
    <p:extLst>
      <p:ext uri="{BB962C8B-B14F-4D97-AF65-F5344CB8AC3E}">
        <p14:creationId xmlns:p14="http://schemas.microsoft.com/office/powerpoint/2010/main" val="4170873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pPr marL="171450" indent="-171450">
              <a:buFont typeface="Arial" charset="0"/>
              <a:buChar char="•"/>
            </a:pPr>
            <a:r>
              <a:rPr lang="en-US" dirty="0"/>
              <a:t>The most complete platform in the industry across the scientific and operational elements of clinical development and unified by the largest clinical data repository.</a:t>
            </a:r>
          </a:p>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10</a:t>
            </a:fld>
            <a:endParaRPr lang="en-US"/>
          </a:p>
        </p:txBody>
      </p:sp>
    </p:spTree>
    <p:extLst>
      <p:ext uri="{BB962C8B-B14F-4D97-AF65-F5344CB8AC3E}">
        <p14:creationId xmlns:p14="http://schemas.microsoft.com/office/powerpoint/2010/main" val="333141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Talking</a:t>
            </a:r>
            <a:r>
              <a:rPr lang="en-US" b="1" baseline="0" dirty="0"/>
              <a:t> Points</a:t>
            </a:r>
            <a:endParaRPr lang="en-US" dirty="0"/>
          </a:p>
          <a:p>
            <a:pPr marL="171450" indent="-171450">
              <a:buFont typeface="Arial" panose="020B0604020202020204" pitchFamily="34" charset="0"/>
              <a:buChar char="•"/>
            </a:pPr>
            <a:r>
              <a:rPr lang="en-US" dirty="0"/>
              <a:t>Powered by Data and Analytics, the Medidata Clinical Cloud is the most complete collection of capabilities in the industry</a:t>
            </a:r>
          </a:p>
          <a:p>
            <a:pPr marL="171450" indent="-171450">
              <a:buFont typeface="Arial" panose="020B0604020202020204" pitchFamily="34" charset="0"/>
              <a:buChar char="•"/>
            </a:pPr>
            <a:r>
              <a:rPr lang="en-US" dirty="0"/>
              <a:t>From a scientific standpoint it combines the ability to ingest just about any type of study data---whether from apps, sensors, </a:t>
            </a:r>
            <a:r>
              <a:rPr lang="en-US" dirty="0" err="1"/>
              <a:t>ePRO</a:t>
            </a:r>
            <a:r>
              <a:rPr lang="en-US" dirty="0"/>
              <a:t>, images, or genomics---with the data management capabilities of randomization, supply management, coding, and safety</a:t>
            </a:r>
          </a:p>
          <a:p>
            <a:pPr marL="171450" indent="-171450">
              <a:buFont typeface="Arial" panose="020B0604020202020204" pitchFamily="34" charset="0"/>
              <a:buChar char="•"/>
            </a:pPr>
            <a:r>
              <a:rPr lang="en-US" dirty="0"/>
              <a:t>And from an operational and business standpoint, it combines intelligent study design, feasibility, site payments and grants with strategic monitoring as a complement to traditional CTMS and eTMF capabilities.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Transition</a:t>
            </a:r>
            <a:r>
              <a:rPr lang="en-US" dirty="0"/>
              <a:t>:  Let’s take a look at a few examples</a:t>
            </a:r>
          </a:p>
        </p:txBody>
      </p:sp>
      <p:sp>
        <p:nvSpPr>
          <p:cNvPr id="4" name="Slide Number Placeholder 3"/>
          <p:cNvSpPr>
            <a:spLocks noGrp="1"/>
          </p:cNvSpPr>
          <p:nvPr>
            <p:ph type="sldNum" sz="quarter" idx="10"/>
          </p:nvPr>
        </p:nvSpPr>
        <p:spPr/>
        <p:txBody>
          <a:bodyPr/>
          <a:lstStyle/>
          <a:p>
            <a:fld id="{CF890698-D32D-C440-8380-5158C0D67AB0}" type="slidenum">
              <a:rPr lang="en-US" smtClean="0"/>
              <a:t>11</a:t>
            </a:fld>
            <a:endParaRPr lang="en-US"/>
          </a:p>
        </p:txBody>
      </p:sp>
    </p:spTree>
    <p:extLst>
      <p:ext uri="{BB962C8B-B14F-4D97-AF65-F5344CB8AC3E}">
        <p14:creationId xmlns:p14="http://schemas.microsoft.com/office/powerpoint/2010/main" val="838800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890698-D32D-C440-8380-5158C0D67AB0}" type="slidenum">
              <a:rPr lang="en-US" smtClean="0"/>
              <a:t>14</a:t>
            </a:fld>
            <a:endParaRPr lang="en-US"/>
          </a:p>
        </p:txBody>
      </p:sp>
    </p:spTree>
    <p:extLst>
      <p:ext uri="{BB962C8B-B14F-4D97-AF65-F5344CB8AC3E}">
        <p14:creationId xmlns:p14="http://schemas.microsoft.com/office/powerpoint/2010/main" val="71000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1.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embeddings/oleObject2.bin"/></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gradFill flip="none" rotWithShape="1">
          <a:gsLst>
            <a:gs pos="0">
              <a:srgbClr val="012055"/>
            </a:gs>
            <a:gs pos="100000">
              <a:srgbClr val="01193F"/>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743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asic Navy">
    <p:bg>
      <p:bgPr>
        <a:gradFill flip="none" rotWithShape="1">
          <a:gsLst>
            <a:gs pos="0">
              <a:srgbClr val="011F53"/>
            </a:gs>
            <a:gs pos="100000">
              <a:srgbClr val="01193F"/>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9" name="TextBox 8"/>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10"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655029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Neutral">
    <p:bg>
      <p:bgPr>
        <a:gradFill flip="none" rotWithShape="1">
          <a:gsLst>
            <a:gs pos="100000">
              <a:srgbClr val="CBCCCE"/>
            </a:gs>
            <a:gs pos="0">
              <a:srgbClr val="F8F9F9"/>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6" name="TextBox 5"/>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9"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066229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Content-bullet">
    <p:spTree>
      <p:nvGrpSpPr>
        <p:cNvPr id="1" name=""/>
        <p:cNvGrpSpPr/>
        <p:nvPr/>
      </p:nvGrpSpPr>
      <p:grpSpPr>
        <a:xfrm>
          <a:off x="0" y="0"/>
          <a:ext cx="0" cy="0"/>
          <a:chOff x="0" y="0"/>
          <a:chExt cx="0" cy="0"/>
        </a:xfrm>
      </p:grpSpPr>
      <p:sp>
        <p:nvSpPr>
          <p:cNvPr id="7" name="TextBox 6"/>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002855"/>
                </a:solidFill>
                <a:latin typeface="Arial"/>
                <a:ea typeface="Arial"/>
                <a:cs typeface="Arial"/>
              </a:rPr>
              <a:t>© 2017 Medidata Solutions, Inc. – Proprietary and Confidential</a:t>
            </a:r>
            <a:endParaRPr lang="en-US" sz="600" dirty="0">
              <a:solidFill>
                <a:srgbClr val="002855"/>
              </a:solidFill>
              <a:latin typeface="Arial"/>
              <a:cs typeface="Arial"/>
            </a:endParaRPr>
          </a:p>
        </p:txBody>
      </p:sp>
      <p:sp>
        <p:nvSpPr>
          <p:cNvPr id="8" name="Slide Number Placeholder 5"/>
          <p:cNvSpPr>
            <a:spLocks noGrp="1"/>
          </p:cNvSpPr>
          <p:nvPr>
            <p:ph type="sldNum" sz="quarter" idx="12"/>
          </p:nvPr>
        </p:nvSpPr>
        <p:spPr>
          <a:xfrm>
            <a:off x="421528" y="4747934"/>
            <a:ext cx="2133600" cy="273844"/>
          </a:xfrm>
          <a:prstGeom prst="rect">
            <a:avLst/>
          </a:prstGeom>
        </p:spPr>
        <p:txBody>
          <a:bodyPr anchor="b"/>
          <a:lstStyle>
            <a:lvl1pPr algn="l">
              <a:defRPr sz="900">
                <a:solidFill>
                  <a:srgbClr val="002855"/>
                </a:solidFill>
                <a:latin typeface="Arial"/>
                <a:cs typeface="Arial"/>
              </a:defRPr>
            </a:lvl1pPr>
          </a:lstStyle>
          <a:p>
            <a:fld id="{C8F7070A-198F-CC4A-BE0C-52070E2510AC}" type="slidenum">
              <a:rPr lang="en-US" smtClean="0"/>
              <a:pPr/>
              <a:t>‹#›</a:t>
            </a:fld>
            <a:endParaRPr lang="en-US" dirty="0"/>
          </a:p>
        </p:txBody>
      </p:sp>
      <p:sp>
        <p:nvSpPr>
          <p:cNvPr id="13" name="Title 1"/>
          <p:cNvSpPr>
            <a:spLocks noGrp="1"/>
          </p:cNvSpPr>
          <p:nvPr>
            <p:ph type="title" hasCustomPrompt="1"/>
          </p:nvPr>
        </p:nvSpPr>
        <p:spPr>
          <a:xfrm>
            <a:off x="421527" y="260685"/>
            <a:ext cx="8343911" cy="735703"/>
          </a:xfrm>
          <a:prstGeom prst="rect">
            <a:avLst/>
          </a:prstGeom>
        </p:spPr>
        <p:txBody>
          <a:bodyPr anchor="t" anchorCtr="0">
            <a:normAutofit/>
          </a:bodyPr>
          <a:lstStyle>
            <a:lvl1pPr algn="l">
              <a:lnSpc>
                <a:spcPct val="90000"/>
              </a:lnSpc>
              <a:defRPr sz="3200" baseline="0">
                <a:solidFill>
                  <a:srgbClr val="002855"/>
                </a:solidFill>
                <a:latin typeface="Arial"/>
                <a:cs typeface="Arial"/>
              </a:defRPr>
            </a:lvl1pPr>
          </a:lstStyle>
          <a:p>
            <a:r>
              <a:rPr lang="en-US" dirty="0"/>
              <a:t>Header/Content Style</a:t>
            </a:r>
          </a:p>
        </p:txBody>
      </p:sp>
      <p:sp>
        <p:nvSpPr>
          <p:cNvPr id="28" name="Content Placeholder 2"/>
          <p:cNvSpPr>
            <a:spLocks noGrp="1"/>
          </p:cNvSpPr>
          <p:nvPr>
            <p:ph idx="19"/>
          </p:nvPr>
        </p:nvSpPr>
        <p:spPr>
          <a:xfrm>
            <a:off x="421528" y="1209234"/>
            <a:ext cx="8343910" cy="3400117"/>
          </a:xfrm>
          <a:prstGeom prst="rect">
            <a:avLst/>
          </a:prstGeom>
        </p:spPr>
        <p:txBody>
          <a:bodyPr tIns="91440"/>
          <a:lstStyle>
            <a:lvl1pPr marL="256032" indent="-256032">
              <a:buClr>
                <a:schemeClr val="accent3"/>
              </a:buClr>
              <a:defRPr sz="2400">
                <a:solidFill>
                  <a:schemeClr val="accent3"/>
                </a:solidFill>
              </a:defRPr>
            </a:lvl1pPr>
            <a:lvl2pPr marL="742950" indent="-285750">
              <a:buClr>
                <a:schemeClr val="accent3"/>
              </a:buClr>
              <a:buSzPct val="80000"/>
              <a:buFont typeface="Courier New" charset="0"/>
              <a:buChar char="o"/>
              <a:defRPr sz="2000">
                <a:solidFill>
                  <a:schemeClr val="tx1"/>
                </a:solidFill>
              </a:defRPr>
            </a:lvl2pPr>
            <a:lvl3pPr marL="1143000" indent="-228600">
              <a:buClr>
                <a:schemeClr val="accent3"/>
              </a:buClr>
              <a:buFont typeface=".AppleSystemUIFont" charset="-120"/>
              <a:buChar char="–"/>
              <a:defRPr sz="1800">
                <a:solidFill>
                  <a:schemeClr val="tx1"/>
                </a:solidFill>
              </a:defRPr>
            </a:lvl3pPr>
            <a:lvl4pPr marL="1600200" indent="-228600">
              <a:buClr>
                <a:schemeClr val="accent3"/>
              </a:buClr>
              <a:buFont typeface="ArialMT" charset="0"/>
              <a:buChar char="»"/>
              <a:defRPr sz="1600">
                <a:solidFill>
                  <a:schemeClr val="tx1"/>
                </a:solidFill>
              </a:defRPr>
            </a:lvl4pPr>
            <a:lvl5pPr>
              <a:buClr>
                <a:schemeClr val="accent6"/>
              </a:buCl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descr="Medidata_Logo_AOH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0922" y="4676626"/>
            <a:ext cx="1154517" cy="293429"/>
          </a:xfrm>
          <a:prstGeom prst="rect">
            <a:avLst/>
          </a:prstGeom>
        </p:spPr>
      </p:pic>
      <p:grpSp>
        <p:nvGrpSpPr>
          <p:cNvPr id="10" name="Shape 82"/>
          <p:cNvGrpSpPr/>
          <p:nvPr userDrawn="1"/>
        </p:nvGrpSpPr>
        <p:grpSpPr>
          <a:xfrm>
            <a:off x="0" y="1829232"/>
            <a:ext cx="3415322" cy="3422861"/>
            <a:chOff x="0" y="2396760"/>
            <a:chExt cx="4451399" cy="4461225"/>
          </a:xfrm>
        </p:grpSpPr>
        <p:pic>
          <p:nvPicPr>
            <p:cNvPr id="11" name="Shape 83"/>
            <p:cNvPicPr preferRelativeResize="0"/>
            <p:nvPr/>
          </p:nvPicPr>
          <p:blipFill rotWithShape="1">
            <a:blip r:embed="rId3">
              <a:alphaModFix/>
            </a:blip>
            <a:srcRect/>
            <a:stretch/>
          </p:blipFill>
          <p:spPr>
            <a:xfrm>
              <a:off x="0" y="4036485"/>
              <a:ext cx="4451399" cy="2821500"/>
            </a:xfrm>
            <a:prstGeom prst="rect">
              <a:avLst/>
            </a:prstGeom>
            <a:noFill/>
            <a:ln>
              <a:noFill/>
            </a:ln>
          </p:spPr>
        </p:pic>
        <p:pic>
          <p:nvPicPr>
            <p:cNvPr id="12" name="Shape 84"/>
            <p:cNvPicPr preferRelativeResize="0"/>
            <p:nvPr/>
          </p:nvPicPr>
          <p:blipFill rotWithShape="1">
            <a:blip r:embed="rId4">
              <a:alphaModFix/>
            </a:blip>
            <a:srcRect l="52722" t="13139" r="9874" b="37220"/>
            <a:stretch/>
          </p:blipFill>
          <p:spPr>
            <a:xfrm>
              <a:off x="0" y="2396760"/>
              <a:ext cx="3154500" cy="4372200"/>
            </a:xfrm>
            <a:prstGeom prst="rect">
              <a:avLst/>
            </a:prstGeom>
            <a:noFill/>
            <a:ln>
              <a:noFill/>
            </a:ln>
          </p:spPr>
        </p:pic>
      </p:grpSp>
    </p:spTree>
    <p:extLst>
      <p:ext uri="{BB962C8B-B14F-4D97-AF65-F5344CB8AC3E}">
        <p14:creationId xmlns:p14="http://schemas.microsoft.com/office/powerpoint/2010/main" val="2632606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hart 1">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1527" y="260685"/>
            <a:ext cx="8343911" cy="735703"/>
          </a:xfrm>
          <a:prstGeom prst="rect">
            <a:avLst/>
          </a:prstGeom>
        </p:spPr>
        <p:txBody>
          <a:bodyPr anchor="t" anchorCtr="0">
            <a:normAutofit/>
          </a:bodyPr>
          <a:lstStyle>
            <a:lvl1pPr algn="l">
              <a:defRPr sz="3200" baseline="0">
                <a:solidFill>
                  <a:schemeClr val="tx1"/>
                </a:solidFill>
                <a:latin typeface="Arial"/>
                <a:cs typeface="Arial"/>
              </a:defRPr>
            </a:lvl1pPr>
          </a:lstStyle>
          <a:p>
            <a:r>
              <a:rPr lang="en-US" dirty="0"/>
              <a:t>Custom Chart</a:t>
            </a:r>
          </a:p>
        </p:txBody>
      </p:sp>
      <p:sp>
        <p:nvSpPr>
          <p:cNvPr id="6" name="TextBox 5"/>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002855"/>
                </a:solidFill>
                <a:latin typeface="Arial"/>
                <a:ea typeface="Arial"/>
                <a:cs typeface="Arial"/>
              </a:rPr>
              <a:t>© 2017 Medidata Solutions, Inc. – Proprietary and Confidential</a:t>
            </a:r>
            <a:endParaRPr lang="en-US" sz="600" dirty="0">
              <a:solidFill>
                <a:srgbClr val="002855"/>
              </a:solidFill>
              <a:latin typeface="Arial"/>
              <a:cs typeface="Arial"/>
            </a:endParaRPr>
          </a:p>
        </p:txBody>
      </p:sp>
      <p:sp>
        <p:nvSpPr>
          <p:cNvPr id="7" name="Slide Number Placeholder 5"/>
          <p:cNvSpPr>
            <a:spLocks noGrp="1"/>
          </p:cNvSpPr>
          <p:nvPr>
            <p:ph type="sldNum" sz="quarter" idx="12"/>
          </p:nvPr>
        </p:nvSpPr>
        <p:spPr>
          <a:xfrm>
            <a:off x="421528" y="4747934"/>
            <a:ext cx="2133600" cy="273844"/>
          </a:xfrm>
          <a:prstGeom prst="rect">
            <a:avLst/>
          </a:prstGeom>
        </p:spPr>
        <p:txBody>
          <a:bodyPr anchor="b"/>
          <a:lstStyle>
            <a:lvl1pPr algn="l">
              <a:defRPr sz="900">
                <a:solidFill>
                  <a:srgbClr val="002855"/>
                </a:solidFill>
                <a:latin typeface="Arial"/>
                <a:cs typeface="Arial"/>
              </a:defRPr>
            </a:lvl1pPr>
          </a:lstStyle>
          <a:p>
            <a:fld id="{C8F7070A-198F-CC4A-BE0C-52070E2510AC}" type="slidenum">
              <a:rPr lang="en-US" smtClean="0"/>
              <a:pPr/>
              <a:t>‹#›</a:t>
            </a:fld>
            <a:endParaRPr lang="en-US" dirty="0"/>
          </a:p>
        </p:txBody>
      </p:sp>
      <p:pic>
        <p:nvPicPr>
          <p:cNvPr id="10" name="Picture 9" descr="Medidata_Logo_AOH_CMY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0922" y="4676626"/>
            <a:ext cx="1154517" cy="293429"/>
          </a:xfrm>
          <a:prstGeom prst="rect">
            <a:avLst/>
          </a:prstGeom>
        </p:spPr>
      </p:pic>
    </p:spTree>
    <p:extLst>
      <p:ext uri="{BB962C8B-B14F-4D97-AF65-F5344CB8AC3E}">
        <p14:creationId xmlns:p14="http://schemas.microsoft.com/office/powerpoint/2010/main" val="2293920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7" name="TextBox 6"/>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002855"/>
                </a:solidFill>
                <a:latin typeface="Arial"/>
                <a:ea typeface="Arial"/>
                <a:cs typeface="Arial"/>
              </a:rPr>
              <a:t>© 2018 Medidata Solutions, Inc. – Proprietary and Confidential</a:t>
            </a:r>
            <a:endParaRPr lang="en-US" sz="600" dirty="0">
              <a:solidFill>
                <a:srgbClr val="002855"/>
              </a:solidFill>
              <a:latin typeface="Arial"/>
              <a:cs typeface="Arial"/>
            </a:endParaRPr>
          </a:p>
        </p:txBody>
      </p:sp>
      <p:pic>
        <p:nvPicPr>
          <p:cNvPr id="12" name="Picture 11" descr="Medidata_Logo_AOH_CMY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15"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rgbClr val="002855"/>
                </a:solidFill>
                <a:latin typeface="Arial"/>
                <a:cs typeface="Arial"/>
              </a:defRPr>
            </a:lvl1pPr>
          </a:lstStyle>
          <a:p>
            <a:fld id="{C8F7070A-198F-CC4A-BE0C-52070E2510AC}" type="slidenum">
              <a:rPr lang="en-US" smtClean="0"/>
              <a:pPr/>
              <a:t>‹#›</a:t>
            </a:fld>
            <a:endParaRPr lang="en-US" dirty="0"/>
          </a:p>
        </p:txBody>
      </p:sp>
      <p:sp>
        <p:nvSpPr>
          <p:cNvPr id="8" name="Title 1"/>
          <p:cNvSpPr>
            <a:spLocks noGrp="1"/>
          </p:cNvSpPr>
          <p:nvPr>
            <p:ph type="title" hasCustomPrompt="1"/>
          </p:nvPr>
        </p:nvSpPr>
        <p:spPr>
          <a:xfrm>
            <a:off x="499400" y="251750"/>
            <a:ext cx="8343911" cy="431152"/>
          </a:xfrm>
          <a:prstGeom prst="rect">
            <a:avLst/>
          </a:prstGeom>
        </p:spPr>
        <p:txBody>
          <a:bodyPr lIns="0" tIns="0" rIns="0" bIns="0" anchor="t" anchorCtr="0">
            <a:normAutofit/>
          </a:bodyPr>
          <a:lstStyle>
            <a:lvl1pPr algn="l">
              <a:lnSpc>
                <a:spcPct val="90000"/>
              </a:lnSpc>
              <a:defRPr sz="3200" baseline="0">
                <a:solidFill>
                  <a:schemeClr val="tx1"/>
                </a:solidFill>
                <a:latin typeface="Arial"/>
                <a:cs typeface="Arial"/>
              </a:defRPr>
            </a:lvl1pPr>
          </a:lstStyle>
          <a:p>
            <a:r>
              <a:rPr lang="en-US" dirty="0"/>
              <a:t>Table Style</a:t>
            </a:r>
          </a:p>
        </p:txBody>
      </p:sp>
      <p:sp>
        <p:nvSpPr>
          <p:cNvPr id="11" name="Table Placeholder 2"/>
          <p:cNvSpPr>
            <a:spLocks noGrp="1"/>
          </p:cNvSpPr>
          <p:nvPr>
            <p:ph type="tbl" sz="quarter" idx="13"/>
          </p:nvPr>
        </p:nvSpPr>
        <p:spPr>
          <a:xfrm>
            <a:off x="1558755" y="931868"/>
            <a:ext cx="6039015" cy="3279763"/>
          </a:xfrm>
          <a:prstGeom prst="rect">
            <a:avLst/>
          </a:prstGeom>
        </p:spPr>
        <p:txBody>
          <a:bodyPr/>
          <a:lstStyle>
            <a:lvl1pPr marL="0" indent="0">
              <a:buNone/>
              <a:defRPr>
                <a:solidFill>
                  <a:srgbClr val="002855"/>
                </a:solidFill>
                <a:latin typeface="Arial"/>
                <a:cs typeface="Arial"/>
              </a:defRPr>
            </a:lvl1pPr>
          </a:lstStyle>
          <a:p>
            <a:r>
              <a:rPr lang="en-US"/>
              <a:t>Click icon to add table</a:t>
            </a:r>
            <a:endParaRPr lang="en-US" dirty="0"/>
          </a:p>
        </p:txBody>
      </p:sp>
    </p:spTree>
    <p:extLst>
      <p:ext uri="{BB962C8B-B14F-4D97-AF65-F5344CB8AC3E}">
        <p14:creationId xmlns:p14="http://schemas.microsoft.com/office/powerpoint/2010/main" val="1475708263"/>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pos="5520">
          <p15:clr>
            <a:srgbClr val="FBAE40"/>
          </p15:clr>
        </p15:guide>
        <p15:guide id="5" orient="horz" pos="1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asic White">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9" name="TextBox 8"/>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10"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886316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eader/Content-B">
    <p:spTree>
      <p:nvGrpSpPr>
        <p:cNvPr id="1" name=""/>
        <p:cNvGrpSpPr/>
        <p:nvPr/>
      </p:nvGrpSpPr>
      <p:grpSpPr>
        <a:xfrm>
          <a:off x="0" y="0"/>
          <a:ext cx="0" cy="0"/>
          <a:chOff x="0" y="0"/>
          <a:chExt cx="0" cy="0"/>
        </a:xfrm>
      </p:grpSpPr>
      <p:sp>
        <p:nvSpPr>
          <p:cNvPr id="7" name="TextBox 6"/>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002855"/>
                </a:solidFill>
                <a:latin typeface="Arial"/>
                <a:ea typeface="Arial"/>
                <a:cs typeface="Arial"/>
              </a:rPr>
              <a:t>© 2018 Medidata Solutions, Inc. – Proprietary and Confidential</a:t>
            </a:r>
            <a:endParaRPr lang="en-US" sz="600" dirty="0">
              <a:solidFill>
                <a:srgbClr val="002855"/>
              </a:solidFill>
              <a:latin typeface="Arial"/>
              <a:cs typeface="Arial"/>
            </a:endParaRPr>
          </a:p>
        </p:txBody>
      </p:sp>
      <p:pic>
        <p:nvPicPr>
          <p:cNvPr id="9" name="Picture 8" descr="Medidata_Logo_AOH_CMY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15"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rgbClr val="002855"/>
                </a:solidFill>
                <a:latin typeface="Arial"/>
                <a:cs typeface="Arial"/>
              </a:defRPr>
            </a:lvl1pPr>
          </a:lstStyle>
          <a:p>
            <a:fld id="{C8F7070A-198F-CC4A-BE0C-52070E2510AC}" type="slidenum">
              <a:rPr lang="en-US" smtClean="0"/>
              <a:pPr/>
              <a:t>‹#›</a:t>
            </a:fld>
            <a:endParaRPr lang="en-US" dirty="0"/>
          </a:p>
        </p:txBody>
      </p:sp>
      <p:sp>
        <p:nvSpPr>
          <p:cNvPr id="10" name="Text Placeholder 9"/>
          <p:cNvSpPr>
            <a:spLocks noGrp="1"/>
          </p:cNvSpPr>
          <p:nvPr>
            <p:ph type="body" sz="quarter" idx="13" hasCustomPrompt="1"/>
          </p:nvPr>
        </p:nvSpPr>
        <p:spPr>
          <a:xfrm>
            <a:off x="498696" y="804229"/>
            <a:ext cx="7365652" cy="461665"/>
          </a:xfrm>
          <a:prstGeom prst="rect">
            <a:avLst/>
          </a:prstGeom>
        </p:spPr>
        <p:txBody>
          <a:bodyPr lIns="0" tIns="0" rIns="0" bIns="0"/>
          <a:lstStyle>
            <a:lvl1pPr marL="0" indent="0">
              <a:buFontTx/>
              <a:buNone/>
              <a:defRPr sz="2400" b="0" i="0" baseline="0">
                <a:solidFill>
                  <a:schemeClr val="accent3"/>
                </a:solidFill>
                <a:latin typeface="Arial" charset="0"/>
                <a:ea typeface="Arial" charset="0"/>
                <a:cs typeface="Arial" charset="0"/>
              </a:defRPr>
            </a:lvl1pPr>
            <a:lvl2pPr marL="182880" indent="0">
              <a:buFontTx/>
              <a:buNone/>
              <a:defRPr/>
            </a:lvl2pPr>
            <a:lvl3pPr marL="381000" indent="0">
              <a:buFontTx/>
              <a:buNone/>
              <a:defRPr/>
            </a:lvl3pPr>
            <a:lvl4pPr marL="571500" indent="0">
              <a:buFontTx/>
              <a:buNone/>
              <a:defRPr/>
            </a:lvl4pPr>
            <a:lvl5pPr marL="571500" indent="0">
              <a:buFontTx/>
              <a:buNone/>
              <a:defRPr/>
            </a:lvl5pPr>
          </a:lstStyle>
          <a:p>
            <a:pPr lvl="0"/>
            <a:r>
              <a:rPr lang="en-US" dirty="0"/>
              <a:t>Click to edit subhead text styles</a:t>
            </a:r>
          </a:p>
        </p:txBody>
      </p:sp>
      <p:sp>
        <p:nvSpPr>
          <p:cNvPr id="13" name="Text Placeholder 12"/>
          <p:cNvSpPr>
            <a:spLocks noGrp="1"/>
          </p:cNvSpPr>
          <p:nvPr>
            <p:ph type="body" sz="quarter" idx="14"/>
          </p:nvPr>
        </p:nvSpPr>
        <p:spPr>
          <a:xfrm>
            <a:off x="498696" y="1411015"/>
            <a:ext cx="7064483" cy="430887"/>
          </a:xfrm>
          <a:prstGeom prst="rect">
            <a:avLst/>
          </a:prstGeom>
        </p:spPr>
        <p:txBody>
          <a:bodyPr lIns="0" tIns="0" rIns="0" bIns="0"/>
          <a:lstStyle>
            <a:lvl1pPr marL="0" indent="0">
              <a:buFontTx/>
              <a:buNone/>
              <a:defRPr sz="1600" b="0" i="0">
                <a:solidFill>
                  <a:schemeClr val="tx1"/>
                </a:solidFill>
                <a:latin typeface="Arial" charset="0"/>
                <a:ea typeface="Arial" charset="0"/>
                <a:cs typeface="Arial" charset="0"/>
              </a:defRPr>
            </a:lvl1pPr>
          </a:lstStyle>
          <a:p>
            <a:pPr lvl="0"/>
            <a:r>
              <a:rPr lang="en-US" dirty="0"/>
              <a:t>Click to edit Master text styles</a:t>
            </a:r>
          </a:p>
        </p:txBody>
      </p:sp>
      <p:sp>
        <p:nvSpPr>
          <p:cNvPr id="14" name="Title 1"/>
          <p:cNvSpPr>
            <a:spLocks noGrp="1"/>
          </p:cNvSpPr>
          <p:nvPr>
            <p:ph type="title" hasCustomPrompt="1"/>
          </p:nvPr>
        </p:nvSpPr>
        <p:spPr>
          <a:xfrm>
            <a:off x="499400" y="251750"/>
            <a:ext cx="8343911" cy="431152"/>
          </a:xfrm>
          <a:prstGeom prst="rect">
            <a:avLst/>
          </a:prstGeom>
        </p:spPr>
        <p:txBody>
          <a:bodyPr lIns="0" tIns="0" rIns="0" bIns="0" anchor="t" anchorCtr="0">
            <a:normAutofit/>
          </a:bodyPr>
          <a:lstStyle>
            <a:lvl1pPr algn="l">
              <a:lnSpc>
                <a:spcPct val="90000"/>
              </a:lnSpc>
              <a:defRPr sz="3200" baseline="0">
                <a:solidFill>
                  <a:schemeClr val="tx1"/>
                </a:solidFill>
                <a:latin typeface="Arial"/>
                <a:cs typeface="Arial"/>
              </a:defRPr>
            </a:lvl1pPr>
          </a:lstStyle>
          <a:p>
            <a:r>
              <a:rPr lang="en-US" dirty="0"/>
              <a:t>Header/Content Style</a:t>
            </a:r>
          </a:p>
        </p:txBody>
      </p:sp>
    </p:spTree>
    <p:extLst>
      <p:ext uri="{BB962C8B-B14F-4D97-AF65-F5344CB8AC3E}">
        <p14:creationId xmlns:p14="http://schemas.microsoft.com/office/powerpoint/2010/main" val="3098013248"/>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pos="5520">
          <p15:clr>
            <a:srgbClr val="FBAE40"/>
          </p15:clr>
        </p15:guide>
        <p15:guide id="5" orient="horz" pos="1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7" name="TextBox 6"/>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002855"/>
                </a:solidFill>
                <a:latin typeface="Arial"/>
                <a:ea typeface="Arial"/>
                <a:cs typeface="Arial"/>
              </a:rPr>
              <a:t>© 2018 Medidata Solutions, Inc. – Proprietary and Confidential</a:t>
            </a:r>
            <a:endParaRPr lang="en-US" sz="600" dirty="0">
              <a:solidFill>
                <a:srgbClr val="002855"/>
              </a:solidFill>
              <a:latin typeface="Arial"/>
              <a:cs typeface="Arial"/>
            </a:endParaRPr>
          </a:p>
        </p:txBody>
      </p:sp>
      <p:pic>
        <p:nvPicPr>
          <p:cNvPr id="12" name="Picture 11" descr="Medidata_Logo_AOH_CMY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15"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rgbClr val="002855"/>
                </a:solidFill>
                <a:latin typeface="Arial"/>
                <a:cs typeface="Arial"/>
              </a:defRPr>
            </a:lvl1pPr>
          </a:lstStyle>
          <a:p>
            <a:fld id="{C8F7070A-198F-CC4A-BE0C-52070E2510AC}" type="slidenum">
              <a:rPr lang="en-US" smtClean="0"/>
              <a:pPr/>
              <a:t>‹#›</a:t>
            </a:fld>
            <a:endParaRPr lang="en-US" dirty="0"/>
          </a:p>
        </p:txBody>
      </p:sp>
      <p:sp>
        <p:nvSpPr>
          <p:cNvPr id="8" name="Title 1"/>
          <p:cNvSpPr>
            <a:spLocks noGrp="1"/>
          </p:cNvSpPr>
          <p:nvPr>
            <p:ph type="title" hasCustomPrompt="1"/>
          </p:nvPr>
        </p:nvSpPr>
        <p:spPr>
          <a:xfrm>
            <a:off x="499400" y="251750"/>
            <a:ext cx="8343911" cy="431152"/>
          </a:xfrm>
          <a:prstGeom prst="rect">
            <a:avLst/>
          </a:prstGeom>
        </p:spPr>
        <p:txBody>
          <a:bodyPr lIns="0" tIns="0" rIns="0" bIns="0" anchor="t" anchorCtr="0">
            <a:normAutofit/>
          </a:bodyPr>
          <a:lstStyle>
            <a:lvl1pPr algn="l">
              <a:lnSpc>
                <a:spcPct val="90000"/>
              </a:lnSpc>
              <a:defRPr sz="3200" baseline="0">
                <a:solidFill>
                  <a:schemeClr val="tx1"/>
                </a:solidFill>
                <a:latin typeface="Arial"/>
                <a:cs typeface="Arial"/>
              </a:defRPr>
            </a:lvl1pPr>
          </a:lstStyle>
          <a:p>
            <a:r>
              <a:rPr lang="en-US" dirty="0"/>
              <a:t>Chart Style</a:t>
            </a:r>
          </a:p>
        </p:txBody>
      </p:sp>
      <p:sp>
        <p:nvSpPr>
          <p:cNvPr id="10" name="Chart Placeholder 2"/>
          <p:cNvSpPr>
            <a:spLocks noGrp="1"/>
          </p:cNvSpPr>
          <p:nvPr>
            <p:ph type="chart" sz="quarter" idx="15"/>
          </p:nvPr>
        </p:nvSpPr>
        <p:spPr>
          <a:xfrm>
            <a:off x="1552493" y="943136"/>
            <a:ext cx="6039014" cy="3279763"/>
          </a:xfrm>
          <a:prstGeom prst="rect">
            <a:avLst/>
          </a:prstGeom>
        </p:spPr>
        <p:txBody>
          <a:bodyPr/>
          <a:lstStyle>
            <a:lvl1pPr marL="0" indent="0">
              <a:buNone/>
              <a:defRPr>
                <a:solidFill>
                  <a:srgbClr val="002855"/>
                </a:solidFill>
                <a:latin typeface="Arial"/>
                <a:cs typeface="Arial"/>
              </a:defRPr>
            </a:lvl1pPr>
          </a:lstStyle>
          <a:p>
            <a:r>
              <a:rPr lang="en-US" dirty="0"/>
              <a:t>Click icon to add chart</a:t>
            </a:r>
          </a:p>
        </p:txBody>
      </p:sp>
    </p:spTree>
    <p:extLst>
      <p:ext uri="{BB962C8B-B14F-4D97-AF65-F5344CB8AC3E}">
        <p14:creationId xmlns:p14="http://schemas.microsoft.com/office/powerpoint/2010/main" val="3396084712"/>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pos="5520">
          <p15:clr>
            <a:srgbClr val="FBAE40"/>
          </p15:clr>
        </p15:guide>
        <p15:guide id="5" orient="horz" pos="1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pic>
        <p:nvPicPr>
          <p:cNvPr id="3" name="Shape 12"/>
          <p:cNvPicPr preferRelativeResize="0"/>
          <p:nvPr userDrawn="1"/>
        </p:nvPicPr>
        <p:blipFill rotWithShape="1">
          <a:blip r:embed="rId2">
            <a:alphaModFix amt="90000"/>
          </a:blip>
          <a:srcRect r="6354" b="3279"/>
          <a:stretch/>
        </p:blipFill>
        <p:spPr>
          <a:xfrm>
            <a:off x="4362425" y="0"/>
            <a:ext cx="4781576" cy="5143500"/>
          </a:xfrm>
          <a:prstGeom prst="rect">
            <a:avLst/>
          </a:prstGeom>
          <a:noFill/>
          <a:ln>
            <a:noFill/>
          </a:ln>
        </p:spPr>
      </p:pic>
      <p:pic>
        <p:nvPicPr>
          <p:cNvPr id="4" name="Shape 13"/>
          <p:cNvPicPr preferRelativeResize="0"/>
          <p:nvPr userDrawn="1"/>
        </p:nvPicPr>
        <p:blipFill rotWithShape="1">
          <a:blip r:embed="rId3">
            <a:alphaModFix amt="80000"/>
            <a:extLst>
              <a:ext uri="{28A0092B-C50C-407E-A947-70E740481C1C}">
                <a14:useLocalDpi xmlns:a14="http://schemas.microsoft.com/office/drawing/2010/main"/>
              </a:ext>
            </a:extLst>
          </a:blip>
          <a:srcRect/>
          <a:stretch/>
        </p:blipFill>
        <p:spPr>
          <a:xfrm>
            <a:off x="4006355" y="-19441"/>
            <a:ext cx="5137645" cy="5182381"/>
          </a:xfrm>
          <a:prstGeom prst="rect">
            <a:avLst/>
          </a:prstGeom>
          <a:noFill/>
          <a:ln>
            <a:noFill/>
          </a:ln>
        </p:spPr>
      </p:pic>
      <p:sp>
        <p:nvSpPr>
          <p:cNvPr id="6" name="Subtitle 2"/>
          <p:cNvSpPr>
            <a:spLocks noGrp="1"/>
          </p:cNvSpPr>
          <p:nvPr>
            <p:ph type="subTitle" idx="1" hasCustomPrompt="1"/>
          </p:nvPr>
        </p:nvSpPr>
        <p:spPr>
          <a:xfrm>
            <a:off x="537144" y="3468983"/>
            <a:ext cx="7449694" cy="374107"/>
          </a:xfrm>
          <a:prstGeom prst="rect">
            <a:avLst/>
          </a:prstGeom>
        </p:spPr>
        <p:txBody>
          <a:bodyPr lIns="0" rIns="0">
            <a:normAutofit/>
          </a:bodyPr>
          <a:lstStyle>
            <a:lvl1pPr marL="0" indent="0" algn="l">
              <a:buNone/>
              <a:defRPr sz="1400">
                <a:solidFill>
                  <a:schemeClr val="accent6"/>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Shape 17" descr="Medidata_Logo_KO_CMYK_AOH.png"/>
          <p:cNvPicPr preferRelativeResize="0"/>
          <p:nvPr userDrawn="1"/>
        </p:nvPicPr>
        <p:blipFill rotWithShape="1">
          <a:blip r:embed="rId4">
            <a:alphaModFix/>
          </a:blip>
          <a:srcRect/>
          <a:stretch/>
        </p:blipFill>
        <p:spPr>
          <a:xfrm>
            <a:off x="544639" y="712569"/>
            <a:ext cx="2356800" cy="599199"/>
          </a:xfrm>
          <a:prstGeom prst="rect">
            <a:avLst/>
          </a:prstGeom>
          <a:noFill/>
          <a:ln>
            <a:noFill/>
          </a:ln>
        </p:spPr>
      </p:pic>
      <p:sp>
        <p:nvSpPr>
          <p:cNvPr id="8" name="Title 1"/>
          <p:cNvSpPr>
            <a:spLocks noGrp="1"/>
          </p:cNvSpPr>
          <p:nvPr>
            <p:ph type="ctrTitle" hasCustomPrompt="1"/>
          </p:nvPr>
        </p:nvSpPr>
        <p:spPr>
          <a:xfrm>
            <a:off x="544638" y="1832361"/>
            <a:ext cx="8294562" cy="1563471"/>
          </a:xfrm>
          <a:prstGeom prst="rect">
            <a:avLst/>
          </a:prstGeom>
        </p:spPr>
        <p:txBody>
          <a:bodyPr lIns="0" rIns="0" anchor="ctr" anchorCtr="0">
            <a:noAutofit/>
          </a:bodyPr>
          <a:lstStyle>
            <a:lvl1pPr algn="l">
              <a:lnSpc>
                <a:spcPct val="90000"/>
              </a:lnSpc>
              <a:defRPr sz="7500" baseline="0">
                <a:solidFill>
                  <a:schemeClr val="bg1"/>
                </a:solidFill>
                <a:latin typeface="Gill Sans MT Condensed" charset="0"/>
                <a:ea typeface="Gill Sans MT Condensed" charset="0"/>
                <a:cs typeface="Gill Sans MT Condensed" charset="0"/>
              </a:defRPr>
            </a:lvl1pPr>
          </a:lstStyle>
          <a:p>
            <a:r>
              <a:rPr lang="en-US" dirty="0"/>
              <a:t>PRESENTATION TITLE</a:t>
            </a:r>
            <a:br>
              <a:rPr lang="en-US" dirty="0"/>
            </a:br>
            <a:r>
              <a:rPr lang="en-US" dirty="0"/>
              <a:t>UPPER CASE-GILL SAN COND</a:t>
            </a:r>
          </a:p>
        </p:txBody>
      </p:sp>
    </p:spTree>
    <p:extLst>
      <p:ext uri="{BB962C8B-B14F-4D97-AF65-F5344CB8AC3E}">
        <p14:creationId xmlns:p14="http://schemas.microsoft.com/office/powerpoint/2010/main" val="1359683598"/>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3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peaker-multiple">
    <p:spTree>
      <p:nvGrpSpPr>
        <p:cNvPr id="1" name=""/>
        <p:cNvGrpSpPr/>
        <p:nvPr/>
      </p:nvGrpSpPr>
      <p:grpSpPr>
        <a:xfrm>
          <a:off x="0" y="0"/>
          <a:ext cx="0" cy="0"/>
          <a:chOff x="0" y="0"/>
          <a:chExt cx="0" cy="0"/>
        </a:xfrm>
      </p:grpSpPr>
      <p:pic>
        <p:nvPicPr>
          <p:cNvPr id="3" name="Shape 15"/>
          <p:cNvPicPr preferRelativeResize="0"/>
          <p:nvPr userDrawn="1"/>
        </p:nvPicPr>
        <p:blipFill rotWithShape="1">
          <a:blip r:embed="rId2">
            <a:alphaModFix/>
          </a:blip>
          <a:srcRect/>
          <a:stretch/>
        </p:blipFill>
        <p:spPr>
          <a:xfrm>
            <a:off x="0" y="3027364"/>
            <a:ext cx="3338400" cy="2116199"/>
          </a:xfrm>
          <a:prstGeom prst="rect">
            <a:avLst/>
          </a:prstGeom>
          <a:noFill/>
          <a:ln>
            <a:noFill/>
          </a:ln>
        </p:spPr>
      </p:pic>
      <p:pic>
        <p:nvPicPr>
          <p:cNvPr id="4" name="Shape 16"/>
          <p:cNvPicPr preferRelativeResize="0"/>
          <p:nvPr userDrawn="1"/>
        </p:nvPicPr>
        <p:blipFill rotWithShape="1">
          <a:blip r:embed="rId3">
            <a:alphaModFix amt="80000"/>
            <a:extLst>
              <a:ext uri="{28A0092B-C50C-407E-A947-70E740481C1C}">
                <a14:useLocalDpi xmlns:a14="http://schemas.microsoft.com/office/drawing/2010/main"/>
              </a:ext>
            </a:extLst>
          </a:blip>
          <a:srcRect/>
          <a:stretch/>
        </p:blipFill>
        <p:spPr>
          <a:xfrm>
            <a:off x="0" y="1864246"/>
            <a:ext cx="2366099" cy="3279299"/>
          </a:xfrm>
          <a:prstGeom prst="rect">
            <a:avLst/>
          </a:prstGeom>
          <a:noFill/>
          <a:ln>
            <a:noFill/>
          </a:ln>
        </p:spPr>
      </p:pic>
      <p:sp>
        <p:nvSpPr>
          <p:cNvPr id="16" name="TextBox 15"/>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2018 Medidata Solutions, Inc. – Proprietary and Confidential</a:t>
            </a:r>
            <a:endParaRPr lang="en-US" sz="600" dirty="0">
              <a:solidFill>
                <a:srgbClr val="FFFFFF"/>
              </a:solidFill>
              <a:latin typeface="Arial"/>
              <a:cs typeface="Arial"/>
            </a:endParaRPr>
          </a:p>
        </p:txBody>
      </p:sp>
      <p:pic>
        <p:nvPicPr>
          <p:cNvPr id="18" name="Picture 17" descr="Medidata_Logo_KO_CMYK_AOH.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15" name="Title 1"/>
          <p:cNvSpPr>
            <a:spLocks noGrp="1"/>
          </p:cNvSpPr>
          <p:nvPr>
            <p:ph type="ctrTitle" hasCustomPrompt="1"/>
          </p:nvPr>
        </p:nvSpPr>
        <p:spPr>
          <a:xfrm>
            <a:off x="676743" y="3408166"/>
            <a:ext cx="2191789" cy="301972"/>
          </a:xfrm>
          <a:prstGeom prst="rect">
            <a:avLst/>
          </a:prstGeom>
        </p:spPr>
        <p:txBody>
          <a:bodyPr>
            <a:noAutofit/>
          </a:bodyPr>
          <a:lstStyle>
            <a:lvl1pPr algn="ctr">
              <a:lnSpc>
                <a:spcPct val="90000"/>
              </a:lnSpc>
              <a:defRPr sz="1800">
                <a:solidFill>
                  <a:schemeClr val="bg1"/>
                </a:solidFill>
                <a:latin typeface="Arial"/>
                <a:cs typeface="Arial"/>
              </a:defRPr>
            </a:lvl1pPr>
          </a:lstStyle>
          <a:p>
            <a:r>
              <a:rPr lang="en-US" dirty="0"/>
              <a:t>Speaker Name</a:t>
            </a:r>
          </a:p>
        </p:txBody>
      </p:sp>
      <p:sp>
        <p:nvSpPr>
          <p:cNvPr id="17" name="Text Placeholder 13"/>
          <p:cNvSpPr>
            <a:spLocks noGrp="1"/>
          </p:cNvSpPr>
          <p:nvPr>
            <p:ph type="body" sz="quarter" idx="10" hasCustomPrompt="1"/>
          </p:nvPr>
        </p:nvSpPr>
        <p:spPr>
          <a:xfrm>
            <a:off x="676744" y="3071039"/>
            <a:ext cx="2191788" cy="317378"/>
          </a:xfrm>
          <a:prstGeom prst="rect">
            <a:avLst/>
          </a:prstGeom>
        </p:spPr>
        <p:txBody>
          <a:bodyPr anchor="ctr">
            <a:noAutofit/>
          </a:bodyPr>
          <a:lstStyle>
            <a:lvl1pPr marL="0" indent="0" algn="ctr">
              <a:buNone/>
              <a:defRPr sz="1600">
                <a:solidFill>
                  <a:schemeClr val="accent6"/>
                </a:solidFill>
                <a:latin typeface="Arial"/>
                <a:cs typeface="Arial"/>
              </a:defRPr>
            </a:lvl1pPr>
          </a:lstStyle>
          <a:p>
            <a:pPr lvl="0"/>
            <a:r>
              <a:rPr lang="en-US" dirty="0"/>
              <a:t>Speaker Title</a:t>
            </a:r>
          </a:p>
        </p:txBody>
      </p:sp>
      <p:sp>
        <p:nvSpPr>
          <p:cNvPr id="19" name="Picture Placeholder 4"/>
          <p:cNvSpPr>
            <a:spLocks noGrp="1"/>
          </p:cNvSpPr>
          <p:nvPr>
            <p:ph type="pic" sz="quarter" idx="11"/>
          </p:nvPr>
        </p:nvSpPr>
        <p:spPr>
          <a:xfrm>
            <a:off x="1031980" y="1455182"/>
            <a:ext cx="1436909" cy="1436909"/>
          </a:xfrm>
          <a:prstGeom prst="ellipse">
            <a:avLst/>
          </a:prstGeom>
        </p:spPr>
        <p:txBody>
          <a:bodyPr>
            <a:normAutofit/>
          </a:bodyPr>
          <a:lstStyle>
            <a:lvl1pPr marL="0" indent="0" algn="ctr">
              <a:buNone/>
              <a:defRPr sz="1000">
                <a:solidFill>
                  <a:srgbClr val="FFFFFF"/>
                </a:solidFill>
                <a:latin typeface="Arial"/>
                <a:cs typeface="Arial"/>
              </a:defRPr>
            </a:lvl1pPr>
          </a:lstStyle>
          <a:p>
            <a:r>
              <a:rPr lang="en-US" dirty="0"/>
              <a:t>Drag picture to placeholder or click icon to add</a:t>
            </a:r>
          </a:p>
        </p:txBody>
      </p:sp>
      <p:sp>
        <p:nvSpPr>
          <p:cNvPr id="23" name="Text Placeholder 13"/>
          <p:cNvSpPr>
            <a:spLocks noGrp="1"/>
          </p:cNvSpPr>
          <p:nvPr>
            <p:ph type="body" sz="quarter" idx="12" hasCustomPrompt="1"/>
          </p:nvPr>
        </p:nvSpPr>
        <p:spPr>
          <a:xfrm>
            <a:off x="3412169" y="3050514"/>
            <a:ext cx="2174133" cy="337903"/>
          </a:xfrm>
          <a:prstGeom prst="rect">
            <a:avLst/>
          </a:prstGeom>
        </p:spPr>
        <p:txBody>
          <a:bodyPr anchor="ctr">
            <a:noAutofit/>
          </a:bodyPr>
          <a:lstStyle>
            <a:lvl1pPr marL="0" indent="0" algn="ctr">
              <a:buNone/>
              <a:defRPr sz="1600">
                <a:solidFill>
                  <a:schemeClr val="accent6"/>
                </a:solidFill>
                <a:latin typeface="Arial"/>
                <a:cs typeface="Arial"/>
              </a:defRPr>
            </a:lvl1pPr>
          </a:lstStyle>
          <a:p>
            <a:pPr lvl="0"/>
            <a:r>
              <a:rPr lang="en-US" dirty="0"/>
              <a:t>Speaker Title</a:t>
            </a:r>
          </a:p>
        </p:txBody>
      </p:sp>
      <p:sp>
        <p:nvSpPr>
          <p:cNvPr id="24" name="Picture Placeholder 4"/>
          <p:cNvSpPr>
            <a:spLocks noGrp="1"/>
          </p:cNvSpPr>
          <p:nvPr>
            <p:ph type="pic" sz="quarter" idx="13"/>
          </p:nvPr>
        </p:nvSpPr>
        <p:spPr>
          <a:xfrm>
            <a:off x="3758524" y="1455182"/>
            <a:ext cx="1436909" cy="1436909"/>
          </a:xfrm>
          <a:prstGeom prst="ellipse">
            <a:avLst/>
          </a:prstGeom>
        </p:spPr>
        <p:txBody>
          <a:bodyPr>
            <a:normAutofit/>
          </a:bodyPr>
          <a:lstStyle>
            <a:lvl1pPr marL="0" indent="0" algn="ctr">
              <a:buNone/>
              <a:defRPr sz="1000">
                <a:solidFill>
                  <a:srgbClr val="FFFFFF"/>
                </a:solidFill>
                <a:latin typeface="Arial"/>
                <a:cs typeface="Arial"/>
              </a:defRPr>
            </a:lvl1pPr>
          </a:lstStyle>
          <a:p>
            <a:r>
              <a:rPr lang="en-US"/>
              <a:t>Drag picture to placeholder or click icon to add</a:t>
            </a:r>
            <a:endParaRPr lang="en-US" dirty="0"/>
          </a:p>
        </p:txBody>
      </p:sp>
      <p:sp>
        <p:nvSpPr>
          <p:cNvPr id="25" name="Text Placeholder 13"/>
          <p:cNvSpPr>
            <a:spLocks noGrp="1"/>
          </p:cNvSpPr>
          <p:nvPr>
            <p:ph type="body" sz="quarter" idx="14" hasCustomPrompt="1"/>
          </p:nvPr>
        </p:nvSpPr>
        <p:spPr>
          <a:xfrm>
            <a:off x="6111857" y="3046858"/>
            <a:ext cx="2174133" cy="317378"/>
          </a:xfrm>
          <a:prstGeom prst="rect">
            <a:avLst/>
          </a:prstGeom>
        </p:spPr>
        <p:txBody>
          <a:bodyPr anchor="ctr">
            <a:noAutofit/>
          </a:bodyPr>
          <a:lstStyle>
            <a:lvl1pPr marL="0" indent="0" algn="ctr">
              <a:buNone/>
              <a:defRPr sz="1600">
                <a:solidFill>
                  <a:schemeClr val="accent6"/>
                </a:solidFill>
                <a:latin typeface="Arial"/>
                <a:cs typeface="Arial"/>
              </a:defRPr>
            </a:lvl1pPr>
          </a:lstStyle>
          <a:p>
            <a:pPr lvl="0"/>
            <a:r>
              <a:rPr lang="en-US" dirty="0"/>
              <a:t>Speaker Title</a:t>
            </a:r>
          </a:p>
        </p:txBody>
      </p:sp>
      <p:sp>
        <p:nvSpPr>
          <p:cNvPr id="26" name="Picture Placeholder 4"/>
          <p:cNvSpPr>
            <a:spLocks noGrp="1"/>
          </p:cNvSpPr>
          <p:nvPr>
            <p:ph type="pic" sz="quarter" idx="15"/>
          </p:nvPr>
        </p:nvSpPr>
        <p:spPr>
          <a:xfrm>
            <a:off x="6476082" y="1455182"/>
            <a:ext cx="1436909" cy="1436909"/>
          </a:xfrm>
          <a:prstGeom prst="ellipse">
            <a:avLst/>
          </a:prstGeom>
        </p:spPr>
        <p:txBody>
          <a:bodyPr>
            <a:normAutofit/>
          </a:bodyPr>
          <a:lstStyle>
            <a:lvl1pPr marL="0" indent="0" algn="ctr">
              <a:buNone/>
              <a:defRPr sz="1000">
                <a:solidFill>
                  <a:srgbClr val="FFFFFF"/>
                </a:solidFill>
                <a:latin typeface="Arial"/>
                <a:cs typeface="Arial"/>
              </a:defRPr>
            </a:lvl1pPr>
          </a:lstStyle>
          <a:p>
            <a:r>
              <a:rPr lang="en-US"/>
              <a:t>Drag picture to placeholder or click icon to add</a:t>
            </a:r>
            <a:endParaRPr lang="en-US" dirty="0"/>
          </a:p>
        </p:txBody>
      </p:sp>
      <p:sp>
        <p:nvSpPr>
          <p:cNvPr id="28" name="Text Placeholder 41"/>
          <p:cNvSpPr>
            <a:spLocks noGrp="1"/>
          </p:cNvSpPr>
          <p:nvPr>
            <p:ph type="body" sz="quarter" idx="16" hasCustomPrompt="1"/>
          </p:nvPr>
        </p:nvSpPr>
        <p:spPr>
          <a:xfrm>
            <a:off x="3412062" y="3388417"/>
            <a:ext cx="2174133" cy="321131"/>
          </a:xfrm>
          <a:prstGeom prst="rect">
            <a:avLst/>
          </a:prstGeom>
        </p:spPr>
        <p:txBody>
          <a:bodyPr anchor="ctr">
            <a:noAutofit/>
          </a:bodyPr>
          <a:lstStyle>
            <a:lvl1pPr marL="0" indent="0" algn="ctr">
              <a:buNone/>
              <a:defRPr sz="2000" baseline="0">
                <a:solidFill>
                  <a:srgbClr val="FFFFFF"/>
                </a:solidFill>
                <a:latin typeface="Arial"/>
                <a:cs typeface="Arial"/>
              </a:defRPr>
            </a:lvl1pPr>
          </a:lstStyle>
          <a:p>
            <a:pPr lvl="0"/>
            <a:r>
              <a:rPr lang="en-US" sz="1800" dirty="0"/>
              <a:t>Speaker Name</a:t>
            </a:r>
            <a:endParaRPr lang="en-US" dirty="0"/>
          </a:p>
        </p:txBody>
      </p:sp>
      <p:sp>
        <p:nvSpPr>
          <p:cNvPr id="29" name="Text Placeholder 41"/>
          <p:cNvSpPr>
            <a:spLocks noGrp="1"/>
          </p:cNvSpPr>
          <p:nvPr>
            <p:ph type="body" sz="quarter" idx="17" hasCustomPrompt="1"/>
          </p:nvPr>
        </p:nvSpPr>
        <p:spPr>
          <a:xfrm>
            <a:off x="6111857" y="3383742"/>
            <a:ext cx="2174133" cy="301625"/>
          </a:xfrm>
          <a:prstGeom prst="rect">
            <a:avLst/>
          </a:prstGeom>
        </p:spPr>
        <p:txBody>
          <a:bodyPr anchor="ctr">
            <a:noAutofit/>
          </a:bodyPr>
          <a:lstStyle>
            <a:lvl1pPr marL="0" indent="0" algn="ctr">
              <a:buNone/>
              <a:defRPr sz="2000" baseline="0">
                <a:solidFill>
                  <a:srgbClr val="FFFFFF"/>
                </a:solidFill>
                <a:latin typeface="Arial"/>
                <a:cs typeface="Arial"/>
              </a:defRPr>
            </a:lvl1pPr>
          </a:lstStyle>
          <a:p>
            <a:pPr lvl="0"/>
            <a:r>
              <a:rPr lang="en-US" sz="1800" dirty="0"/>
              <a:t>Speaker Name</a:t>
            </a:r>
            <a:endParaRPr lang="en-US" dirty="0"/>
          </a:p>
        </p:txBody>
      </p:sp>
    </p:spTree>
    <p:extLst>
      <p:ext uri="{BB962C8B-B14F-4D97-AF65-F5344CB8AC3E}">
        <p14:creationId xmlns:p14="http://schemas.microsoft.com/office/powerpoint/2010/main" val="2751912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Navy">
    <p:bg>
      <p:bgPr>
        <a:solidFill>
          <a:srgbClr val="031C40"/>
        </a:soli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355027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peaker-One">
    <p:spTree>
      <p:nvGrpSpPr>
        <p:cNvPr id="1" name=""/>
        <p:cNvGrpSpPr/>
        <p:nvPr/>
      </p:nvGrpSpPr>
      <p:grpSpPr>
        <a:xfrm>
          <a:off x="0" y="0"/>
          <a:ext cx="0" cy="0"/>
          <a:chOff x="0" y="0"/>
          <a:chExt cx="0" cy="0"/>
        </a:xfrm>
      </p:grpSpPr>
      <p:pic>
        <p:nvPicPr>
          <p:cNvPr id="3" name="Shape 15"/>
          <p:cNvPicPr preferRelativeResize="0"/>
          <p:nvPr userDrawn="1"/>
        </p:nvPicPr>
        <p:blipFill rotWithShape="1">
          <a:blip r:embed="rId2">
            <a:alphaModFix/>
          </a:blip>
          <a:srcRect/>
          <a:stretch/>
        </p:blipFill>
        <p:spPr>
          <a:xfrm>
            <a:off x="0" y="3027301"/>
            <a:ext cx="3338400" cy="2116199"/>
          </a:xfrm>
          <a:prstGeom prst="rect">
            <a:avLst/>
          </a:prstGeom>
          <a:noFill/>
          <a:ln>
            <a:noFill/>
          </a:ln>
        </p:spPr>
      </p:pic>
      <p:pic>
        <p:nvPicPr>
          <p:cNvPr id="4" name="Shape 16"/>
          <p:cNvPicPr preferRelativeResize="0"/>
          <p:nvPr userDrawn="1"/>
        </p:nvPicPr>
        <p:blipFill rotWithShape="1">
          <a:blip r:embed="rId3">
            <a:alphaModFix amt="80000"/>
            <a:extLst>
              <a:ext uri="{28A0092B-C50C-407E-A947-70E740481C1C}">
                <a14:useLocalDpi xmlns:a14="http://schemas.microsoft.com/office/drawing/2010/main"/>
              </a:ext>
            </a:extLst>
          </a:blip>
          <a:srcRect/>
          <a:stretch/>
        </p:blipFill>
        <p:spPr>
          <a:xfrm>
            <a:off x="0" y="1864183"/>
            <a:ext cx="2366099" cy="3279299"/>
          </a:xfrm>
          <a:prstGeom prst="rect">
            <a:avLst/>
          </a:prstGeom>
          <a:noFill/>
          <a:ln>
            <a:noFill/>
          </a:ln>
        </p:spPr>
      </p:pic>
      <p:sp>
        <p:nvSpPr>
          <p:cNvPr id="8" name="TextBox 7"/>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2018 Medidata Solutions, Inc. – Proprietary and Confidential</a:t>
            </a:r>
            <a:endParaRPr lang="en-US" sz="600" dirty="0">
              <a:solidFill>
                <a:srgbClr val="FFFFFF"/>
              </a:solidFill>
              <a:latin typeface="Arial"/>
              <a:cs typeface="Arial"/>
            </a:endParaRPr>
          </a:p>
        </p:txBody>
      </p:sp>
      <p:pic>
        <p:nvPicPr>
          <p:cNvPr id="10" name="Picture 9" descr="Medidata_Logo_KO_CMYK_AOH.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6" name="Picture Placeholder 2"/>
          <p:cNvSpPr>
            <a:spLocks noGrp="1"/>
          </p:cNvSpPr>
          <p:nvPr>
            <p:ph type="pic" sz="quarter" idx="13"/>
          </p:nvPr>
        </p:nvSpPr>
        <p:spPr>
          <a:xfrm>
            <a:off x="5608491" y="1200150"/>
            <a:ext cx="2743200" cy="2743200"/>
          </a:xfrm>
          <a:prstGeom prst="ellipse">
            <a:avLst/>
          </a:prstGeom>
        </p:spPr>
        <p:txBody>
          <a:bodyPr/>
          <a:lstStyle>
            <a:lvl1pPr marL="0" indent="0">
              <a:buNone/>
              <a:defRPr sz="1400" baseline="0">
                <a:solidFill>
                  <a:srgbClr val="FFFFFF"/>
                </a:solidFill>
                <a:latin typeface="Arial"/>
                <a:cs typeface="Arial"/>
              </a:defRPr>
            </a:lvl1pPr>
          </a:lstStyle>
          <a:p>
            <a:r>
              <a:rPr lang="en-US" dirty="0"/>
              <a:t>Drag picture to placeholder or click icon to add</a:t>
            </a:r>
          </a:p>
        </p:txBody>
      </p:sp>
      <p:sp>
        <p:nvSpPr>
          <p:cNvPr id="9" name="Text Placeholder 13"/>
          <p:cNvSpPr>
            <a:spLocks noGrp="1"/>
          </p:cNvSpPr>
          <p:nvPr>
            <p:ph type="body" sz="quarter" idx="10" hasCustomPrompt="1"/>
          </p:nvPr>
        </p:nvSpPr>
        <p:spPr>
          <a:xfrm>
            <a:off x="793633" y="1898655"/>
            <a:ext cx="2552700" cy="317378"/>
          </a:xfrm>
          <a:prstGeom prst="rect">
            <a:avLst/>
          </a:prstGeom>
        </p:spPr>
        <p:txBody>
          <a:bodyPr lIns="0" rIns="0" anchor="ctr">
            <a:noAutofit/>
          </a:bodyPr>
          <a:lstStyle>
            <a:lvl1pPr marL="0" indent="0">
              <a:buNone/>
              <a:defRPr sz="1800">
                <a:solidFill>
                  <a:srgbClr val="C3D500"/>
                </a:solidFill>
                <a:latin typeface="Arial"/>
                <a:cs typeface="Arial"/>
              </a:defRPr>
            </a:lvl1pPr>
          </a:lstStyle>
          <a:p>
            <a:pPr lvl="0"/>
            <a:r>
              <a:rPr lang="en-US" dirty="0"/>
              <a:t>Speaker Title</a:t>
            </a:r>
          </a:p>
        </p:txBody>
      </p:sp>
      <p:sp>
        <p:nvSpPr>
          <p:cNvPr id="11" name="Title 1"/>
          <p:cNvSpPr>
            <a:spLocks noGrp="1"/>
          </p:cNvSpPr>
          <p:nvPr>
            <p:ph type="ctrTitle" hasCustomPrompt="1"/>
          </p:nvPr>
        </p:nvSpPr>
        <p:spPr>
          <a:xfrm>
            <a:off x="793632" y="2216033"/>
            <a:ext cx="5520991" cy="697956"/>
          </a:xfrm>
          <a:prstGeom prst="rect">
            <a:avLst/>
          </a:prstGeom>
        </p:spPr>
        <p:txBody>
          <a:bodyPr lIns="0" rIns="0">
            <a:noAutofit/>
          </a:bodyPr>
          <a:lstStyle>
            <a:lvl1pPr algn="l">
              <a:lnSpc>
                <a:spcPct val="90000"/>
              </a:lnSpc>
              <a:defRPr sz="6000">
                <a:solidFill>
                  <a:schemeClr val="bg1"/>
                </a:solidFill>
                <a:latin typeface="Gill Sans MT Condensed" charset="0"/>
                <a:ea typeface="Gill Sans MT Condensed" charset="0"/>
                <a:cs typeface="Gill Sans MT Condensed" charset="0"/>
              </a:defRPr>
            </a:lvl1pPr>
          </a:lstStyle>
          <a:p>
            <a:r>
              <a:rPr lang="en-US" dirty="0"/>
              <a:t>SPEAKER NAME</a:t>
            </a:r>
          </a:p>
        </p:txBody>
      </p:sp>
    </p:spTree>
    <p:extLst>
      <p:ext uri="{BB962C8B-B14F-4D97-AF65-F5344CB8AC3E}">
        <p14:creationId xmlns:p14="http://schemas.microsoft.com/office/powerpoint/2010/main" val="1553188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grpSp>
        <p:nvGrpSpPr>
          <p:cNvPr id="2" name="Group 1"/>
          <p:cNvGrpSpPr/>
          <p:nvPr userDrawn="1"/>
        </p:nvGrpSpPr>
        <p:grpSpPr>
          <a:xfrm>
            <a:off x="0" y="1864264"/>
            <a:ext cx="3338400" cy="3279299"/>
            <a:chOff x="0" y="1864264"/>
            <a:chExt cx="3338400" cy="3279299"/>
          </a:xfrm>
        </p:grpSpPr>
        <p:pic>
          <p:nvPicPr>
            <p:cNvPr id="3" name="Shape 15"/>
            <p:cNvPicPr preferRelativeResize="0"/>
            <p:nvPr userDrawn="1"/>
          </p:nvPicPr>
          <p:blipFill rotWithShape="1">
            <a:blip r:embed="rId2">
              <a:alphaModFix/>
            </a:blip>
            <a:srcRect/>
            <a:stretch/>
          </p:blipFill>
          <p:spPr>
            <a:xfrm>
              <a:off x="0" y="3027364"/>
              <a:ext cx="3338400" cy="2116199"/>
            </a:xfrm>
            <a:prstGeom prst="rect">
              <a:avLst/>
            </a:prstGeom>
            <a:noFill/>
            <a:ln>
              <a:noFill/>
            </a:ln>
          </p:spPr>
        </p:pic>
        <p:pic>
          <p:nvPicPr>
            <p:cNvPr id="4" name="Shape 16"/>
            <p:cNvPicPr preferRelativeResize="0"/>
            <p:nvPr userDrawn="1"/>
          </p:nvPicPr>
          <p:blipFill rotWithShape="1">
            <a:blip r:embed="rId3">
              <a:alphaModFix amt="80000"/>
              <a:extLst>
                <a:ext uri="{28A0092B-C50C-407E-A947-70E740481C1C}">
                  <a14:useLocalDpi xmlns:a14="http://schemas.microsoft.com/office/drawing/2010/main"/>
                </a:ext>
              </a:extLst>
            </a:blip>
            <a:srcRect/>
            <a:stretch/>
          </p:blipFill>
          <p:spPr>
            <a:xfrm>
              <a:off x="0" y="1864264"/>
              <a:ext cx="2366099" cy="3279299"/>
            </a:xfrm>
            <a:prstGeom prst="rect">
              <a:avLst/>
            </a:prstGeom>
            <a:noFill/>
            <a:ln>
              <a:noFill/>
            </a:ln>
          </p:spPr>
        </p:pic>
      </p:grpSp>
      <p:pic>
        <p:nvPicPr>
          <p:cNvPr id="7" name="Picture 6" descr="Medidata_Logo_AOH_White_Stacked.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269476" y="3632323"/>
            <a:ext cx="1717362" cy="906280"/>
          </a:xfrm>
          <a:prstGeom prst="rect">
            <a:avLst/>
          </a:prstGeom>
        </p:spPr>
      </p:pic>
      <p:sp>
        <p:nvSpPr>
          <p:cNvPr id="8" name="Title 1"/>
          <p:cNvSpPr>
            <a:spLocks noGrp="1"/>
          </p:cNvSpPr>
          <p:nvPr>
            <p:ph type="ctrTitle" hasCustomPrompt="1"/>
          </p:nvPr>
        </p:nvSpPr>
        <p:spPr>
          <a:xfrm>
            <a:off x="544639" y="1635481"/>
            <a:ext cx="7814270" cy="1563471"/>
          </a:xfrm>
          <a:prstGeom prst="rect">
            <a:avLst/>
          </a:prstGeom>
        </p:spPr>
        <p:txBody>
          <a:bodyPr lIns="0" rIns="0" anchor="ctr" anchorCtr="0">
            <a:noAutofit/>
          </a:bodyPr>
          <a:lstStyle>
            <a:lvl1pPr algn="l">
              <a:lnSpc>
                <a:spcPct val="90000"/>
              </a:lnSpc>
              <a:defRPr sz="7500" baseline="0">
                <a:solidFill>
                  <a:schemeClr val="bg1"/>
                </a:solidFill>
                <a:latin typeface="Gill Sans MT Condensed" charset="0"/>
                <a:ea typeface="Gill Sans MT Condensed" charset="0"/>
                <a:cs typeface="Gill Sans MT Condensed" charset="0"/>
              </a:defRPr>
            </a:lvl1pPr>
          </a:lstStyle>
          <a:p>
            <a:r>
              <a:rPr lang="en-US" dirty="0"/>
              <a:t>DIVIDER SLIDE TITLE</a:t>
            </a:r>
            <a:br>
              <a:rPr lang="en-US" dirty="0"/>
            </a:br>
            <a:r>
              <a:rPr lang="en-US" dirty="0"/>
              <a:t>UPPERCASE ONLY-GILL SAN</a:t>
            </a:r>
          </a:p>
        </p:txBody>
      </p:sp>
    </p:spTree>
    <p:extLst>
      <p:ext uri="{BB962C8B-B14F-4D97-AF65-F5344CB8AC3E}">
        <p14:creationId xmlns:p14="http://schemas.microsoft.com/office/powerpoint/2010/main" val="3072955753"/>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eader/Content-A">
    <p:spTree>
      <p:nvGrpSpPr>
        <p:cNvPr id="1" name=""/>
        <p:cNvGrpSpPr/>
        <p:nvPr/>
      </p:nvGrpSpPr>
      <p:grpSpPr>
        <a:xfrm>
          <a:off x="0" y="0"/>
          <a:ext cx="0" cy="0"/>
          <a:chOff x="0" y="0"/>
          <a:chExt cx="0" cy="0"/>
        </a:xfrm>
      </p:grpSpPr>
      <p:grpSp>
        <p:nvGrpSpPr>
          <p:cNvPr id="12" name="Group 11"/>
          <p:cNvGrpSpPr/>
          <p:nvPr userDrawn="1"/>
        </p:nvGrpSpPr>
        <p:grpSpPr>
          <a:xfrm>
            <a:off x="0" y="1864264"/>
            <a:ext cx="3338400" cy="3279299"/>
            <a:chOff x="0" y="1864264"/>
            <a:chExt cx="3338400" cy="3279299"/>
          </a:xfrm>
        </p:grpSpPr>
        <p:pic>
          <p:nvPicPr>
            <p:cNvPr id="13" name="Shape 15"/>
            <p:cNvPicPr preferRelativeResize="0"/>
            <p:nvPr userDrawn="1"/>
          </p:nvPicPr>
          <p:blipFill rotWithShape="1">
            <a:blip r:embed="rId2">
              <a:alphaModFix/>
            </a:blip>
            <a:srcRect/>
            <a:stretch/>
          </p:blipFill>
          <p:spPr>
            <a:xfrm>
              <a:off x="0" y="3027364"/>
              <a:ext cx="3338400" cy="2116199"/>
            </a:xfrm>
            <a:prstGeom prst="rect">
              <a:avLst/>
            </a:prstGeom>
            <a:noFill/>
            <a:ln>
              <a:noFill/>
            </a:ln>
          </p:spPr>
        </p:pic>
        <p:pic>
          <p:nvPicPr>
            <p:cNvPr id="14" name="Shape 16"/>
            <p:cNvPicPr preferRelativeResize="0"/>
            <p:nvPr userDrawn="1"/>
          </p:nvPicPr>
          <p:blipFill rotWithShape="1">
            <a:blip r:embed="rId3">
              <a:alphaModFix amt="80000"/>
              <a:extLst>
                <a:ext uri="{28A0092B-C50C-407E-A947-70E740481C1C}">
                  <a14:useLocalDpi xmlns:a14="http://schemas.microsoft.com/office/drawing/2010/main"/>
                </a:ext>
              </a:extLst>
            </a:blip>
            <a:srcRect/>
            <a:stretch/>
          </p:blipFill>
          <p:spPr>
            <a:xfrm>
              <a:off x="0" y="1864264"/>
              <a:ext cx="2366099" cy="3279299"/>
            </a:xfrm>
            <a:prstGeom prst="rect">
              <a:avLst/>
            </a:prstGeom>
            <a:noFill/>
            <a:ln>
              <a:noFill/>
            </a:ln>
          </p:spPr>
        </p:pic>
      </p:grpSp>
      <p:sp>
        <p:nvSpPr>
          <p:cNvPr id="16" name="TextBox 15"/>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2018 Medidata Solutions, Inc. – Proprietary and Confidential</a:t>
            </a:r>
            <a:endParaRPr lang="en-US" sz="600" dirty="0">
              <a:solidFill>
                <a:srgbClr val="FFFFFF"/>
              </a:solidFill>
              <a:latin typeface="Arial"/>
              <a:cs typeface="Arial"/>
            </a:endParaRPr>
          </a:p>
        </p:txBody>
      </p:sp>
      <p:pic>
        <p:nvPicPr>
          <p:cNvPr id="18" name="Picture 17" descr="Medidata_Logo_KO_CMYK_AOH.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15" name="Title 1"/>
          <p:cNvSpPr>
            <a:spLocks noGrp="1"/>
          </p:cNvSpPr>
          <p:nvPr>
            <p:ph type="title" hasCustomPrompt="1"/>
          </p:nvPr>
        </p:nvSpPr>
        <p:spPr>
          <a:xfrm>
            <a:off x="495300" y="247650"/>
            <a:ext cx="8343911" cy="431152"/>
          </a:xfrm>
          <a:prstGeom prst="rect">
            <a:avLst/>
          </a:prstGeom>
        </p:spPr>
        <p:txBody>
          <a:bodyPr lIns="0" tIns="0" rIns="0" bIns="0" anchor="t" anchorCtr="0">
            <a:noAutofit/>
          </a:bodyPr>
          <a:lstStyle>
            <a:lvl1pPr algn="l">
              <a:lnSpc>
                <a:spcPct val="90000"/>
              </a:lnSpc>
              <a:defRPr sz="4000" baseline="0">
                <a:solidFill>
                  <a:schemeClr val="bg1"/>
                </a:solidFill>
                <a:latin typeface="Gill Sans MT Condensed" charset="0"/>
                <a:ea typeface="Gill Sans MT Condensed" charset="0"/>
                <a:cs typeface="Gill Sans MT Condensed" charset="0"/>
              </a:defRPr>
            </a:lvl1pPr>
          </a:lstStyle>
          <a:p>
            <a:r>
              <a:rPr lang="en-US" dirty="0"/>
              <a:t>AGENDA LIST </a:t>
            </a:r>
            <a:r>
              <a:rPr lang="mr-IN" dirty="0"/>
              <a:t>–</a:t>
            </a:r>
            <a:r>
              <a:rPr lang="en-US" dirty="0"/>
              <a:t> UPPERCASE GILL SAN CONDENSED</a:t>
            </a:r>
          </a:p>
        </p:txBody>
      </p:sp>
      <p:sp>
        <p:nvSpPr>
          <p:cNvPr id="11"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chemeClr val="bg1"/>
                </a:solidFill>
                <a:latin typeface="Arial"/>
                <a:cs typeface="Arial"/>
              </a:defRPr>
            </a:lvl1pPr>
          </a:lstStyle>
          <a:p>
            <a:fld id="{C8F7070A-198F-CC4A-BE0C-52070E2510AC}" type="slidenum">
              <a:rPr lang="en-US" smtClean="0"/>
              <a:pPr/>
              <a:t>‹#›</a:t>
            </a:fld>
            <a:endParaRPr lang="en-US" dirty="0"/>
          </a:p>
        </p:txBody>
      </p:sp>
      <p:sp>
        <p:nvSpPr>
          <p:cNvPr id="17" name="Text Placeholder 9"/>
          <p:cNvSpPr>
            <a:spLocks noGrp="1"/>
          </p:cNvSpPr>
          <p:nvPr>
            <p:ph type="body" sz="quarter" idx="13" hasCustomPrompt="1"/>
          </p:nvPr>
        </p:nvSpPr>
        <p:spPr>
          <a:xfrm>
            <a:off x="422276" y="1126698"/>
            <a:ext cx="644179" cy="506862"/>
          </a:xfrm>
          <a:prstGeom prst="rect">
            <a:avLst/>
          </a:prstGeom>
        </p:spPr>
        <p:txBody>
          <a:bodyPr anchor="t"/>
          <a:lstStyle>
            <a:lvl1pPr marL="0" indent="0">
              <a:lnSpc>
                <a:spcPct val="80000"/>
              </a:lnSpc>
              <a:buNone/>
              <a:defRPr sz="2400" b="1" i="0">
                <a:solidFill>
                  <a:schemeClr val="accent6"/>
                </a:solidFill>
                <a:latin typeface="Arial"/>
                <a:cs typeface="Arial"/>
              </a:defRPr>
            </a:lvl1pPr>
          </a:lstStyle>
          <a:p>
            <a:pPr lvl="0"/>
            <a:r>
              <a:rPr lang="en-US" dirty="0"/>
              <a:t>01</a:t>
            </a:r>
          </a:p>
        </p:txBody>
      </p:sp>
      <p:sp>
        <p:nvSpPr>
          <p:cNvPr id="19" name="Text Placeholder 9"/>
          <p:cNvSpPr>
            <a:spLocks noGrp="1"/>
          </p:cNvSpPr>
          <p:nvPr>
            <p:ph type="body" sz="quarter" idx="14" hasCustomPrompt="1"/>
          </p:nvPr>
        </p:nvSpPr>
        <p:spPr>
          <a:xfrm>
            <a:off x="421529" y="2192477"/>
            <a:ext cx="644179" cy="497982"/>
          </a:xfrm>
          <a:prstGeom prst="rect">
            <a:avLst/>
          </a:prstGeom>
        </p:spPr>
        <p:txBody>
          <a:bodyPr anchor="t"/>
          <a:lstStyle>
            <a:lvl1pPr marL="0" indent="0">
              <a:lnSpc>
                <a:spcPct val="80000"/>
              </a:lnSpc>
              <a:buNone/>
              <a:defRPr sz="2400" b="1" i="0">
                <a:solidFill>
                  <a:schemeClr val="accent6"/>
                </a:solidFill>
                <a:latin typeface="Arial"/>
                <a:cs typeface="Arial"/>
              </a:defRPr>
            </a:lvl1pPr>
          </a:lstStyle>
          <a:p>
            <a:pPr lvl="0"/>
            <a:r>
              <a:rPr lang="en-US" dirty="0"/>
              <a:t>02</a:t>
            </a:r>
          </a:p>
        </p:txBody>
      </p:sp>
      <p:sp>
        <p:nvSpPr>
          <p:cNvPr id="20" name="Text Placeholder 9"/>
          <p:cNvSpPr>
            <a:spLocks noGrp="1"/>
          </p:cNvSpPr>
          <p:nvPr>
            <p:ph type="body" sz="quarter" idx="15" hasCustomPrompt="1"/>
          </p:nvPr>
        </p:nvSpPr>
        <p:spPr>
          <a:xfrm>
            <a:off x="422276" y="3240494"/>
            <a:ext cx="644179" cy="497984"/>
          </a:xfrm>
          <a:prstGeom prst="rect">
            <a:avLst/>
          </a:prstGeom>
        </p:spPr>
        <p:txBody>
          <a:bodyPr anchor="t"/>
          <a:lstStyle>
            <a:lvl1pPr marL="0" indent="0">
              <a:lnSpc>
                <a:spcPct val="80000"/>
              </a:lnSpc>
              <a:buNone/>
              <a:defRPr sz="2400" b="1" i="0">
                <a:solidFill>
                  <a:schemeClr val="accent6"/>
                </a:solidFill>
                <a:latin typeface="Arial"/>
                <a:cs typeface="Arial"/>
              </a:defRPr>
            </a:lvl1pPr>
          </a:lstStyle>
          <a:p>
            <a:pPr lvl="0"/>
            <a:r>
              <a:rPr lang="en-US" dirty="0"/>
              <a:t>03</a:t>
            </a:r>
          </a:p>
        </p:txBody>
      </p:sp>
      <p:sp>
        <p:nvSpPr>
          <p:cNvPr id="21" name="Text Placeholder 9"/>
          <p:cNvSpPr>
            <a:spLocks noGrp="1"/>
          </p:cNvSpPr>
          <p:nvPr>
            <p:ph type="body" sz="quarter" idx="17" hasCustomPrompt="1"/>
          </p:nvPr>
        </p:nvSpPr>
        <p:spPr>
          <a:xfrm>
            <a:off x="1065707" y="2192477"/>
            <a:ext cx="3282949" cy="497982"/>
          </a:xfrm>
          <a:prstGeom prst="rect">
            <a:avLst/>
          </a:prstGeom>
        </p:spPr>
        <p:txBody>
          <a:bodyPr anchor="t">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1600">
                <a:solidFill>
                  <a:schemeClr val="bg1"/>
                </a:solidFill>
                <a:latin typeface="Arial"/>
                <a:cs typeface="Arial"/>
              </a:defRPr>
            </a:lvl1pPr>
          </a:lstStyle>
          <a:p>
            <a:r>
              <a:rPr lang="en-US" dirty="0"/>
              <a:t>Section Header</a:t>
            </a:r>
          </a:p>
        </p:txBody>
      </p:sp>
      <p:sp>
        <p:nvSpPr>
          <p:cNvPr id="22" name="Text Placeholder 9"/>
          <p:cNvSpPr>
            <a:spLocks noGrp="1"/>
          </p:cNvSpPr>
          <p:nvPr>
            <p:ph type="body" sz="quarter" idx="19" hasCustomPrompt="1"/>
          </p:nvPr>
        </p:nvSpPr>
        <p:spPr>
          <a:xfrm>
            <a:off x="1065707" y="1633560"/>
            <a:ext cx="3282950" cy="409166"/>
          </a:xfrm>
          <a:prstGeom prst="rect">
            <a:avLst/>
          </a:prstGeom>
        </p:spPr>
        <p:txBody>
          <a:bodyPr anchor="t">
            <a:noAutofit/>
          </a:bodyPr>
          <a:lstStyle>
            <a:lvl1pPr marL="0" indent="0">
              <a:buNone/>
              <a:defRPr sz="900">
                <a:solidFill>
                  <a:schemeClr val="bg1"/>
                </a:solidFill>
                <a:latin typeface="Arial"/>
                <a:cs typeface="Arial"/>
              </a:defRPr>
            </a:lvl1pPr>
          </a:lstStyle>
          <a:p>
            <a:r>
              <a:rPr lang="en-US" dirty="0"/>
              <a:t>Description about section header</a:t>
            </a:r>
          </a:p>
        </p:txBody>
      </p:sp>
      <p:sp>
        <p:nvSpPr>
          <p:cNvPr id="23" name="Text Placeholder 9"/>
          <p:cNvSpPr>
            <a:spLocks noGrp="1"/>
          </p:cNvSpPr>
          <p:nvPr>
            <p:ph type="body" sz="quarter" idx="20" hasCustomPrompt="1"/>
          </p:nvPr>
        </p:nvSpPr>
        <p:spPr>
          <a:xfrm>
            <a:off x="1065707" y="2690459"/>
            <a:ext cx="3282950" cy="409166"/>
          </a:xfrm>
          <a:prstGeom prst="rect">
            <a:avLst/>
          </a:prstGeom>
        </p:spPr>
        <p:txBody>
          <a:bodyPr anchor="t">
            <a:noAutofit/>
          </a:bodyPr>
          <a:lstStyle>
            <a:lvl1pPr marL="0" indent="0">
              <a:buNone/>
              <a:defRPr sz="900">
                <a:solidFill>
                  <a:schemeClr val="bg1"/>
                </a:solidFill>
                <a:latin typeface="Arial"/>
                <a:cs typeface="Arial"/>
              </a:defRPr>
            </a:lvl1pPr>
          </a:lstStyle>
          <a:p>
            <a:r>
              <a:rPr lang="en-US" dirty="0"/>
              <a:t>Description about section header</a:t>
            </a:r>
          </a:p>
        </p:txBody>
      </p:sp>
      <p:sp>
        <p:nvSpPr>
          <p:cNvPr id="24" name="Text Placeholder 9"/>
          <p:cNvSpPr>
            <a:spLocks noGrp="1"/>
          </p:cNvSpPr>
          <p:nvPr>
            <p:ph type="body" sz="quarter" idx="21" hasCustomPrompt="1"/>
          </p:nvPr>
        </p:nvSpPr>
        <p:spPr>
          <a:xfrm>
            <a:off x="1065707" y="3738477"/>
            <a:ext cx="3282950" cy="409166"/>
          </a:xfrm>
          <a:prstGeom prst="rect">
            <a:avLst/>
          </a:prstGeom>
        </p:spPr>
        <p:txBody>
          <a:bodyPr anchor="t">
            <a:noAutofit/>
          </a:bodyPr>
          <a:lstStyle>
            <a:lvl1pPr marL="0" indent="0">
              <a:buNone/>
              <a:defRPr sz="900">
                <a:solidFill>
                  <a:schemeClr val="bg1"/>
                </a:solidFill>
                <a:latin typeface="Arial"/>
                <a:cs typeface="Arial"/>
              </a:defRPr>
            </a:lvl1pPr>
          </a:lstStyle>
          <a:p>
            <a:r>
              <a:rPr lang="en-US" dirty="0"/>
              <a:t>Description about section header</a:t>
            </a:r>
          </a:p>
        </p:txBody>
      </p:sp>
      <p:sp>
        <p:nvSpPr>
          <p:cNvPr id="25" name="Text Placeholder 9"/>
          <p:cNvSpPr>
            <a:spLocks noGrp="1"/>
          </p:cNvSpPr>
          <p:nvPr>
            <p:ph type="body" sz="quarter" idx="22" hasCustomPrompt="1"/>
          </p:nvPr>
        </p:nvSpPr>
        <p:spPr>
          <a:xfrm>
            <a:off x="1065707" y="1125306"/>
            <a:ext cx="3282949" cy="508254"/>
          </a:xfrm>
          <a:prstGeom prst="rect">
            <a:avLst/>
          </a:prstGeom>
        </p:spPr>
        <p:txBody>
          <a:bodyPr anchor="t">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1600">
                <a:solidFill>
                  <a:schemeClr val="bg1"/>
                </a:solidFill>
                <a:latin typeface="Arial"/>
                <a:cs typeface="Arial"/>
              </a:defRPr>
            </a:lvl1pPr>
          </a:lstStyle>
          <a:p>
            <a:r>
              <a:rPr lang="en-US" dirty="0"/>
              <a:t>Section Header</a:t>
            </a:r>
          </a:p>
        </p:txBody>
      </p:sp>
      <p:sp>
        <p:nvSpPr>
          <p:cNvPr id="26" name="Text Placeholder 9"/>
          <p:cNvSpPr>
            <a:spLocks noGrp="1"/>
          </p:cNvSpPr>
          <p:nvPr>
            <p:ph type="body" sz="quarter" idx="23" hasCustomPrompt="1"/>
          </p:nvPr>
        </p:nvSpPr>
        <p:spPr>
          <a:xfrm>
            <a:off x="1065707" y="3240494"/>
            <a:ext cx="3282949" cy="497984"/>
          </a:xfrm>
          <a:prstGeom prst="rect">
            <a:avLst/>
          </a:prstGeom>
        </p:spPr>
        <p:txBody>
          <a:bodyPr anchor="t">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1600">
                <a:solidFill>
                  <a:schemeClr val="bg1"/>
                </a:solidFill>
                <a:latin typeface="Arial"/>
                <a:cs typeface="Arial"/>
              </a:defRPr>
            </a:lvl1pPr>
          </a:lstStyle>
          <a:p>
            <a:r>
              <a:rPr lang="en-US" dirty="0"/>
              <a:t>Section Header</a:t>
            </a:r>
          </a:p>
        </p:txBody>
      </p:sp>
      <p:sp>
        <p:nvSpPr>
          <p:cNvPr id="27" name="Text Placeholder 9"/>
          <p:cNvSpPr>
            <a:spLocks noGrp="1"/>
          </p:cNvSpPr>
          <p:nvPr>
            <p:ph type="body" sz="quarter" idx="24" hasCustomPrompt="1"/>
          </p:nvPr>
        </p:nvSpPr>
        <p:spPr>
          <a:xfrm>
            <a:off x="4560272" y="1126698"/>
            <a:ext cx="644179" cy="506862"/>
          </a:xfrm>
          <a:prstGeom prst="rect">
            <a:avLst/>
          </a:prstGeom>
        </p:spPr>
        <p:txBody>
          <a:bodyPr anchor="t"/>
          <a:lstStyle>
            <a:lvl1pPr marL="0" indent="0">
              <a:lnSpc>
                <a:spcPct val="80000"/>
              </a:lnSpc>
              <a:buNone/>
              <a:defRPr sz="2400" b="1" i="0">
                <a:solidFill>
                  <a:schemeClr val="accent6"/>
                </a:solidFill>
                <a:latin typeface="Arial"/>
                <a:cs typeface="Arial"/>
              </a:defRPr>
            </a:lvl1pPr>
          </a:lstStyle>
          <a:p>
            <a:pPr lvl="0"/>
            <a:r>
              <a:rPr lang="en-US" dirty="0"/>
              <a:t>04</a:t>
            </a:r>
          </a:p>
        </p:txBody>
      </p:sp>
      <p:sp>
        <p:nvSpPr>
          <p:cNvPr id="28" name="Text Placeholder 9"/>
          <p:cNvSpPr>
            <a:spLocks noGrp="1"/>
          </p:cNvSpPr>
          <p:nvPr>
            <p:ph type="body" sz="quarter" idx="25" hasCustomPrompt="1"/>
          </p:nvPr>
        </p:nvSpPr>
        <p:spPr>
          <a:xfrm>
            <a:off x="4559525" y="2192477"/>
            <a:ext cx="644179" cy="497982"/>
          </a:xfrm>
          <a:prstGeom prst="rect">
            <a:avLst/>
          </a:prstGeom>
        </p:spPr>
        <p:txBody>
          <a:bodyPr anchor="t"/>
          <a:lstStyle>
            <a:lvl1pPr marL="0" indent="0">
              <a:lnSpc>
                <a:spcPct val="80000"/>
              </a:lnSpc>
              <a:buNone/>
              <a:defRPr sz="2400" b="1" i="0">
                <a:solidFill>
                  <a:schemeClr val="accent6"/>
                </a:solidFill>
                <a:latin typeface="Arial"/>
                <a:cs typeface="Arial"/>
              </a:defRPr>
            </a:lvl1pPr>
          </a:lstStyle>
          <a:p>
            <a:pPr lvl="0"/>
            <a:r>
              <a:rPr lang="en-US" dirty="0"/>
              <a:t>05</a:t>
            </a:r>
          </a:p>
        </p:txBody>
      </p:sp>
      <p:sp>
        <p:nvSpPr>
          <p:cNvPr id="29" name="Text Placeholder 9"/>
          <p:cNvSpPr>
            <a:spLocks noGrp="1"/>
          </p:cNvSpPr>
          <p:nvPr>
            <p:ph type="body" sz="quarter" idx="26" hasCustomPrompt="1"/>
          </p:nvPr>
        </p:nvSpPr>
        <p:spPr>
          <a:xfrm>
            <a:off x="4560272" y="3240494"/>
            <a:ext cx="644179" cy="497984"/>
          </a:xfrm>
          <a:prstGeom prst="rect">
            <a:avLst/>
          </a:prstGeom>
        </p:spPr>
        <p:txBody>
          <a:bodyPr anchor="t"/>
          <a:lstStyle>
            <a:lvl1pPr marL="0" indent="0">
              <a:lnSpc>
                <a:spcPct val="80000"/>
              </a:lnSpc>
              <a:buNone/>
              <a:defRPr sz="2400" b="1" i="0">
                <a:solidFill>
                  <a:schemeClr val="accent6"/>
                </a:solidFill>
                <a:latin typeface="Arial"/>
                <a:cs typeface="Arial"/>
              </a:defRPr>
            </a:lvl1pPr>
          </a:lstStyle>
          <a:p>
            <a:pPr lvl="0"/>
            <a:r>
              <a:rPr lang="en-US" dirty="0"/>
              <a:t>06</a:t>
            </a:r>
          </a:p>
        </p:txBody>
      </p:sp>
      <p:sp>
        <p:nvSpPr>
          <p:cNvPr id="30" name="Text Placeholder 9"/>
          <p:cNvSpPr>
            <a:spLocks noGrp="1"/>
          </p:cNvSpPr>
          <p:nvPr>
            <p:ph type="body" sz="quarter" idx="27" hasCustomPrompt="1"/>
          </p:nvPr>
        </p:nvSpPr>
        <p:spPr>
          <a:xfrm>
            <a:off x="5203704" y="2192477"/>
            <a:ext cx="3561734" cy="497982"/>
          </a:xfrm>
          <a:prstGeom prst="rect">
            <a:avLst/>
          </a:prstGeom>
        </p:spPr>
        <p:txBody>
          <a:bodyPr anchor="t">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1600">
                <a:solidFill>
                  <a:schemeClr val="bg1"/>
                </a:solidFill>
                <a:latin typeface="Arial"/>
                <a:cs typeface="Arial"/>
              </a:defRPr>
            </a:lvl1pPr>
          </a:lstStyle>
          <a:p>
            <a:r>
              <a:rPr lang="en-US" dirty="0"/>
              <a:t>Section Header</a:t>
            </a:r>
          </a:p>
        </p:txBody>
      </p:sp>
      <p:sp>
        <p:nvSpPr>
          <p:cNvPr id="31" name="Text Placeholder 9"/>
          <p:cNvSpPr>
            <a:spLocks noGrp="1"/>
          </p:cNvSpPr>
          <p:nvPr>
            <p:ph type="body" sz="quarter" idx="28" hasCustomPrompt="1"/>
          </p:nvPr>
        </p:nvSpPr>
        <p:spPr>
          <a:xfrm>
            <a:off x="5203703" y="1633560"/>
            <a:ext cx="3561735" cy="409166"/>
          </a:xfrm>
          <a:prstGeom prst="rect">
            <a:avLst/>
          </a:prstGeom>
        </p:spPr>
        <p:txBody>
          <a:bodyPr anchor="t">
            <a:noAutofit/>
          </a:bodyPr>
          <a:lstStyle>
            <a:lvl1pPr marL="0" indent="0">
              <a:buNone/>
              <a:defRPr sz="900">
                <a:solidFill>
                  <a:schemeClr val="bg1"/>
                </a:solidFill>
                <a:latin typeface="Arial"/>
                <a:cs typeface="Arial"/>
              </a:defRPr>
            </a:lvl1pPr>
          </a:lstStyle>
          <a:p>
            <a:r>
              <a:rPr lang="en-US" dirty="0"/>
              <a:t>Description about section header</a:t>
            </a:r>
          </a:p>
        </p:txBody>
      </p:sp>
      <p:sp>
        <p:nvSpPr>
          <p:cNvPr id="32" name="Text Placeholder 9"/>
          <p:cNvSpPr>
            <a:spLocks noGrp="1"/>
          </p:cNvSpPr>
          <p:nvPr>
            <p:ph type="body" sz="quarter" idx="29" hasCustomPrompt="1"/>
          </p:nvPr>
        </p:nvSpPr>
        <p:spPr>
          <a:xfrm>
            <a:off x="5203703" y="2690459"/>
            <a:ext cx="3561735" cy="409166"/>
          </a:xfrm>
          <a:prstGeom prst="rect">
            <a:avLst/>
          </a:prstGeom>
        </p:spPr>
        <p:txBody>
          <a:bodyPr anchor="t">
            <a:noAutofit/>
          </a:bodyPr>
          <a:lstStyle>
            <a:lvl1pPr marL="0" indent="0">
              <a:buNone/>
              <a:defRPr sz="900">
                <a:solidFill>
                  <a:schemeClr val="bg1"/>
                </a:solidFill>
                <a:latin typeface="Arial"/>
                <a:cs typeface="Arial"/>
              </a:defRPr>
            </a:lvl1pPr>
          </a:lstStyle>
          <a:p>
            <a:r>
              <a:rPr lang="en-US" dirty="0"/>
              <a:t>Description about section header</a:t>
            </a:r>
          </a:p>
        </p:txBody>
      </p:sp>
      <p:sp>
        <p:nvSpPr>
          <p:cNvPr id="33" name="Text Placeholder 9"/>
          <p:cNvSpPr>
            <a:spLocks noGrp="1"/>
          </p:cNvSpPr>
          <p:nvPr>
            <p:ph type="body" sz="quarter" idx="30" hasCustomPrompt="1"/>
          </p:nvPr>
        </p:nvSpPr>
        <p:spPr>
          <a:xfrm>
            <a:off x="5203703" y="3738477"/>
            <a:ext cx="3561735" cy="409166"/>
          </a:xfrm>
          <a:prstGeom prst="rect">
            <a:avLst/>
          </a:prstGeom>
        </p:spPr>
        <p:txBody>
          <a:bodyPr anchor="t">
            <a:noAutofit/>
          </a:bodyPr>
          <a:lstStyle>
            <a:lvl1pPr marL="0" indent="0">
              <a:buNone/>
              <a:defRPr sz="900">
                <a:solidFill>
                  <a:schemeClr val="bg1"/>
                </a:solidFill>
                <a:latin typeface="Arial"/>
                <a:cs typeface="Arial"/>
              </a:defRPr>
            </a:lvl1pPr>
          </a:lstStyle>
          <a:p>
            <a:r>
              <a:rPr lang="en-US" dirty="0"/>
              <a:t>Description about section header</a:t>
            </a:r>
          </a:p>
        </p:txBody>
      </p:sp>
      <p:sp>
        <p:nvSpPr>
          <p:cNvPr id="34" name="Text Placeholder 9"/>
          <p:cNvSpPr>
            <a:spLocks noGrp="1"/>
          </p:cNvSpPr>
          <p:nvPr>
            <p:ph type="body" sz="quarter" idx="31" hasCustomPrompt="1"/>
          </p:nvPr>
        </p:nvSpPr>
        <p:spPr>
          <a:xfrm>
            <a:off x="5203704" y="1125306"/>
            <a:ext cx="3561734" cy="508254"/>
          </a:xfrm>
          <a:prstGeom prst="rect">
            <a:avLst/>
          </a:prstGeom>
        </p:spPr>
        <p:txBody>
          <a:bodyPr anchor="t">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1600">
                <a:solidFill>
                  <a:schemeClr val="bg1"/>
                </a:solidFill>
                <a:latin typeface="Arial"/>
                <a:cs typeface="Arial"/>
              </a:defRPr>
            </a:lvl1pPr>
          </a:lstStyle>
          <a:p>
            <a:r>
              <a:rPr lang="en-US" dirty="0"/>
              <a:t>Section Header</a:t>
            </a:r>
          </a:p>
        </p:txBody>
      </p:sp>
      <p:sp>
        <p:nvSpPr>
          <p:cNvPr id="35" name="Text Placeholder 9"/>
          <p:cNvSpPr>
            <a:spLocks noGrp="1"/>
          </p:cNvSpPr>
          <p:nvPr>
            <p:ph type="body" sz="quarter" idx="32" hasCustomPrompt="1"/>
          </p:nvPr>
        </p:nvSpPr>
        <p:spPr>
          <a:xfrm>
            <a:off x="5203704" y="3240494"/>
            <a:ext cx="3561734" cy="497984"/>
          </a:xfrm>
          <a:prstGeom prst="rect">
            <a:avLst/>
          </a:prstGeom>
        </p:spPr>
        <p:txBody>
          <a:bodyPr anchor="t">
            <a:noAutofit/>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1600">
                <a:solidFill>
                  <a:schemeClr val="bg1"/>
                </a:solidFill>
                <a:latin typeface="Arial"/>
                <a:cs typeface="Arial"/>
              </a:defRPr>
            </a:lvl1pPr>
          </a:lstStyle>
          <a:p>
            <a:r>
              <a:rPr lang="en-US" dirty="0"/>
              <a:t>Section Header</a:t>
            </a:r>
          </a:p>
        </p:txBody>
      </p:sp>
    </p:spTree>
    <p:extLst>
      <p:ext uri="{BB962C8B-B14F-4D97-AF65-F5344CB8AC3E}">
        <p14:creationId xmlns:p14="http://schemas.microsoft.com/office/powerpoint/2010/main" val="3793423054"/>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orient="horz" pos="156">
          <p15:clr>
            <a:srgbClr val="FBAE40"/>
          </p15:clr>
        </p15:guide>
        <p15:guide id="5" pos="55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Content-A">
    <p:spTree>
      <p:nvGrpSpPr>
        <p:cNvPr id="1" name=""/>
        <p:cNvGrpSpPr/>
        <p:nvPr/>
      </p:nvGrpSpPr>
      <p:grpSpPr>
        <a:xfrm>
          <a:off x="0" y="0"/>
          <a:ext cx="0" cy="0"/>
          <a:chOff x="0" y="0"/>
          <a:chExt cx="0" cy="0"/>
        </a:xfrm>
      </p:grpSpPr>
      <p:grpSp>
        <p:nvGrpSpPr>
          <p:cNvPr id="12" name="Group 11"/>
          <p:cNvGrpSpPr/>
          <p:nvPr userDrawn="1"/>
        </p:nvGrpSpPr>
        <p:grpSpPr>
          <a:xfrm>
            <a:off x="0" y="1864264"/>
            <a:ext cx="3338400" cy="3279299"/>
            <a:chOff x="0" y="1864264"/>
            <a:chExt cx="3338400" cy="3279299"/>
          </a:xfrm>
        </p:grpSpPr>
        <p:pic>
          <p:nvPicPr>
            <p:cNvPr id="13" name="Shape 15"/>
            <p:cNvPicPr preferRelativeResize="0"/>
            <p:nvPr userDrawn="1"/>
          </p:nvPicPr>
          <p:blipFill rotWithShape="1">
            <a:blip r:embed="rId2">
              <a:alphaModFix/>
            </a:blip>
            <a:srcRect/>
            <a:stretch/>
          </p:blipFill>
          <p:spPr>
            <a:xfrm>
              <a:off x="0" y="3027364"/>
              <a:ext cx="3338400" cy="2116199"/>
            </a:xfrm>
            <a:prstGeom prst="rect">
              <a:avLst/>
            </a:prstGeom>
            <a:noFill/>
            <a:ln>
              <a:noFill/>
            </a:ln>
          </p:spPr>
        </p:pic>
        <p:pic>
          <p:nvPicPr>
            <p:cNvPr id="14" name="Shape 16"/>
            <p:cNvPicPr preferRelativeResize="0"/>
            <p:nvPr userDrawn="1"/>
          </p:nvPicPr>
          <p:blipFill rotWithShape="1">
            <a:blip r:embed="rId3">
              <a:alphaModFix amt="80000"/>
              <a:extLst>
                <a:ext uri="{28A0092B-C50C-407E-A947-70E740481C1C}">
                  <a14:useLocalDpi xmlns:a14="http://schemas.microsoft.com/office/drawing/2010/main"/>
                </a:ext>
              </a:extLst>
            </a:blip>
            <a:srcRect/>
            <a:stretch/>
          </p:blipFill>
          <p:spPr>
            <a:xfrm>
              <a:off x="0" y="1864264"/>
              <a:ext cx="2366099" cy="3279299"/>
            </a:xfrm>
            <a:prstGeom prst="rect">
              <a:avLst/>
            </a:prstGeom>
            <a:noFill/>
            <a:ln>
              <a:noFill/>
            </a:ln>
          </p:spPr>
        </p:pic>
      </p:grpSp>
      <p:sp>
        <p:nvSpPr>
          <p:cNvPr id="16" name="TextBox 15"/>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2018 Medidata Solutions, Inc. – Proprietary and Confidential</a:t>
            </a:r>
            <a:endParaRPr lang="en-US" sz="600" dirty="0">
              <a:solidFill>
                <a:srgbClr val="FFFFFF"/>
              </a:solidFill>
              <a:latin typeface="Arial"/>
              <a:cs typeface="Arial"/>
            </a:endParaRPr>
          </a:p>
        </p:txBody>
      </p:sp>
      <p:pic>
        <p:nvPicPr>
          <p:cNvPr id="18" name="Picture 17" descr="Medidata_Logo_KO_CMYK_AOH.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6" name="Text Placeholder 9"/>
          <p:cNvSpPr>
            <a:spLocks noGrp="1"/>
          </p:cNvSpPr>
          <p:nvPr>
            <p:ph type="body" sz="quarter" idx="13" hasCustomPrompt="1"/>
          </p:nvPr>
        </p:nvSpPr>
        <p:spPr>
          <a:xfrm>
            <a:off x="495300" y="804229"/>
            <a:ext cx="7365652" cy="461665"/>
          </a:xfrm>
          <a:prstGeom prst="rect">
            <a:avLst/>
          </a:prstGeom>
        </p:spPr>
        <p:txBody>
          <a:bodyPr lIns="0" tIns="0" rIns="0" bIns="0"/>
          <a:lstStyle>
            <a:lvl1pPr marL="0" indent="0">
              <a:buFontTx/>
              <a:buNone/>
              <a:defRPr sz="2200" b="0" i="0" baseline="0">
                <a:solidFill>
                  <a:schemeClr val="accent6"/>
                </a:solidFill>
                <a:latin typeface="Arial" charset="0"/>
                <a:ea typeface="Arial" charset="0"/>
                <a:cs typeface="Arial" charset="0"/>
              </a:defRPr>
            </a:lvl1pPr>
            <a:lvl2pPr marL="182880" indent="0">
              <a:buFontTx/>
              <a:buNone/>
              <a:defRPr/>
            </a:lvl2pPr>
            <a:lvl3pPr marL="381000" indent="0">
              <a:buFontTx/>
              <a:buNone/>
              <a:defRPr/>
            </a:lvl3pPr>
            <a:lvl4pPr marL="571500" indent="0">
              <a:buFontTx/>
              <a:buNone/>
              <a:defRPr/>
            </a:lvl4pPr>
            <a:lvl5pPr marL="571500" indent="0">
              <a:buFontTx/>
              <a:buNone/>
              <a:defRPr/>
            </a:lvl5pPr>
          </a:lstStyle>
          <a:p>
            <a:pPr lvl="0"/>
            <a:r>
              <a:rPr lang="en-US" dirty="0"/>
              <a:t>Click to edit subhead text styles</a:t>
            </a:r>
          </a:p>
        </p:txBody>
      </p:sp>
      <p:sp>
        <p:nvSpPr>
          <p:cNvPr id="7" name="Text Placeholder 12"/>
          <p:cNvSpPr>
            <a:spLocks noGrp="1"/>
          </p:cNvSpPr>
          <p:nvPr>
            <p:ph type="body" sz="quarter" idx="14"/>
          </p:nvPr>
        </p:nvSpPr>
        <p:spPr>
          <a:xfrm>
            <a:off x="498696" y="1411015"/>
            <a:ext cx="7064483" cy="430887"/>
          </a:xfrm>
          <a:prstGeom prst="rect">
            <a:avLst/>
          </a:prstGeom>
        </p:spPr>
        <p:txBody>
          <a:bodyPr lIns="0" tIns="0" rIns="0" bIns="0"/>
          <a:lstStyle>
            <a:lvl1pPr marL="0" indent="0">
              <a:buFontTx/>
              <a:buNone/>
              <a:defRPr sz="1600" b="0" i="0">
                <a:solidFill>
                  <a:schemeClr val="bg1"/>
                </a:solidFill>
                <a:latin typeface="Arial" charset="0"/>
                <a:ea typeface="Arial" charset="0"/>
                <a:cs typeface="Arial" charset="0"/>
              </a:defRPr>
            </a:lvl1pPr>
          </a:lstStyle>
          <a:p>
            <a:pPr lvl="0"/>
            <a:r>
              <a:rPr lang="en-US" dirty="0"/>
              <a:t>Click to edit Master text styles</a:t>
            </a:r>
          </a:p>
        </p:txBody>
      </p:sp>
      <p:sp>
        <p:nvSpPr>
          <p:cNvPr id="15" name="Title 1"/>
          <p:cNvSpPr>
            <a:spLocks noGrp="1"/>
          </p:cNvSpPr>
          <p:nvPr>
            <p:ph type="title" hasCustomPrompt="1"/>
          </p:nvPr>
        </p:nvSpPr>
        <p:spPr>
          <a:xfrm>
            <a:off x="495300" y="247650"/>
            <a:ext cx="8343911" cy="431152"/>
          </a:xfrm>
          <a:prstGeom prst="rect">
            <a:avLst/>
          </a:prstGeom>
        </p:spPr>
        <p:txBody>
          <a:bodyPr lIns="0" tIns="0" rIns="0" bIns="0" anchor="t" anchorCtr="0">
            <a:noAutofit/>
          </a:bodyPr>
          <a:lstStyle>
            <a:lvl1pPr algn="l">
              <a:lnSpc>
                <a:spcPct val="90000"/>
              </a:lnSpc>
              <a:defRPr sz="4000" baseline="0">
                <a:solidFill>
                  <a:schemeClr val="bg1"/>
                </a:solidFill>
                <a:latin typeface="Gill Sans MT Condensed" charset="0"/>
                <a:ea typeface="Gill Sans MT Condensed" charset="0"/>
                <a:cs typeface="Gill Sans MT Condensed" charset="0"/>
              </a:defRPr>
            </a:lvl1pPr>
          </a:lstStyle>
          <a:p>
            <a:r>
              <a:rPr lang="en-US" dirty="0"/>
              <a:t>HEADER/CONTENT </a:t>
            </a:r>
            <a:r>
              <a:rPr lang="mr-IN" dirty="0"/>
              <a:t>–</a:t>
            </a:r>
            <a:r>
              <a:rPr lang="en-US" dirty="0"/>
              <a:t> UPPERCASE GILL SAN CONDENSED</a:t>
            </a:r>
          </a:p>
        </p:txBody>
      </p:sp>
      <p:sp>
        <p:nvSpPr>
          <p:cNvPr id="11"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chemeClr val="bg1"/>
                </a:solidFill>
                <a:latin typeface="Arial"/>
                <a:cs typeface="Arial"/>
              </a:defRPr>
            </a:lvl1pPr>
          </a:lstStyle>
          <a:p>
            <a:fld id="{C8F7070A-198F-CC4A-BE0C-52070E2510AC}" type="slidenum">
              <a:rPr lang="en-US" smtClean="0"/>
              <a:pPr/>
              <a:t>‹#›</a:t>
            </a:fld>
            <a:endParaRPr lang="en-US" dirty="0"/>
          </a:p>
        </p:txBody>
      </p:sp>
    </p:spTree>
    <p:extLst>
      <p:ext uri="{BB962C8B-B14F-4D97-AF65-F5344CB8AC3E}">
        <p14:creationId xmlns:p14="http://schemas.microsoft.com/office/powerpoint/2010/main" val="2472721119"/>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orient="horz" pos="156">
          <p15:clr>
            <a:srgbClr val="FBAE40"/>
          </p15:clr>
        </p15:guide>
        <p15:guide id="5" pos="55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Content-B">
    <p:spTree>
      <p:nvGrpSpPr>
        <p:cNvPr id="1" name=""/>
        <p:cNvGrpSpPr/>
        <p:nvPr/>
      </p:nvGrpSpPr>
      <p:grpSpPr>
        <a:xfrm>
          <a:off x="0" y="0"/>
          <a:ext cx="0" cy="0"/>
          <a:chOff x="0" y="0"/>
          <a:chExt cx="0" cy="0"/>
        </a:xfrm>
      </p:grpSpPr>
      <p:sp>
        <p:nvSpPr>
          <p:cNvPr id="16" name="TextBox 15"/>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2018 Medidata Solutions, Inc. – Proprietary and Confidential</a:t>
            </a:r>
            <a:endParaRPr lang="en-US" sz="600" dirty="0">
              <a:solidFill>
                <a:srgbClr val="FFFFFF"/>
              </a:solidFill>
              <a:latin typeface="Arial"/>
              <a:cs typeface="Arial"/>
            </a:endParaRPr>
          </a:p>
        </p:txBody>
      </p:sp>
      <p:pic>
        <p:nvPicPr>
          <p:cNvPr id="18" name="Picture 17" descr="Medidata_Logo_KO_CMYK_AOH.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6" name="Text Placeholder 9"/>
          <p:cNvSpPr>
            <a:spLocks noGrp="1"/>
          </p:cNvSpPr>
          <p:nvPr>
            <p:ph type="body" sz="quarter" idx="13" hasCustomPrompt="1"/>
          </p:nvPr>
        </p:nvSpPr>
        <p:spPr>
          <a:xfrm>
            <a:off x="495300" y="804229"/>
            <a:ext cx="7365652" cy="461665"/>
          </a:xfrm>
          <a:prstGeom prst="rect">
            <a:avLst/>
          </a:prstGeom>
        </p:spPr>
        <p:txBody>
          <a:bodyPr lIns="0" tIns="0" rIns="0" bIns="0"/>
          <a:lstStyle>
            <a:lvl1pPr marL="0" indent="0">
              <a:buFontTx/>
              <a:buNone/>
              <a:defRPr sz="2200" b="0" i="0" baseline="0">
                <a:solidFill>
                  <a:schemeClr val="accent6"/>
                </a:solidFill>
                <a:latin typeface="Arial" charset="0"/>
                <a:ea typeface="Arial" charset="0"/>
                <a:cs typeface="Arial" charset="0"/>
              </a:defRPr>
            </a:lvl1pPr>
            <a:lvl2pPr marL="182880" indent="0">
              <a:buFontTx/>
              <a:buNone/>
              <a:defRPr/>
            </a:lvl2pPr>
            <a:lvl3pPr marL="381000" indent="0">
              <a:buFontTx/>
              <a:buNone/>
              <a:defRPr/>
            </a:lvl3pPr>
            <a:lvl4pPr marL="571500" indent="0">
              <a:buFontTx/>
              <a:buNone/>
              <a:defRPr/>
            </a:lvl4pPr>
            <a:lvl5pPr marL="571500" indent="0">
              <a:buFontTx/>
              <a:buNone/>
              <a:defRPr/>
            </a:lvl5pPr>
          </a:lstStyle>
          <a:p>
            <a:pPr lvl="0"/>
            <a:r>
              <a:rPr lang="en-US" dirty="0"/>
              <a:t>Click to edit subhead text styles</a:t>
            </a:r>
          </a:p>
        </p:txBody>
      </p:sp>
      <p:sp>
        <p:nvSpPr>
          <p:cNvPr id="7" name="Text Placeholder 12"/>
          <p:cNvSpPr>
            <a:spLocks noGrp="1"/>
          </p:cNvSpPr>
          <p:nvPr>
            <p:ph type="body" sz="quarter" idx="14"/>
          </p:nvPr>
        </p:nvSpPr>
        <p:spPr>
          <a:xfrm>
            <a:off x="498696" y="1411015"/>
            <a:ext cx="7064483" cy="430887"/>
          </a:xfrm>
          <a:prstGeom prst="rect">
            <a:avLst/>
          </a:prstGeom>
        </p:spPr>
        <p:txBody>
          <a:bodyPr lIns="0" tIns="0" rIns="0" bIns="0"/>
          <a:lstStyle>
            <a:lvl1pPr marL="0" indent="0">
              <a:buFontTx/>
              <a:buNone/>
              <a:defRPr sz="1600" b="0" i="0">
                <a:solidFill>
                  <a:schemeClr val="bg1"/>
                </a:solidFill>
                <a:latin typeface="Arial" charset="0"/>
                <a:ea typeface="Arial" charset="0"/>
                <a:cs typeface="Arial" charset="0"/>
              </a:defRPr>
            </a:lvl1pPr>
          </a:lstStyle>
          <a:p>
            <a:pPr lvl="0"/>
            <a:r>
              <a:rPr lang="en-US" dirty="0"/>
              <a:t>Click to edit Master text styles</a:t>
            </a:r>
          </a:p>
        </p:txBody>
      </p:sp>
      <p:sp>
        <p:nvSpPr>
          <p:cNvPr id="11"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chemeClr val="bg1"/>
                </a:solidFill>
                <a:latin typeface="Arial"/>
                <a:cs typeface="Arial"/>
              </a:defRPr>
            </a:lvl1pPr>
          </a:lstStyle>
          <a:p>
            <a:fld id="{C8F7070A-198F-CC4A-BE0C-52070E2510AC}" type="slidenum">
              <a:rPr lang="en-US" smtClean="0"/>
              <a:pPr/>
              <a:t>‹#›</a:t>
            </a:fld>
            <a:endParaRPr lang="en-US" dirty="0"/>
          </a:p>
        </p:txBody>
      </p:sp>
      <p:sp>
        <p:nvSpPr>
          <p:cNvPr id="8" name="Title 1"/>
          <p:cNvSpPr>
            <a:spLocks noGrp="1"/>
          </p:cNvSpPr>
          <p:nvPr>
            <p:ph type="title" hasCustomPrompt="1"/>
          </p:nvPr>
        </p:nvSpPr>
        <p:spPr>
          <a:xfrm>
            <a:off x="495300" y="247650"/>
            <a:ext cx="8343911" cy="431152"/>
          </a:xfrm>
          <a:prstGeom prst="rect">
            <a:avLst/>
          </a:prstGeom>
        </p:spPr>
        <p:txBody>
          <a:bodyPr lIns="0" tIns="0" rIns="0" bIns="0" anchor="t" anchorCtr="0">
            <a:noAutofit/>
          </a:bodyPr>
          <a:lstStyle>
            <a:lvl1pPr algn="l">
              <a:lnSpc>
                <a:spcPct val="90000"/>
              </a:lnSpc>
              <a:defRPr sz="4000" baseline="0">
                <a:solidFill>
                  <a:schemeClr val="bg1"/>
                </a:solidFill>
                <a:latin typeface="Gill Sans MT Condensed" charset="0"/>
                <a:ea typeface="Gill Sans MT Condensed" charset="0"/>
                <a:cs typeface="Gill Sans MT Condensed" charset="0"/>
              </a:defRPr>
            </a:lvl1pPr>
          </a:lstStyle>
          <a:p>
            <a:r>
              <a:rPr lang="en-US" dirty="0"/>
              <a:t>HEADER/CONTENT </a:t>
            </a:r>
            <a:r>
              <a:rPr lang="mr-IN" dirty="0"/>
              <a:t>–</a:t>
            </a:r>
            <a:r>
              <a:rPr lang="en-US" dirty="0"/>
              <a:t> UPPERCASE GILL SAN CONDENSED</a:t>
            </a:r>
          </a:p>
        </p:txBody>
      </p:sp>
    </p:spTree>
    <p:extLst>
      <p:ext uri="{BB962C8B-B14F-4D97-AF65-F5344CB8AC3E}">
        <p14:creationId xmlns:p14="http://schemas.microsoft.com/office/powerpoint/2010/main" val="1203116044"/>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orient="horz" pos="156">
          <p15:clr>
            <a:srgbClr val="FBAE40"/>
          </p15:clr>
        </p15:guide>
        <p15:guide id="5" pos="55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Content_bullet-A">
    <p:spTree>
      <p:nvGrpSpPr>
        <p:cNvPr id="1" name=""/>
        <p:cNvGrpSpPr/>
        <p:nvPr/>
      </p:nvGrpSpPr>
      <p:grpSpPr>
        <a:xfrm>
          <a:off x="0" y="0"/>
          <a:ext cx="0" cy="0"/>
          <a:chOff x="0" y="0"/>
          <a:chExt cx="0" cy="0"/>
        </a:xfrm>
      </p:grpSpPr>
      <p:grpSp>
        <p:nvGrpSpPr>
          <p:cNvPr id="10" name="Group 9"/>
          <p:cNvGrpSpPr/>
          <p:nvPr userDrawn="1"/>
        </p:nvGrpSpPr>
        <p:grpSpPr>
          <a:xfrm>
            <a:off x="0" y="1864264"/>
            <a:ext cx="3338400" cy="3279299"/>
            <a:chOff x="0" y="1864264"/>
            <a:chExt cx="3338400" cy="3279299"/>
          </a:xfrm>
        </p:grpSpPr>
        <p:pic>
          <p:nvPicPr>
            <p:cNvPr id="11" name="Shape 15"/>
            <p:cNvPicPr preferRelativeResize="0"/>
            <p:nvPr userDrawn="1"/>
          </p:nvPicPr>
          <p:blipFill rotWithShape="1">
            <a:blip r:embed="rId2">
              <a:alphaModFix/>
            </a:blip>
            <a:srcRect/>
            <a:stretch/>
          </p:blipFill>
          <p:spPr>
            <a:xfrm>
              <a:off x="0" y="3027364"/>
              <a:ext cx="3338400" cy="2116199"/>
            </a:xfrm>
            <a:prstGeom prst="rect">
              <a:avLst/>
            </a:prstGeom>
            <a:noFill/>
            <a:ln>
              <a:noFill/>
            </a:ln>
          </p:spPr>
        </p:pic>
        <p:pic>
          <p:nvPicPr>
            <p:cNvPr id="12" name="Shape 16"/>
            <p:cNvPicPr preferRelativeResize="0"/>
            <p:nvPr userDrawn="1"/>
          </p:nvPicPr>
          <p:blipFill rotWithShape="1">
            <a:blip r:embed="rId3">
              <a:alphaModFix amt="80000"/>
              <a:extLst>
                <a:ext uri="{28A0092B-C50C-407E-A947-70E740481C1C}">
                  <a14:useLocalDpi xmlns:a14="http://schemas.microsoft.com/office/drawing/2010/main"/>
                </a:ext>
              </a:extLst>
            </a:blip>
            <a:srcRect/>
            <a:stretch/>
          </p:blipFill>
          <p:spPr>
            <a:xfrm>
              <a:off x="0" y="1864264"/>
              <a:ext cx="2366099" cy="3279299"/>
            </a:xfrm>
            <a:prstGeom prst="rect">
              <a:avLst/>
            </a:prstGeom>
            <a:noFill/>
            <a:ln>
              <a:noFill/>
            </a:ln>
          </p:spPr>
        </p:pic>
      </p:grpSp>
      <p:sp>
        <p:nvSpPr>
          <p:cNvPr id="16" name="TextBox 15"/>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2018 Medidata Solutions, Inc. – Proprietary and Confidential</a:t>
            </a:r>
            <a:endParaRPr lang="en-US" sz="600" dirty="0">
              <a:solidFill>
                <a:srgbClr val="FFFFFF"/>
              </a:solidFill>
              <a:latin typeface="Arial"/>
              <a:cs typeface="Arial"/>
            </a:endParaRPr>
          </a:p>
        </p:txBody>
      </p:sp>
      <p:pic>
        <p:nvPicPr>
          <p:cNvPr id="18" name="Picture 17" descr="Medidata_Logo_KO_CMYK_AOH.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8" name="Content Placeholder 2"/>
          <p:cNvSpPr>
            <a:spLocks noGrp="1"/>
          </p:cNvSpPr>
          <p:nvPr>
            <p:ph idx="19"/>
          </p:nvPr>
        </p:nvSpPr>
        <p:spPr>
          <a:xfrm>
            <a:off x="498696" y="924265"/>
            <a:ext cx="8262643" cy="3400117"/>
          </a:xfrm>
          <a:prstGeom prst="rect">
            <a:avLst/>
          </a:prstGeom>
        </p:spPr>
        <p:txBody>
          <a:bodyPr lIns="0" tIns="91440" rIns="0"/>
          <a:lstStyle>
            <a:lvl1pPr marL="256032" indent="-256032">
              <a:buClrTx/>
              <a:defRPr sz="2200" b="0" i="0">
                <a:solidFill>
                  <a:schemeClr val="accent6"/>
                </a:solidFill>
                <a:latin typeface="Arial" charset="0"/>
                <a:ea typeface="Arial" charset="0"/>
                <a:cs typeface="Arial" charset="0"/>
              </a:defRPr>
            </a:lvl1pPr>
            <a:lvl2pPr marL="742950" indent="-256032">
              <a:buClr>
                <a:schemeClr val="accent6"/>
              </a:buClr>
              <a:buSzPct val="100000"/>
              <a:buFont typeface=".AppleSystemUIFont" charset="-120"/>
              <a:buChar char="–"/>
              <a:defRPr sz="2000">
                <a:solidFill>
                  <a:schemeClr val="bg1"/>
                </a:solidFill>
                <a:latin typeface="Arial" charset="0"/>
                <a:ea typeface="Arial" charset="0"/>
                <a:cs typeface="Arial" charset="0"/>
              </a:defRPr>
            </a:lvl2pPr>
            <a:lvl3pPr marL="1143000" indent="-228600">
              <a:buClr>
                <a:schemeClr val="accent6"/>
              </a:buClr>
              <a:buSzPct val="80000"/>
              <a:buFont typeface="Courier New" charset="0"/>
              <a:buChar char="o"/>
              <a:defRPr sz="1800">
                <a:solidFill>
                  <a:schemeClr val="bg1"/>
                </a:solidFill>
                <a:latin typeface="Arial" charset="0"/>
                <a:ea typeface="Arial" charset="0"/>
                <a:cs typeface="Arial" charset="0"/>
              </a:defRPr>
            </a:lvl3pPr>
            <a:lvl4pPr marL="1600200" indent="-228600">
              <a:buClr>
                <a:schemeClr val="accent6"/>
              </a:buClr>
              <a:buFont typeface="ArialMT" charset="0"/>
              <a:buChar char="»"/>
              <a:defRPr sz="1600">
                <a:solidFill>
                  <a:schemeClr val="bg1"/>
                </a:solidFill>
                <a:latin typeface="Arial" charset="0"/>
                <a:ea typeface="Arial" charset="0"/>
                <a:cs typeface="Arial" charset="0"/>
              </a:defRPr>
            </a:lvl4pPr>
            <a:lvl5pPr>
              <a:buClr>
                <a:schemeClr val="accent6"/>
              </a:buCl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chemeClr val="bg1"/>
                </a:solidFill>
                <a:latin typeface="Arial"/>
                <a:cs typeface="Arial"/>
              </a:defRPr>
            </a:lvl1pPr>
          </a:lstStyle>
          <a:p>
            <a:fld id="{C8F7070A-198F-CC4A-BE0C-52070E2510AC}" type="slidenum">
              <a:rPr lang="en-US" smtClean="0"/>
              <a:pPr/>
              <a:t>‹#›</a:t>
            </a:fld>
            <a:endParaRPr lang="en-US" dirty="0"/>
          </a:p>
        </p:txBody>
      </p:sp>
      <p:sp>
        <p:nvSpPr>
          <p:cNvPr id="14" name="Title 1"/>
          <p:cNvSpPr>
            <a:spLocks noGrp="1"/>
          </p:cNvSpPr>
          <p:nvPr>
            <p:ph type="title" hasCustomPrompt="1"/>
          </p:nvPr>
        </p:nvSpPr>
        <p:spPr>
          <a:xfrm>
            <a:off x="495300" y="247650"/>
            <a:ext cx="8343911" cy="431152"/>
          </a:xfrm>
          <a:prstGeom prst="rect">
            <a:avLst/>
          </a:prstGeom>
        </p:spPr>
        <p:txBody>
          <a:bodyPr lIns="0" tIns="0" rIns="0" bIns="0" anchor="t" anchorCtr="0">
            <a:noAutofit/>
          </a:bodyPr>
          <a:lstStyle>
            <a:lvl1pPr algn="l">
              <a:lnSpc>
                <a:spcPct val="90000"/>
              </a:lnSpc>
              <a:defRPr sz="4000" baseline="0">
                <a:solidFill>
                  <a:schemeClr val="bg1"/>
                </a:solidFill>
                <a:latin typeface="Gill Sans MT Condensed" charset="0"/>
                <a:ea typeface="Gill Sans MT Condensed" charset="0"/>
                <a:cs typeface="Gill Sans MT Condensed" charset="0"/>
              </a:defRPr>
            </a:lvl1pPr>
          </a:lstStyle>
          <a:p>
            <a:r>
              <a:rPr lang="en-US" dirty="0"/>
              <a:t>HEADER/CONTENT </a:t>
            </a:r>
            <a:r>
              <a:rPr lang="mr-IN" dirty="0"/>
              <a:t>–</a:t>
            </a:r>
            <a:r>
              <a:rPr lang="en-US" dirty="0"/>
              <a:t> UPPERCASE GILL SAN CONDENSED</a:t>
            </a:r>
          </a:p>
        </p:txBody>
      </p:sp>
    </p:spTree>
    <p:extLst>
      <p:ext uri="{BB962C8B-B14F-4D97-AF65-F5344CB8AC3E}">
        <p14:creationId xmlns:p14="http://schemas.microsoft.com/office/powerpoint/2010/main" val="3596970437"/>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orient="horz" pos="156">
          <p15:clr>
            <a:srgbClr val="FBAE40"/>
          </p15:clr>
        </p15:guide>
        <p15:guide id="5" pos="55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Content_bullet-B">
    <p:spTree>
      <p:nvGrpSpPr>
        <p:cNvPr id="1" name=""/>
        <p:cNvGrpSpPr/>
        <p:nvPr/>
      </p:nvGrpSpPr>
      <p:grpSpPr>
        <a:xfrm>
          <a:off x="0" y="0"/>
          <a:ext cx="0" cy="0"/>
          <a:chOff x="0" y="0"/>
          <a:chExt cx="0" cy="0"/>
        </a:xfrm>
      </p:grpSpPr>
      <p:sp>
        <p:nvSpPr>
          <p:cNvPr id="16" name="TextBox 15"/>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2018 Medidata Solutions, Inc. – Proprietary and Confidential</a:t>
            </a:r>
            <a:endParaRPr lang="en-US" sz="600" dirty="0">
              <a:solidFill>
                <a:srgbClr val="FFFFFF"/>
              </a:solidFill>
              <a:latin typeface="Arial"/>
              <a:cs typeface="Arial"/>
            </a:endParaRPr>
          </a:p>
        </p:txBody>
      </p:sp>
      <p:pic>
        <p:nvPicPr>
          <p:cNvPr id="18" name="Picture 17" descr="Medidata_Logo_KO_CMYK_AOH.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8" name="Content Placeholder 2"/>
          <p:cNvSpPr>
            <a:spLocks noGrp="1"/>
          </p:cNvSpPr>
          <p:nvPr>
            <p:ph idx="19"/>
          </p:nvPr>
        </p:nvSpPr>
        <p:spPr>
          <a:xfrm>
            <a:off x="498696" y="924265"/>
            <a:ext cx="8262643" cy="3400117"/>
          </a:xfrm>
          <a:prstGeom prst="rect">
            <a:avLst/>
          </a:prstGeom>
        </p:spPr>
        <p:txBody>
          <a:bodyPr lIns="0" tIns="91440" rIns="0"/>
          <a:lstStyle>
            <a:lvl1pPr marL="256032" indent="-256032">
              <a:buClrTx/>
              <a:defRPr sz="2200" b="0" i="0">
                <a:solidFill>
                  <a:schemeClr val="accent6"/>
                </a:solidFill>
                <a:latin typeface="Arial" charset="0"/>
                <a:ea typeface="Arial" charset="0"/>
                <a:cs typeface="Arial" charset="0"/>
              </a:defRPr>
            </a:lvl1pPr>
            <a:lvl2pPr marL="742950" indent="-256032">
              <a:buClr>
                <a:schemeClr val="accent6"/>
              </a:buClr>
              <a:buSzPct val="100000"/>
              <a:buFont typeface=".AppleSystemUIFont" charset="-120"/>
              <a:buChar char="–"/>
              <a:defRPr sz="2000">
                <a:solidFill>
                  <a:schemeClr val="bg1"/>
                </a:solidFill>
                <a:latin typeface="Arial" charset="0"/>
                <a:ea typeface="Arial" charset="0"/>
                <a:cs typeface="Arial" charset="0"/>
              </a:defRPr>
            </a:lvl2pPr>
            <a:lvl3pPr marL="1143000" indent="-228600">
              <a:buClr>
                <a:schemeClr val="accent6"/>
              </a:buClr>
              <a:buSzPct val="80000"/>
              <a:buFont typeface="Courier New" charset="0"/>
              <a:buChar char="o"/>
              <a:defRPr sz="1800">
                <a:solidFill>
                  <a:schemeClr val="bg1"/>
                </a:solidFill>
                <a:latin typeface="Arial" charset="0"/>
                <a:ea typeface="Arial" charset="0"/>
                <a:cs typeface="Arial" charset="0"/>
              </a:defRPr>
            </a:lvl3pPr>
            <a:lvl4pPr marL="1600200" indent="-228600">
              <a:buClr>
                <a:schemeClr val="accent6"/>
              </a:buClr>
              <a:buFont typeface="ArialMT" charset="0"/>
              <a:buChar char="»"/>
              <a:defRPr sz="1600">
                <a:solidFill>
                  <a:schemeClr val="bg1"/>
                </a:solidFill>
                <a:latin typeface="Arial" charset="0"/>
                <a:ea typeface="Arial" charset="0"/>
                <a:cs typeface="Arial" charset="0"/>
              </a:defRPr>
            </a:lvl4pPr>
            <a:lvl5pPr>
              <a:buClr>
                <a:schemeClr val="accent6"/>
              </a:buCl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2"/>
          <p:cNvSpPr>
            <a:spLocks noGrp="1"/>
          </p:cNvSpPr>
          <p:nvPr>
            <p:ph type="body" sz="quarter" idx="14" hasCustomPrompt="1"/>
          </p:nvPr>
        </p:nvSpPr>
        <p:spPr>
          <a:xfrm>
            <a:off x="498475" y="4264032"/>
            <a:ext cx="8264525" cy="401637"/>
          </a:xfrm>
          <a:prstGeom prst="rect">
            <a:avLst/>
          </a:prstGeom>
        </p:spPr>
        <p:txBody>
          <a:bodyPr vert="horz" lIns="0" tIns="0" bIns="0" anchor="b"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650">
                <a:solidFill>
                  <a:schemeClr val="bg2"/>
                </a:solidFill>
                <a:latin typeface="Arial"/>
                <a:cs typeface="Arial"/>
              </a:defRPr>
            </a:lvl1pPr>
          </a:lstStyle>
          <a:p>
            <a:r>
              <a:rPr lang="en-US" dirty="0"/>
              <a:t>Footnote placeholder</a:t>
            </a:r>
          </a:p>
        </p:txBody>
      </p:sp>
      <p:sp>
        <p:nvSpPr>
          <p:cNvPr id="14"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chemeClr val="bg1"/>
                </a:solidFill>
                <a:latin typeface="Arial"/>
                <a:cs typeface="Arial"/>
              </a:defRPr>
            </a:lvl1pPr>
          </a:lstStyle>
          <a:p>
            <a:fld id="{C8F7070A-198F-CC4A-BE0C-52070E2510AC}" type="slidenum">
              <a:rPr lang="en-US" smtClean="0"/>
              <a:pPr/>
              <a:t>‹#›</a:t>
            </a:fld>
            <a:endParaRPr lang="en-US" dirty="0"/>
          </a:p>
        </p:txBody>
      </p:sp>
      <p:sp>
        <p:nvSpPr>
          <p:cNvPr id="9" name="Title 1"/>
          <p:cNvSpPr>
            <a:spLocks noGrp="1"/>
          </p:cNvSpPr>
          <p:nvPr>
            <p:ph type="title" hasCustomPrompt="1"/>
          </p:nvPr>
        </p:nvSpPr>
        <p:spPr>
          <a:xfrm>
            <a:off x="495300" y="247650"/>
            <a:ext cx="8343911" cy="431152"/>
          </a:xfrm>
          <a:prstGeom prst="rect">
            <a:avLst/>
          </a:prstGeom>
        </p:spPr>
        <p:txBody>
          <a:bodyPr lIns="0" tIns="0" rIns="0" bIns="0" anchor="t" anchorCtr="0">
            <a:noAutofit/>
          </a:bodyPr>
          <a:lstStyle>
            <a:lvl1pPr algn="l">
              <a:lnSpc>
                <a:spcPct val="90000"/>
              </a:lnSpc>
              <a:defRPr sz="4000" baseline="0">
                <a:solidFill>
                  <a:schemeClr val="bg1"/>
                </a:solidFill>
                <a:latin typeface="Gill Sans MT Condensed" charset="0"/>
                <a:ea typeface="Gill Sans MT Condensed" charset="0"/>
                <a:cs typeface="Gill Sans MT Condensed" charset="0"/>
              </a:defRPr>
            </a:lvl1pPr>
          </a:lstStyle>
          <a:p>
            <a:r>
              <a:rPr lang="en-US" dirty="0"/>
              <a:t>HEADER/CONTENT </a:t>
            </a:r>
            <a:r>
              <a:rPr lang="mr-IN" dirty="0"/>
              <a:t>–</a:t>
            </a:r>
            <a:r>
              <a:rPr lang="en-US" dirty="0"/>
              <a:t> UPPERCASE GILL SAN CONDENSED</a:t>
            </a:r>
          </a:p>
        </p:txBody>
      </p:sp>
    </p:spTree>
    <p:extLst>
      <p:ext uri="{BB962C8B-B14F-4D97-AF65-F5344CB8AC3E}">
        <p14:creationId xmlns:p14="http://schemas.microsoft.com/office/powerpoint/2010/main" val="4002800519"/>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orient="horz" pos="156">
          <p15:clr>
            <a:srgbClr val="FBAE40"/>
          </p15:clr>
        </p15:guide>
        <p15:guide id="5" pos="55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6" name="TextBox 15"/>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2018 Medidata Solutions, Inc. – Proprietary and Confidential</a:t>
            </a:r>
            <a:endParaRPr lang="en-US" sz="600" dirty="0">
              <a:solidFill>
                <a:srgbClr val="FFFFFF"/>
              </a:solidFill>
              <a:latin typeface="Arial"/>
              <a:cs typeface="Arial"/>
            </a:endParaRPr>
          </a:p>
        </p:txBody>
      </p:sp>
      <p:pic>
        <p:nvPicPr>
          <p:cNvPr id="18" name="Picture 17" descr="Medidata_Logo_KO_CMYK_AOH.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7" name="Table Placeholder 2"/>
          <p:cNvSpPr>
            <a:spLocks noGrp="1"/>
          </p:cNvSpPr>
          <p:nvPr>
            <p:ph type="tbl" sz="quarter" idx="13"/>
          </p:nvPr>
        </p:nvSpPr>
        <p:spPr>
          <a:xfrm>
            <a:off x="1558755" y="931868"/>
            <a:ext cx="6039015" cy="3279763"/>
          </a:xfrm>
          <a:prstGeom prst="rect">
            <a:avLst/>
          </a:prstGeom>
        </p:spPr>
        <p:txBody>
          <a:bodyPr/>
          <a:lstStyle>
            <a:lvl1pPr marL="0" indent="0">
              <a:buNone/>
              <a:defRPr>
                <a:solidFill>
                  <a:schemeClr val="bg1"/>
                </a:solidFill>
                <a:latin typeface="Arial"/>
                <a:cs typeface="Arial"/>
              </a:defRPr>
            </a:lvl1pPr>
          </a:lstStyle>
          <a:p>
            <a:r>
              <a:rPr lang="en-US" dirty="0"/>
              <a:t>Click icon to add table</a:t>
            </a:r>
          </a:p>
        </p:txBody>
      </p:sp>
      <p:sp>
        <p:nvSpPr>
          <p:cNvPr id="8"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chemeClr val="bg1"/>
                </a:solidFill>
                <a:latin typeface="Arial"/>
                <a:cs typeface="Arial"/>
              </a:defRPr>
            </a:lvl1pPr>
          </a:lstStyle>
          <a:p>
            <a:fld id="{C8F7070A-198F-CC4A-BE0C-52070E2510AC}" type="slidenum">
              <a:rPr lang="en-US" smtClean="0"/>
              <a:pPr/>
              <a:t>‹#›</a:t>
            </a:fld>
            <a:endParaRPr lang="en-US" dirty="0"/>
          </a:p>
        </p:txBody>
      </p:sp>
      <p:sp>
        <p:nvSpPr>
          <p:cNvPr id="9" name="Title 1"/>
          <p:cNvSpPr>
            <a:spLocks noGrp="1"/>
          </p:cNvSpPr>
          <p:nvPr>
            <p:ph type="title" hasCustomPrompt="1"/>
          </p:nvPr>
        </p:nvSpPr>
        <p:spPr>
          <a:xfrm>
            <a:off x="495300" y="247650"/>
            <a:ext cx="8343911" cy="431152"/>
          </a:xfrm>
          <a:prstGeom prst="rect">
            <a:avLst/>
          </a:prstGeom>
        </p:spPr>
        <p:txBody>
          <a:bodyPr lIns="0" tIns="0" rIns="0" bIns="0" anchor="t" anchorCtr="0">
            <a:noAutofit/>
          </a:bodyPr>
          <a:lstStyle>
            <a:lvl1pPr algn="l">
              <a:lnSpc>
                <a:spcPct val="90000"/>
              </a:lnSpc>
              <a:defRPr sz="4000" baseline="0">
                <a:solidFill>
                  <a:schemeClr val="bg1"/>
                </a:solidFill>
                <a:latin typeface="Gill Sans MT Condensed" charset="0"/>
                <a:ea typeface="Gill Sans MT Condensed" charset="0"/>
                <a:cs typeface="Gill Sans MT Condensed" charset="0"/>
              </a:defRPr>
            </a:lvl1pPr>
          </a:lstStyle>
          <a:p>
            <a:r>
              <a:rPr lang="en-US"/>
              <a:t>TABLE STYLE </a:t>
            </a:r>
            <a:r>
              <a:rPr lang="mr-IN" dirty="0"/>
              <a:t>–</a:t>
            </a:r>
            <a:r>
              <a:rPr lang="en-US" dirty="0"/>
              <a:t> UPPERCASE GILL SAN CONDENSED</a:t>
            </a:r>
          </a:p>
        </p:txBody>
      </p:sp>
    </p:spTree>
    <p:extLst>
      <p:ext uri="{BB962C8B-B14F-4D97-AF65-F5344CB8AC3E}">
        <p14:creationId xmlns:p14="http://schemas.microsoft.com/office/powerpoint/2010/main" val="476382310"/>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orient="horz" pos="156">
          <p15:clr>
            <a:srgbClr val="FBAE40"/>
          </p15:clr>
        </p15:guide>
        <p15:guide id="5" pos="55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6" name="TextBox 15"/>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2018 Medidata Solutions, Inc. – Proprietary and Confidential</a:t>
            </a:r>
            <a:endParaRPr lang="en-US" sz="600" dirty="0">
              <a:solidFill>
                <a:srgbClr val="FFFFFF"/>
              </a:solidFill>
              <a:latin typeface="Arial"/>
              <a:cs typeface="Arial"/>
            </a:endParaRPr>
          </a:p>
        </p:txBody>
      </p:sp>
      <p:pic>
        <p:nvPicPr>
          <p:cNvPr id="18" name="Picture 17" descr="Medidata_Logo_KO_CMYK_AOH.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11" name="Chart Placeholder 2"/>
          <p:cNvSpPr>
            <a:spLocks noGrp="1"/>
          </p:cNvSpPr>
          <p:nvPr>
            <p:ph type="chart" sz="quarter" idx="15"/>
          </p:nvPr>
        </p:nvSpPr>
        <p:spPr>
          <a:xfrm>
            <a:off x="1552493" y="943136"/>
            <a:ext cx="6039014" cy="3279763"/>
          </a:xfrm>
          <a:prstGeom prst="rect">
            <a:avLst/>
          </a:prstGeom>
        </p:spPr>
        <p:txBody>
          <a:bodyPr/>
          <a:lstStyle>
            <a:lvl1pPr marL="0" indent="0">
              <a:buNone/>
              <a:defRPr>
                <a:solidFill>
                  <a:schemeClr val="bg1"/>
                </a:solidFill>
                <a:latin typeface="Arial"/>
                <a:cs typeface="Arial"/>
              </a:defRPr>
            </a:lvl1pPr>
          </a:lstStyle>
          <a:p>
            <a:r>
              <a:rPr lang="en-US" dirty="0"/>
              <a:t>Click icon to add chart</a:t>
            </a:r>
          </a:p>
        </p:txBody>
      </p:sp>
      <p:sp>
        <p:nvSpPr>
          <p:cNvPr id="12"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chemeClr val="bg1"/>
                </a:solidFill>
                <a:latin typeface="Arial"/>
                <a:cs typeface="Arial"/>
              </a:defRPr>
            </a:lvl1pPr>
          </a:lstStyle>
          <a:p>
            <a:fld id="{C8F7070A-198F-CC4A-BE0C-52070E2510AC}" type="slidenum">
              <a:rPr lang="en-US" smtClean="0"/>
              <a:pPr/>
              <a:t>‹#›</a:t>
            </a:fld>
            <a:endParaRPr lang="en-US" dirty="0"/>
          </a:p>
        </p:txBody>
      </p:sp>
      <p:sp>
        <p:nvSpPr>
          <p:cNvPr id="7" name="Title 1"/>
          <p:cNvSpPr>
            <a:spLocks noGrp="1"/>
          </p:cNvSpPr>
          <p:nvPr>
            <p:ph type="title" hasCustomPrompt="1"/>
          </p:nvPr>
        </p:nvSpPr>
        <p:spPr>
          <a:xfrm>
            <a:off x="495300" y="247650"/>
            <a:ext cx="8343911" cy="431152"/>
          </a:xfrm>
          <a:prstGeom prst="rect">
            <a:avLst/>
          </a:prstGeom>
        </p:spPr>
        <p:txBody>
          <a:bodyPr lIns="0" tIns="0" rIns="0" bIns="0" anchor="t" anchorCtr="0">
            <a:noAutofit/>
          </a:bodyPr>
          <a:lstStyle>
            <a:lvl1pPr algn="l">
              <a:lnSpc>
                <a:spcPct val="90000"/>
              </a:lnSpc>
              <a:defRPr sz="4000" baseline="0">
                <a:solidFill>
                  <a:schemeClr val="bg1"/>
                </a:solidFill>
                <a:latin typeface="Gill Sans MT Condensed" charset="0"/>
                <a:ea typeface="Gill Sans MT Condensed" charset="0"/>
                <a:cs typeface="Gill Sans MT Condensed" charset="0"/>
              </a:defRPr>
            </a:lvl1pPr>
          </a:lstStyle>
          <a:p>
            <a:r>
              <a:rPr lang="en-US"/>
              <a:t>TABLE STYLE </a:t>
            </a:r>
            <a:r>
              <a:rPr lang="mr-IN" dirty="0"/>
              <a:t>–</a:t>
            </a:r>
            <a:r>
              <a:rPr lang="en-US" dirty="0"/>
              <a:t> UPPERCASE GILL SAN CONDENSED</a:t>
            </a:r>
          </a:p>
        </p:txBody>
      </p:sp>
    </p:spTree>
    <p:extLst>
      <p:ext uri="{BB962C8B-B14F-4D97-AF65-F5344CB8AC3E}">
        <p14:creationId xmlns:p14="http://schemas.microsoft.com/office/powerpoint/2010/main" val="2175103579"/>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orient="horz" pos="156">
          <p15:clr>
            <a:srgbClr val="FBAE40"/>
          </p15:clr>
        </p15:guide>
        <p15:guide id="5" pos="55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bble Section-Green">
    <p:spTree>
      <p:nvGrpSpPr>
        <p:cNvPr id="1" name=""/>
        <p:cNvGrpSpPr/>
        <p:nvPr/>
      </p:nvGrpSpPr>
      <p:grpSpPr>
        <a:xfrm>
          <a:off x="0" y="0"/>
          <a:ext cx="0" cy="0"/>
          <a:chOff x="0" y="0"/>
          <a:chExt cx="0" cy="0"/>
        </a:xfrm>
      </p:grpSpPr>
      <p:sp>
        <p:nvSpPr>
          <p:cNvPr id="16" name="TextBox 15"/>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2018 Medidata Solutions, Inc. – Proprietary and Confidential</a:t>
            </a:r>
            <a:endParaRPr lang="en-US" sz="600" dirty="0">
              <a:solidFill>
                <a:srgbClr val="FFFFFF"/>
              </a:solidFill>
              <a:latin typeface="Arial"/>
              <a:cs typeface="Arial"/>
            </a:endParaRPr>
          </a:p>
        </p:txBody>
      </p:sp>
      <p:pic>
        <p:nvPicPr>
          <p:cNvPr id="18" name="Picture 17" descr="Medidata_Logo_KO_CMYK_AOH.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13" name="Title 1"/>
          <p:cNvSpPr>
            <a:spLocks noGrp="1"/>
          </p:cNvSpPr>
          <p:nvPr userDrawn="1">
            <p:ph type="title" hasCustomPrompt="1"/>
          </p:nvPr>
        </p:nvSpPr>
        <p:spPr>
          <a:xfrm>
            <a:off x="3056351" y="251750"/>
            <a:ext cx="5709088" cy="431152"/>
          </a:xfrm>
          <a:prstGeom prst="rect">
            <a:avLst/>
          </a:prstGeom>
        </p:spPr>
        <p:txBody>
          <a:bodyPr lIns="0" tIns="0" rIns="0" bIns="0" anchor="t" anchorCtr="0">
            <a:noAutofit/>
          </a:bodyPr>
          <a:lstStyle>
            <a:lvl1pPr algn="r">
              <a:lnSpc>
                <a:spcPct val="90000"/>
              </a:lnSpc>
              <a:defRPr sz="4000" baseline="0">
                <a:solidFill>
                  <a:schemeClr val="bg1"/>
                </a:solidFill>
                <a:latin typeface="Gill Sans MT Condensed" charset="0"/>
                <a:ea typeface="Gill Sans MT Condensed" charset="0"/>
                <a:cs typeface="Gill Sans MT Condensed" charset="0"/>
              </a:defRPr>
            </a:lvl1pPr>
          </a:lstStyle>
          <a:p>
            <a:r>
              <a:rPr lang="en-US" dirty="0"/>
              <a:t>HEADER-UPPERCASE ALIGN RIGHT</a:t>
            </a:r>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34229" t="26479" r="-3775" b="-8365"/>
          <a:stretch/>
        </p:blipFill>
        <p:spPr>
          <a:xfrm>
            <a:off x="0" y="0"/>
            <a:ext cx="2779776" cy="2377440"/>
          </a:xfrm>
          <a:prstGeom prst="rect">
            <a:avLst/>
          </a:prstGeom>
        </p:spPr>
      </p:pic>
      <p:pic>
        <p:nvPicPr>
          <p:cNvPr id="20" name="Picture 19"/>
          <p:cNvPicPr>
            <a:picLocks noChangeAspect="1"/>
          </p:cNvPicPr>
          <p:nvPr userDrawn="1"/>
        </p:nvPicPr>
        <p:blipFill rotWithShape="1">
          <a:blip r:embed="rId4">
            <a:extLst>
              <a:ext uri="{28A0092B-C50C-407E-A947-70E740481C1C}">
                <a14:useLocalDpi xmlns:a14="http://schemas.microsoft.com/office/drawing/2010/main" val="0"/>
              </a:ext>
            </a:extLst>
          </a:blip>
          <a:srcRect l="26290" t="29679"/>
          <a:stretch/>
        </p:blipFill>
        <p:spPr>
          <a:xfrm>
            <a:off x="0" y="0"/>
            <a:ext cx="1737824" cy="1847745"/>
          </a:xfrm>
          <a:prstGeom prst="rect">
            <a:avLst/>
          </a:prstGeom>
        </p:spPr>
      </p:pic>
      <p:sp>
        <p:nvSpPr>
          <p:cNvPr id="21" name="Text Placeholder 9"/>
          <p:cNvSpPr>
            <a:spLocks noGrp="1"/>
          </p:cNvSpPr>
          <p:nvPr>
            <p:ph type="body" sz="quarter" idx="22" hasCustomPrompt="1"/>
          </p:nvPr>
        </p:nvSpPr>
        <p:spPr>
          <a:xfrm>
            <a:off x="81420" y="517197"/>
            <a:ext cx="1503122" cy="596462"/>
          </a:xfrm>
          <a:prstGeom prst="rect">
            <a:avLst/>
          </a:prstGeom>
        </p:spPr>
        <p:txBody>
          <a:bodyPr lIns="0" tIns="0" rIns="0" bIns="0" anchor="ctr" anchorCtr="1">
            <a:noAutofit/>
          </a:bodyPr>
          <a:lstStyle>
            <a:lvl1pPr marL="0" marR="0" indent="0" algn="ctr" defTabSz="457200" rtl="0" eaLnBrk="1" fontAlgn="auto" latinLnBrk="0" hangingPunct="1">
              <a:lnSpc>
                <a:spcPct val="80000"/>
              </a:lnSpc>
              <a:spcBef>
                <a:spcPct val="20000"/>
              </a:spcBef>
              <a:spcAft>
                <a:spcPts val="0"/>
              </a:spcAft>
              <a:buClrTx/>
              <a:buSzTx/>
              <a:buFont typeface="Arial"/>
              <a:buNone/>
              <a:tabLst/>
              <a:defRPr sz="2500" b="1" i="0">
                <a:solidFill>
                  <a:schemeClr val="bg1"/>
                </a:solidFill>
                <a:latin typeface="Gill Sans MT Condensed" charset="0"/>
                <a:ea typeface="Gill Sans MT Condensed" charset="0"/>
                <a:cs typeface="Gill Sans MT Condensed" charset="0"/>
              </a:defRPr>
            </a:lvl1pPr>
          </a:lstStyle>
          <a:p>
            <a:r>
              <a:rPr lang="en-US" dirty="0"/>
              <a:t>Section Title</a:t>
            </a:r>
          </a:p>
        </p:txBody>
      </p:sp>
      <p:sp>
        <p:nvSpPr>
          <p:cNvPr id="10"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chemeClr val="bg1"/>
                </a:solidFill>
                <a:latin typeface="Arial"/>
                <a:cs typeface="Arial"/>
              </a:defRPr>
            </a:lvl1pPr>
          </a:lstStyle>
          <a:p>
            <a:fld id="{C8F7070A-198F-CC4A-BE0C-52070E2510AC}" type="slidenum">
              <a:rPr lang="en-US" smtClean="0"/>
              <a:pPr/>
              <a:t>‹#›</a:t>
            </a:fld>
            <a:endParaRPr lang="en-US" dirty="0"/>
          </a:p>
        </p:txBody>
      </p:sp>
    </p:spTree>
    <p:extLst>
      <p:ext uri="{BB962C8B-B14F-4D97-AF65-F5344CB8AC3E}">
        <p14:creationId xmlns:p14="http://schemas.microsoft.com/office/powerpoint/2010/main" val="428413042"/>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orient="horz" pos="156">
          <p15:clr>
            <a:srgbClr val="FBAE40"/>
          </p15:clr>
        </p15:guide>
        <p15:guide id="5" pos="55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asic White">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23729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ubble Section-Blue">
    <p:spTree>
      <p:nvGrpSpPr>
        <p:cNvPr id="1" name=""/>
        <p:cNvGrpSpPr/>
        <p:nvPr/>
      </p:nvGrpSpPr>
      <p:grpSpPr>
        <a:xfrm>
          <a:off x="0" y="0"/>
          <a:ext cx="0" cy="0"/>
          <a:chOff x="0" y="0"/>
          <a:chExt cx="0" cy="0"/>
        </a:xfrm>
      </p:grpSpPr>
      <p:grpSp>
        <p:nvGrpSpPr>
          <p:cNvPr id="10" name="Group 9"/>
          <p:cNvGrpSpPr/>
          <p:nvPr userDrawn="1"/>
        </p:nvGrpSpPr>
        <p:grpSpPr>
          <a:xfrm>
            <a:off x="-1" y="-3"/>
            <a:ext cx="2859438" cy="2239849"/>
            <a:chOff x="-1" y="-3"/>
            <a:chExt cx="2859438" cy="2239849"/>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r="30588" b="25113"/>
            <a:stretch/>
          </p:blipFill>
          <p:spPr>
            <a:xfrm rot="10800000">
              <a:off x="-1" y="-3"/>
              <a:ext cx="2859438" cy="2239849"/>
            </a:xfrm>
            <a:prstGeom prst="rect">
              <a:avLst/>
            </a:prstGeom>
          </p:spPr>
        </p:pic>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21687" t="20357"/>
            <a:stretch/>
          </p:blipFill>
          <p:spPr>
            <a:xfrm>
              <a:off x="0" y="0"/>
              <a:ext cx="1639364" cy="1766807"/>
            </a:xfrm>
            <a:prstGeom prst="rect">
              <a:avLst/>
            </a:prstGeom>
          </p:spPr>
        </p:pic>
      </p:grpSp>
      <p:sp>
        <p:nvSpPr>
          <p:cNvPr id="16" name="TextBox 15"/>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2018 Medidata Solutions, Inc. – Proprietary and Confidential</a:t>
            </a:r>
            <a:endParaRPr lang="en-US" sz="600" dirty="0">
              <a:solidFill>
                <a:srgbClr val="FFFFFF"/>
              </a:solidFill>
              <a:latin typeface="Arial"/>
              <a:cs typeface="Arial"/>
            </a:endParaRPr>
          </a:p>
        </p:txBody>
      </p:sp>
      <p:pic>
        <p:nvPicPr>
          <p:cNvPr id="18" name="Picture 17" descr="Medidata_Logo_KO_CMYK_AOH.png"/>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15"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chemeClr val="bg1"/>
                </a:solidFill>
                <a:latin typeface="Arial"/>
                <a:cs typeface="Arial"/>
              </a:defRPr>
            </a:lvl1pPr>
          </a:lstStyle>
          <a:p>
            <a:fld id="{C8F7070A-198F-CC4A-BE0C-52070E2510AC}" type="slidenum">
              <a:rPr lang="en-US" smtClean="0"/>
              <a:pPr/>
              <a:t>‹#›</a:t>
            </a:fld>
            <a:endParaRPr lang="en-US" dirty="0"/>
          </a:p>
        </p:txBody>
      </p:sp>
      <p:sp>
        <p:nvSpPr>
          <p:cNvPr id="17" name="Text Placeholder 9"/>
          <p:cNvSpPr>
            <a:spLocks noGrp="1"/>
          </p:cNvSpPr>
          <p:nvPr>
            <p:ph type="body" sz="quarter" idx="22" hasCustomPrompt="1"/>
          </p:nvPr>
        </p:nvSpPr>
        <p:spPr>
          <a:xfrm>
            <a:off x="81420" y="517197"/>
            <a:ext cx="1503122" cy="596462"/>
          </a:xfrm>
          <a:prstGeom prst="rect">
            <a:avLst/>
          </a:prstGeom>
        </p:spPr>
        <p:txBody>
          <a:bodyPr lIns="0" tIns="0" rIns="0" bIns="0" anchor="ctr" anchorCtr="1">
            <a:noAutofit/>
          </a:bodyPr>
          <a:lstStyle>
            <a:lvl1pPr marL="0" marR="0" indent="0" algn="ctr" defTabSz="457200" rtl="0" eaLnBrk="1" fontAlgn="auto" latinLnBrk="0" hangingPunct="1">
              <a:lnSpc>
                <a:spcPct val="80000"/>
              </a:lnSpc>
              <a:spcBef>
                <a:spcPct val="20000"/>
              </a:spcBef>
              <a:spcAft>
                <a:spcPts val="0"/>
              </a:spcAft>
              <a:buClrTx/>
              <a:buSzTx/>
              <a:buFont typeface="Arial"/>
              <a:buNone/>
              <a:tabLst/>
              <a:defRPr sz="2500" b="1" i="0">
                <a:solidFill>
                  <a:schemeClr val="bg1"/>
                </a:solidFill>
                <a:latin typeface="Gill Sans MT Condensed" charset="0"/>
                <a:ea typeface="Gill Sans MT Condensed" charset="0"/>
                <a:cs typeface="Gill Sans MT Condensed" charset="0"/>
              </a:defRPr>
            </a:lvl1pPr>
          </a:lstStyle>
          <a:p>
            <a:r>
              <a:rPr lang="en-US" dirty="0"/>
              <a:t>Section Title</a:t>
            </a:r>
          </a:p>
        </p:txBody>
      </p:sp>
      <p:sp>
        <p:nvSpPr>
          <p:cNvPr id="19" name="Title 1"/>
          <p:cNvSpPr>
            <a:spLocks noGrp="1"/>
          </p:cNvSpPr>
          <p:nvPr>
            <p:ph type="title" hasCustomPrompt="1"/>
          </p:nvPr>
        </p:nvSpPr>
        <p:spPr>
          <a:xfrm>
            <a:off x="3056351" y="251750"/>
            <a:ext cx="5709088" cy="431152"/>
          </a:xfrm>
          <a:prstGeom prst="rect">
            <a:avLst/>
          </a:prstGeom>
        </p:spPr>
        <p:txBody>
          <a:bodyPr lIns="0" tIns="0" rIns="0" bIns="0" anchor="t" anchorCtr="0">
            <a:noAutofit/>
          </a:bodyPr>
          <a:lstStyle>
            <a:lvl1pPr algn="r">
              <a:lnSpc>
                <a:spcPct val="90000"/>
              </a:lnSpc>
              <a:defRPr sz="4000" baseline="0">
                <a:solidFill>
                  <a:schemeClr val="bg1"/>
                </a:solidFill>
                <a:latin typeface="Gill Sans MT Condensed" charset="0"/>
                <a:ea typeface="Gill Sans MT Condensed" charset="0"/>
                <a:cs typeface="Gill Sans MT Condensed" charset="0"/>
              </a:defRPr>
            </a:lvl1pPr>
          </a:lstStyle>
          <a:p>
            <a:r>
              <a:rPr lang="en-US" dirty="0"/>
              <a:t>HEADER-UPPERCASE ALIGN RIGHT</a:t>
            </a:r>
          </a:p>
        </p:txBody>
      </p:sp>
    </p:spTree>
    <p:extLst>
      <p:ext uri="{BB962C8B-B14F-4D97-AF65-F5344CB8AC3E}">
        <p14:creationId xmlns:p14="http://schemas.microsoft.com/office/powerpoint/2010/main" val="4165718821"/>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orient="horz" pos="156">
          <p15:clr>
            <a:srgbClr val="FBAE40"/>
          </p15:clr>
        </p15:guide>
        <p15:guide id="5" pos="55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06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Header/Content_no-line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4026A4-B2CB-4793-9D0A-3DC346B37C39}"/>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99"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A94026A4-B2CB-4793-9D0A-3DC346B37C39}"/>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Title 1"/>
          <p:cNvSpPr>
            <a:spLocks noGrp="1"/>
          </p:cNvSpPr>
          <p:nvPr>
            <p:ph type="title" hasCustomPrompt="1"/>
          </p:nvPr>
        </p:nvSpPr>
        <p:spPr>
          <a:xfrm>
            <a:off x="421527" y="260685"/>
            <a:ext cx="8343911" cy="735703"/>
          </a:xfrm>
          <a:prstGeom prst="rect">
            <a:avLst/>
          </a:prstGeom>
        </p:spPr>
        <p:txBody>
          <a:bodyPr anchor="t" anchorCtr="0">
            <a:normAutofit/>
          </a:bodyPr>
          <a:lstStyle>
            <a:lvl1pPr algn="l">
              <a:lnSpc>
                <a:spcPct val="90000"/>
              </a:lnSpc>
              <a:defRPr sz="3200" baseline="0">
                <a:solidFill>
                  <a:srgbClr val="FFFFFF"/>
                </a:solidFill>
                <a:latin typeface="Arial"/>
                <a:cs typeface="Arial"/>
              </a:defRPr>
            </a:lvl1pPr>
          </a:lstStyle>
          <a:p>
            <a:r>
              <a:rPr lang="en-US" dirty="0"/>
              <a:t>Header/Content Style</a:t>
            </a:r>
          </a:p>
        </p:txBody>
      </p:sp>
      <p:sp>
        <p:nvSpPr>
          <p:cNvPr id="28" name="Text Placeholder 9"/>
          <p:cNvSpPr>
            <a:spLocks noGrp="1"/>
          </p:cNvSpPr>
          <p:nvPr>
            <p:ph type="body" sz="quarter" idx="13" hasCustomPrompt="1"/>
          </p:nvPr>
        </p:nvSpPr>
        <p:spPr>
          <a:xfrm>
            <a:off x="432443" y="1209233"/>
            <a:ext cx="7365652" cy="461665"/>
          </a:xfrm>
          <a:prstGeom prst="rect">
            <a:avLst/>
          </a:prstGeom>
        </p:spPr>
        <p:txBody>
          <a:bodyPr tIns="91440"/>
          <a:lstStyle>
            <a:lvl1pPr marL="0" indent="0">
              <a:buFontTx/>
              <a:buNone/>
              <a:defRPr sz="2400" b="1">
                <a:solidFill>
                  <a:schemeClr val="accent6"/>
                </a:solidFill>
              </a:defRPr>
            </a:lvl1pPr>
            <a:lvl2pPr marL="182880" indent="0">
              <a:buFontTx/>
              <a:buNone/>
              <a:defRPr/>
            </a:lvl2pPr>
            <a:lvl3pPr marL="381000" indent="0">
              <a:buFontTx/>
              <a:buNone/>
              <a:defRPr/>
            </a:lvl3pPr>
            <a:lvl4pPr marL="571500" indent="0">
              <a:buFontTx/>
              <a:buNone/>
              <a:defRPr/>
            </a:lvl4pPr>
            <a:lvl5pPr marL="571500" indent="0">
              <a:buFontTx/>
              <a:buNone/>
              <a:defRPr/>
            </a:lvl5pPr>
          </a:lstStyle>
          <a:p>
            <a:pPr lvl="0"/>
            <a:r>
              <a:rPr lang="en-US" dirty="0"/>
              <a:t>Click to edit subhead text styles</a:t>
            </a:r>
          </a:p>
        </p:txBody>
      </p:sp>
      <p:sp>
        <p:nvSpPr>
          <p:cNvPr id="30" name="Text Placeholder 12"/>
          <p:cNvSpPr>
            <a:spLocks noGrp="1"/>
          </p:cNvSpPr>
          <p:nvPr>
            <p:ph type="body" sz="quarter" idx="14"/>
          </p:nvPr>
        </p:nvSpPr>
        <p:spPr>
          <a:xfrm>
            <a:off x="432443" y="1755045"/>
            <a:ext cx="7064483" cy="430887"/>
          </a:xfrm>
          <a:prstGeom prst="rect">
            <a:avLst/>
          </a:prstGeom>
        </p:spPr>
        <p:txBody>
          <a:bodyPr tIns="91440"/>
          <a:lstStyle>
            <a:lvl1pPr marL="0" indent="0">
              <a:buFontTx/>
              <a:buNone/>
              <a:defRPr sz="1600">
                <a:solidFill>
                  <a:schemeClr val="bg1"/>
                </a:solidFill>
              </a:defRPr>
            </a:lvl1pPr>
          </a:lstStyle>
          <a:p>
            <a:pPr lvl="0"/>
            <a:r>
              <a:rPr lang="en-US" dirty="0"/>
              <a:t>Click to edit Master text styles</a:t>
            </a:r>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711699" y="4593817"/>
            <a:ext cx="1053739" cy="428533"/>
          </a:xfrm>
          <a:prstGeom prst="rect">
            <a:avLst/>
          </a:prstGeom>
        </p:spPr>
      </p:pic>
    </p:spTree>
    <p:extLst>
      <p:ext uri="{BB962C8B-B14F-4D97-AF65-F5344CB8AC3E}">
        <p14:creationId xmlns:p14="http://schemas.microsoft.com/office/powerpoint/2010/main" val="3216501289"/>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2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hart 1">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F4D232-BB98-4B33-8C59-6167EAD04051}"/>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23" name="think-cell Slide" r:id="rId4" imgW="415" imgH="416" progId="TCLayout.ActiveDocument.1">
                  <p:embed/>
                </p:oleObj>
              </mc:Choice>
              <mc:Fallback>
                <p:oleObj name="think-cell Slide" r:id="rId4" imgW="415" imgH="416" progId="TCLayout.ActiveDocument.1">
                  <p:embed/>
                  <p:pic>
                    <p:nvPicPr>
                      <p:cNvPr id="2" name="Object 1" hidden="1">
                        <a:extLst>
                          <a:ext uri="{FF2B5EF4-FFF2-40B4-BE49-F238E27FC236}">
                            <a16:creationId xmlns:a16="http://schemas.microsoft.com/office/drawing/2014/main" id="{05F4D232-BB98-4B33-8C59-6167EAD04051}"/>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Title 1"/>
          <p:cNvSpPr>
            <a:spLocks noGrp="1"/>
          </p:cNvSpPr>
          <p:nvPr>
            <p:ph type="title" hasCustomPrompt="1"/>
          </p:nvPr>
        </p:nvSpPr>
        <p:spPr>
          <a:xfrm>
            <a:off x="421527" y="260685"/>
            <a:ext cx="8343911" cy="735703"/>
          </a:xfrm>
          <a:prstGeom prst="rect">
            <a:avLst/>
          </a:prstGeom>
        </p:spPr>
        <p:txBody>
          <a:bodyPr anchor="t" anchorCtr="0">
            <a:normAutofit/>
          </a:bodyPr>
          <a:lstStyle>
            <a:lvl1pPr algn="l">
              <a:lnSpc>
                <a:spcPct val="90000"/>
              </a:lnSpc>
              <a:defRPr sz="3200" baseline="0">
                <a:solidFill>
                  <a:srgbClr val="FFFFFF"/>
                </a:solidFill>
                <a:latin typeface="Arial"/>
                <a:cs typeface="Arial"/>
              </a:defRPr>
            </a:lvl1pPr>
          </a:lstStyle>
          <a:p>
            <a:r>
              <a:rPr lang="en-US" dirty="0"/>
              <a:t>Custom Chart</a:t>
            </a:r>
          </a:p>
        </p:txBody>
      </p:sp>
    </p:spTree>
    <p:extLst>
      <p:ext uri="{BB962C8B-B14F-4D97-AF65-F5344CB8AC3E}">
        <p14:creationId xmlns:p14="http://schemas.microsoft.com/office/powerpoint/2010/main" val="1094723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2">
    <p:spTree>
      <p:nvGrpSpPr>
        <p:cNvPr id="1" name=""/>
        <p:cNvGrpSpPr/>
        <p:nvPr/>
      </p:nvGrpSpPr>
      <p:grpSpPr>
        <a:xfrm>
          <a:off x="0" y="0"/>
          <a:ext cx="0" cy="0"/>
          <a:chOff x="0" y="0"/>
          <a:chExt cx="0" cy="0"/>
        </a:xfrm>
      </p:grpSpPr>
      <p:sp>
        <p:nvSpPr>
          <p:cNvPr id="5" name="TextBox 4"/>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2017 Medidata Solutions, Inc. – Proprietary and Confidential</a:t>
            </a:r>
            <a:endParaRPr lang="en-US" sz="600" dirty="0">
              <a:solidFill>
                <a:srgbClr val="FFFFFF"/>
              </a:solidFill>
              <a:latin typeface="Arial"/>
              <a:cs typeface="Arial"/>
            </a:endParaRPr>
          </a:p>
        </p:txBody>
      </p:sp>
      <p:sp>
        <p:nvSpPr>
          <p:cNvPr id="7" name="Title 1"/>
          <p:cNvSpPr>
            <a:spLocks noGrp="1"/>
          </p:cNvSpPr>
          <p:nvPr>
            <p:ph type="title" hasCustomPrompt="1"/>
          </p:nvPr>
        </p:nvSpPr>
        <p:spPr>
          <a:xfrm>
            <a:off x="421527" y="260685"/>
            <a:ext cx="8343911" cy="735703"/>
          </a:xfrm>
          <a:prstGeom prst="rect">
            <a:avLst/>
          </a:prstGeom>
        </p:spPr>
        <p:txBody>
          <a:bodyPr anchor="t" anchorCtr="0">
            <a:normAutofit/>
          </a:bodyPr>
          <a:lstStyle>
            <a:lvl1pPr algn="l">
              <a:lnSpc>
                <a:spcPct val="90000"/>
              </a:lnSpc>
              <a:defRPr sz="3200" baseline="0">
                <a:solidFill>
                  <a:srgbClr val="FFFFFF"/>
                </a:solidFill>
                <a:latin typeface="Arial"/>
                <a:cs typeface="Arial"/>
              </a:defRPr>
            </a:lvl1pPr>
          </a:lstStyle>
          <a:p>
            <a:r>
              <a:rPr lang="en-US" dirty="0"/>
              <a:t>Header/Content Style</a:t>
            </a:r>
          </a:p>
        </p:txBody>
      </p:sp>
      <p:sp>
        <p:nvSpPr>
          <p:cNvPr id="8" name="Text Placeholder 9"/>
          <p:cNvSpPr>
            <a:spLocks noGrp="1"/>
          </p:cNvSpPr>
          <p:nvPr>
            <p:ph type="body" sz="quarter" idx="13" hasCustomPrompt="1"/>
          </p:nvPr>
        </p:nvSpPr>
        <p:spPr>
          <a:xfrm>
            <a:off x="432443" y="1209233"/>
            <a:ext cx="7365652" cy="461665"/>
          </a:xfrm>
          <a:prstGeom prst="rect">
            <a:avLst/>
          </a:prstGeom>
        </p:spPr>
        <p:txBody>
          <a:bodyPr tIns="91440"/>
          <a:lstStyle>
            <a:lvl1pPr marL="0" indent="0">
              <a:buFontTx/>
              <a:buNone/>
              <a:defRPr sz="2400" b="1">
                <a:solidFill>
                  <a:schemeClr val="accent6"/>
                </a:solidFill>
              </a:defRPr>
            </a:lvl1pPr>
            <a:lvl2pPr marL="182880" indent="0">
              <a:buFontTx/>
              <a:buNone/>
              <a:defRPr/>
            </a:lvl2pPr>
            <a:lvl3pPr marL="381000" indent="0">
              <a:buFontTx/>
              <a:buNone/>
              <a:defRPr/>
            </a:lvl3pPr>
            <a:lvl4pPr marL="571500" indent="0">
              <a:buFontTx/>
              <a:buNone/>
              <a:defRPr/>
            </a:lvl4pPr>
            <a:lvl5pPr marL="571500" indent="0">
              <a:buFontTx/>
              <a:buNone/>
              <a:defRPr/>
            </a:lvl5pPr>
          </a:lstStyle>
          <a:p>
            <a:pPr lvl="0"/>
            <a:r>
              <a:rPr lang="en-US" dirty="0"/>
              <a:t>Click to edit subhead text styles</a:t>
            </a:r>
          </a:p>
        </p:txBody>
      </p:sp>
      <p:sp>
        <p:nvSpPr>
          <p:cNvPr id="9" name="Text Placeholder 12"/>
          <p:cNvSpPr>
            <a:spLocks noGrp="1"/>
          </p:cNvSpPr>
          <p:nvPr>
            <p:ph type="body" sz="quarter" idx="14"/>
          </p:nvPr>
        </p:nvSpPr>
        <p:spPr>
          <a:xfrm>
            <a:off x="432443" y="1755045"/>
            <a:ext cx="7064483" cy="430887"/>
          </a:xfrm>
          <a:prstGeom prst="rect">
            <a:avLst/>
          </a:prstGeom>
        </p:spPr>
        <p:txBody>
          <a:bodyPr tIns="91440"/>
          <a:lstStyle>
            <a:lvl1pPr marL="0" indent="0">
              <a:buFontTx/>
              <a:buNone/>
              <a:defRPr sz="1600">
                <a:solidFill>
                  <a:schemeClr val="bg1"/>
                </a:solidFill>
              </a:defRPr>
            </a:lvl1pPr>
          </a:lstStyle>
          <a:p>
            <a:pPr lvl="0"/>
            <a:r>
              <a:rPr lang="en-US" dirty="0"/>
              <a:t>Click to edit Master text styles</a:t>
            </a:r>
          </a:p>
        </p:txBody>
      </p:sp>
      <p:pic>
        <p:nvPicPr>
          <p:cNvPr id="10" name="Picture 9" descr="Medidata_Logo_KO_CMYK_AOH.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0922" y="4676626"/>
            <a:ext cx="1154517" cy="293429"/>
          </a:xfrm>
          <a:prstGeom prst="rect">
            <a:avLst/>
          </a:prstGeom>
        </p:spPr>
      </p:pic>
      <p:sp>
        <p:nvSpPr>
          <p:cNvPr id="11" name="Slide Number Placeholder 5"/>
          <p:cNvSpPr>
            <a:spLocks noGrp="1"/>
          </p:cNvSpPr>
          <p:nvPr>
            <p:ph type="sldNum" sz="quarter" idx="12"/>
          </p:nvPr>
        </p:nvSpPr>
        <p:spPr>
          <a:xfrm>
            <a:off x="421528" y="4747934"/>
            <a:ext cx="2133600" cy="273844"/>
          </a:xfrm>
          <a:prstGeom prst="rect">
            <a:avLst/>
          </a:prstGeom>
        </p:spPr>
        <p:txBody>
          <a:bodyPr anchor="b"/>
          <a:lstStyle>
            <a:lvl1pPr algn="l">
              <a:defRPr sz="900">
                <a:solidFill>
                  <a:schemeClr val="bg1"/>
                </a:solidFill>
                <a:latin typeface="Arial"/>
                <a:cs typeface="Arial"/>
              </a:defRPr>
            </a:lvl1pPr>
          </a:lstStyle>
          <a:p>
            <a:fld id="{C8F7070A-198F-CC4A-BE0C-52070E2510AC}" type="slidenum">
              <a:rPr lang="en-US" smtClean="0"/>
              <a:pPr/>
              <a:t>‹#›</a:t>
            </a:fld>
            <a:endParaRPr lang="en-US" dirty="0"/>
          </a:p>
        </p:txBody>
      </p:sp>
    </p:spTree>
    <p:extLst>
      <p:ext uri="{BB962C8B-B14F-4D97-AF65-F5344CB8AC3E}">
        <p14:creationId xmlns:p14="http://schemas.microsoft.com/office/powerpoint/2010/main" val="2162413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1">
    <p:spTree>
      <p:nvGrpSpPr>
        <p:cNvPr id="1" name=""/>
        <p:cNvGrpSpPr/>
        <p:nvPr/>
      </p:nvGrpSpPr>
      <p:grpSpPr>
        <a:xfrm>
          <a:off x="0" y="0"/>
          <a:ext cx="0" cy="0"/>
          <a:chOff x="0" y="0"/>
          <a:chExt cx="0" cy="0"/>
        </a:xfrm>
      </p:grpSpPr>
      <p:pic>
        <p:nvPicPr>
          <p:cNvPr id="3" name="Shape 15"/>
          <p:cNvPicPr preferRelativeResize="0"/>
          <p:nvPr userDrawn="1"/>
        </p:nvPicPr>
        <p:blipFill rotWithShape="1">
          <a:blip r:embed="rId2">
            <a:alphaModFix/>
          </a:blip>
          <a:srcRect/>
          <a:stretch/>
        </p:blipFill>
        <p:spPr>
          <a:xfrm>
            <a:off x="0" y="3027364"/>
            <a:ext cx="3338400" cy="2116199"/>
          </a:xfrm>
          <a:prstGeom prst="rect">
            <a:avLst/>
          </a:prstGeom>
          <a:noFill/>
          <a:ln>
            <a:noFill/>
          </a:ln>
        </p:spPr>
      </p:pic>
      <p:pic>
        <p:nvPicPr>
          <p:cNvPr id="4" name="Shape 16"/>
          <p:cNvPicPr preferRelativeResize="0"/>
          <p:nvPr userDrawn="1"/>
        </p:nvPicPr>
        <p:blipFill rotWithShape="1">
          <a:blip r:embed="rId3">
            <a:alphaModFix amt="80000"/>
          </a:blip>
          <a:srcRect l="52722" t="13139" r="9873" b="37220"/>
          <a:stretch/>
        </p:blipFill>
        <p:spPr>
          <a:xfrm>
            <a:off x="0" y="1864246"/>
            <a:ext cx="2366099" cy="3279299"/>
          </a:xfrm>
          <a:prstGeom prst="rect">
            <a:avLst/>
          </a:prstGeom>
          <a:noFill/>
          <a:ln>
            <a:noFill/>
          </a:ln>
        </p:spPr>
      </p:pic>
      <p:sp>
        <p:nvSpPr>
          <p:cNvPr id="5" name="TextBox 4"/>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FFFFFF"/>
                </a:solidFill>
                <a:latin typeface="Arial"/>
                <a:ea typeface="Arial"/>
                <a:cs typeface="Arial"/>
              </a:rPr>
              <a:t>© 2017 Medidata Solutions, Inc. – Proprietary and Confidential</a:t>
            </a:r>
            <a:endParaRPr lang="en-US" sz="600" dirty="0">
              <a:solidFill>
                <a:srgbClr val="FFFFFF"/>
              </a:solidFill>
              <a:latin typeface="Arial"/>
              <a:cs typeface="Arial"/>
            </a:endParaRPr>
          </a:p>
        </p:txBody>
      </p:sp>
      <p:sp>
        <p:nvSpPr>
          <p:cNvPr id="7" name="Title 1"/>
          <p:cNvSpPr>
            <a:spLocks noGrp="1"/>
          </p:cNvSpPr>
          <p:nvPr>
            <p:ph type="title" hasCustomPrompt="1"/>
          </p:nvPr>
        </p:nvSpPr>
        <p:spPr>
          <a:xfrm>
            <a:off x="421527" y="260685"/>
            <a:ext cx="8343911" cy="735703"/>
          </a:xfrm>
          <a:prstGeom prst="rect">
            <a:avLst/>
          </a:prstGeom>
        </p:spPr>
        <p:txBody>
          <a:bodyPr anchor="t" anchorCtr="0">
            <a:normAutofit/>
          </a:bodyPr>
          <a:lstStyle>
            <a:lvl1pPr algn="l">
              <a:lnSpc>
                <a:spcPct val="90000"/>
              </a:lnSpc>
              <a:defRPr sz="3200" baseline="0">
                <a:solidFill>
                  <a:srgbClr val="FFFFFF"/>
                </a:solidFill>
                <a:latin typeface="Arial"/>
                <a:cs typeface="Arial"/>
              </a:defRPr>
            </a:lvl1pPr>
          </a:lstStyle>
          <a:p>
            <a:r>
              <a:rPr lang="en-US" dirty="0"/>
              <a:t>Header/Content Style</a:t>
            </a:r>
          </a:p>
        </p:txBody>
      </p:sp>
      <p:sp>
        <p:nvSpPr>
          <p:cNvPr id="8" name="Text Placeholder 9"/>
          <p:cNvSpPr>
            <a:spLocks noGrp="1"/>
          </p:cNvSpPr>
          <p:nvPr>
            <p:ph type="body" sz="quarter" idx="13" hasCustomPrompt="1"/>
          </p:nvPr>
        </p:nvSpPr>
        <p:spPr>
          <a:xfrm>
            <a:off x="432443" y="1209233"/>
            <a:ext cx="7365652" cy="461665"/>
          </a:xfrm>
          <a:prstGeom prst="rect">
            <a:avLst/>
          </a:prstGeom>
        </p:spPr>
        <p:txBody>
          <a:bodyPr tIns="91440"/>
          <a:lstStyle>
            <a:lvl1pPr marL="0" indent="0">
              <a:buFontTx/>
              <a:buNone/>
              <a:defRPr sz="2400" b="1">
                <a:solidFill>
                  <a:schemeClr val="accent6"/>
                </a:solidFill>
              </a:defRPr>
            </a:lvl1pPr>
            <a:lvl2pPr marL="182880" indent="0">
              <a:buFontTx/>
              <a:buNone/>
              <a:defRPr/>
            </a:lvl2pPr>
            <a:lvl3pPr marL="381000" indent="0">
              <a:buFontTx/>
              <a:buNone/>
              <a:defRPr/>
            </a:lvl3pPr>
            <a:lvl4pPr marL="571500" indent="0">
              <a:buFontTx/>
              <a:buNone/>
              <a:defRPr/>
            </a:lvl4pPr>
            <a:lvl5pPr marL="571500" indent="0">
              <a:buFontTx/>
              <a:buNone/>
              <a:defRPr/>
            </a:lvl5pPr>
          </a:lstStyle>
          <a:p>
            <a:pPr lvl="0"/>
            <a:r>
              <a:rPr lang="en-US" dirty="0"/>
              <a:t>Click to edit subhead text styles</a:t>
            </a:r>
          </a:p>
        </p:txBody>
      </p:sp>
      <p:sp>
        <p:nvSpPr>
          <p:cNvPr id="9" name="Text Placeholder 12"/>
          <p:cNvSpPr>
            <a:spLocks noGrp="1"/>
          </p:cNvSpPr>
          <p:nvPr>
            <p:ph type="body" sz="quarter" idx="14"/>
          </p:nvPr>
        </p:nvSpPr>
        <p:spPr>
          <a:xfrm>
            <a:off x="432443" y="1755045"/>
            <a:ext cx="7064483" cy="430887"/>
          </a:xfrm>
          <a:prstGeom prst="rect">
            <a:avLst/>
          </a:prstGeom>
        </p:spPr>
        <p:txBody>
          <a:bodyPr tIns="91440"/>
          <a:lstStyle>
            <a:lvl1pPr marL="0" indent="0">
              <a:buFontTx/>
              <a:buNone/>
              <a:defRPr sz="1600">
                <a:solidFill>
                  <a:schemeClr val="bg1"/>
                </a:solidFill>
              </a:defRPr>
            </a:lvl1pPr>
          </a:lstStyle>
          <a:p>
            <a:pPr lvl="0"/>
            <a:r>
              <a:rPr lang="en-US" dirty="0"/>
              <a:t>Click to edit Master text styles</a:t>
            </a:r>
          </a:p>
        </p:txBody>
      </p:sp>
      <p:pic>
        <p:nvPicPr>
          <p:cNvPr id="10" name="Picture 9" descr="Medidata_Logo_KO_CMYK_AOH.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0922" y="4676626"/>
            <a:ext cx="1154517" cy="293429"/>
          </a:xfrm>
          <a:prstGeom prst="rect">
            <a:avLst/>
          </a:prstGeom>
        </p:spPr>
      </p:pic>
      <p:sp>
        <p:nvSpPr>
          <p:cNvPr id="11" name="Slide Number Placeholder 5"/>
          <p:cNvSpPr>
            <a:spLocks noGrp="1"/>
          </p:cNvSpPr>
          <p:nvPr>
            <p:ph type="sldNum" sz="quarter" idx="12"/>
          </p:nvPr>
        </p:nvSpPr>
        <p:spPr>
          <a:xfrm>
            <a:off x="421528" y="4747934"/>
            <a:ext cx="2133600" cy="273844"/>
          </a:xfrm>
          <a:prstGeom prst="rect">
            <a:avLst/>
          </a:prstGeom>
        </p:spPr>
        <p:txBody>
          <a:bodyPr anchor="b"/>
          <a:lstStyle>
            <a:lvl1pPr algn="l">
              <a:defRPr sz="900">
                <a:solidFill>
                  <a:schemeClr val="bg1"/>
                </a:solidFill>
                <a:latin typeface="Arial"/>
                <a:cs typeface="Arial"/>
              </a:defRPr>
            </a:lvl1pPr>
          </a:lstStyle>
          <a:p>
            <a:fld id="{C8F7070A-198F-CC4A-BE0C-52070E2510AC}" type="slidenum">
              <a:rPr lang="en-US" smtClean="0"/>
              <a:pPr/>
              <a:t>‹#›</a:t>
            </a:fld>
            <a:endParaRPr lang="en-US" dirty="0"/>
          </a:p>
        </p:txBody>
      </p:sp>
    </p:spTree>
    <p:extLst>
      <p:ext uri="{BB962C8B-B14F-4D97-AF65-F5344CB8AC3E}">
        <p14:creationId xmlns:p14="http://schemas.microsoft.com/office/powerpoint/2010/main" val="406884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bg>
      <p:bgPr>
        <a:gradFill flip="none" rotWithShape="1">
          <a:gsLst>
            <a:gs pos="100000">
              <a:srgbClr val="01193F"/>
            </a:gs>
            <a:gs pos="0">
              <a:srgbClr val="012055"/>
            </a:gs>
          </a:gsLst>
          <a:lin ang="16200000" scaled="0"/>
          <a:tileRect/>
        </a:gradFill>
        <a:effectLst/>
      </p:bgPr>
    </p:bg>
    <p:spTree>
      <p:nvGrpSpPr>
        <p:cNvPr id="1" name=""/>
        <p:cNvGrpSpPr/>
        <p:nvPr/>
      </p:nvGrpSpPr>
      <p:grpSpPr>
        <a:xfrm>
          <a:off x="0" y="0"/>
          <a:ext cx="0" cy="0"/>
          <a:chOff x="0" y="0"/>
          <a:chExt cx="0" cy="0"/>
        </a:xfrm>
      </p:grpSpPr>
      <p:sp>
        <p:nvSpPr>
          <p:cNvPr id="3" name="TextBox 2"/>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5"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61742103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sic Navy">
    <p:bg>
      <p:bgPr>
        <a:gradFill flip="none" rotWithShape="1">
          <a:gsLst>
            <a:gs pos="0">
              <a:srgbClr val="011F53"/>
            </a:gs>
            <a:gs pos="100000">
              <a:srgbClr val="01193F"/>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9" name="TextBox 8"/>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10"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969336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asic White">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9" name="TextBox 8"/>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10"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900479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sic Teal">
    <p:bg>
      <p:bgPr>
        <a:gradFill flip="none" rotWithShape="1">
          <a:gsLst>
            <a:gs pos="0">
              <a:srgbClr val="17B4AD"/>
            </a:gs>
            <a:gs pos="100000">
              <a:srgbClr val="13968F"/>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9" name="TextBox 8"/>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10"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641172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Teal">
    <p:bg>
      <p:bgPr>
        <a:gradFill flip="none" rotWithShape="1">
          <a:gsLst>
            <a:gs pos="0">
              <a:srgbClr val="17B4AD"/>
            </a:gs>
            <a:gs pos="100000">
              <a:srgbClr val="13968F"/>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1909739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sic Blue">
    <p:bg>
      <p:bgPr>
        <a:gradFill flip="none" rotWithShape="1">
          <a:gsLst>
            <a:gs pos="0">
              <a:srgbClr val="3284B4"/>
            </a:gs>
            <a:gs pos="100000">
              <a:srgbClr val="0A5585"/>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6" name="TextBox 5"/>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9"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011113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sic Light Green">
    <p:bg>
      <p:bgPr>
        <a:gradFill flip="none" rotWithShape="1">
          <a:gsLst>
            <a:gs pos="0">
              <a:srgbClr val="CBEE0A"/>
            </a:gs>
            <a:gs pos="100000">
              <a:srgbClr val="B1CC08"/>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6" name="TextBox 5"/>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9"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552739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sic Magenta">
    <p:bg>
      <p:bgPr>
        <a:gradFill flip="none" rotWithShape="1">
          <a:gsLst>
            <a:gs pos="0">
              <a:srgbClr val="ED0269"/>
            </a:gs>
            <a:gs pos="100000">
              <a:srgbClr val="C8025A"/>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6" name="TextBox 5"/>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9"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480934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eutral">
    <p:bg>
      <p:bgPr>
        <a:gradFill flip="none" rotWithShape="1">
          <a:gsLst>
            <a:gs pos="100000">
              <a:srgbClr val="CBCCCE"/>
            </a:gs>
            <a:gs pos="0">
              <a:srgbClr val="F8F9F9"/>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6" name="TextBox 5"/>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9"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89143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sic Grey">
    <p:bg>
      <p:bgPr>
        <a:gradFill flip="none" rotWithShape="1">
          <a:gsLst>
            <a:gs pos="100000">
              <a:srgbClr val="282E32"/>
            </a:gs>
            <a:gs pos="0">
              <a:srgbClr val="4F5458"/>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6" name="TextBox 5"/>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9"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568391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Header/Content-A">
    <p:spTree>
      <p:nvGrpSpPr>
        <p:cNvPr id="1" name=""/>
        <p:cNvGrpSpPr/>
        <p:nvPr/>
      </p:nvGrpSpPr>
      <p:grpSpPr>
        <a:xfrm>
          <a:off x="0" y="0"/>
          <a:ext cx="0" cy="0"/>
          <a:chOff x="0" y="0"/>
          <a:chExt cx="0" cy="0"/>
        </a:xfrm>
      </p:grpSpPr>
      <p:grpSp>
        <p:nvGrpSpPr>
          <p:cNvPr id="15" name="Shape 82"/>
          <p:cNvGrpSpPr/>
          <p:nvPr userDrawn="1"/>
        </p:nvGrpSpPr>
        <p:grpSpPr>
          <a:xfrm>
            <a:off x="-1" y="2913989"/>
            <a:ext cx="3415322" cy="2229512"/>
            <a:chOff x="0" y="3821137"/>
            <a:chExt cx="4451400" cy="2905860"/>
          </a:xfrm>
        </p:grpSpPr>
        <p:pic>
          <p:nvPicPr>
            <p:cNvPr id="16" name="Shape 83"/>
            <p:cNvPicPr preferRelativeResize="0"/>
            <p:nvPr/>
          </p:nvPicPr>
          <p:blipFill rotWithShape="1">
            <a:blip r:embed="rId2">
              <a:alphaModFix/>
            </a:blip>
            <a:srcRect b="4642"/>
            <a:stretch/>
          </p:blipFill>
          <p:spPr>
            <a:xfrm>
              <a:off x="0" y="4036485"/>
              <a:ext cx="4451400" cy="2690512"/>
            </a:xfrm>
            <a:prstGeom prst="rect">
              <a:avLst/>
            </a:prstGeom>
            <a:noFill/>
            <a:ln>
              <a:noFill/>
            </a:ln>
          </p:spPr>
        </p:pic>
        <p:pic>
          <p:nvPicPr>
            <p:cNvPr id="18" name="Shape 84"/>
            <p:cNvPicPr preferRelativeResize="0"/>
            <p:nvPr/>
          </p:nvPicPr>
          <p:blipFill rotWithShape="1">
            <a:blip r:embed="rId3">
              <a:alphaModFix/>
            </a:blip>
            <a:srcRect l="52722" t="29311" r="9874" b="37696"/>
            <a:stretch/>
          </p:blipFill>
          <p:spPr>
            <a:xfrm>
              <a:off x="0" y="3821137"/>
              <a:ext cx="3154500" cy="2905860"/>
            </a:xfrm>
            <a:prstGeom prst="rect">
              <a:avLst/>
            </a:prstGeom>
            <a:noFill/>
            <a:ln>
              <a:noFill/>
            </a:ln>
          </p:spPr>
        </p:pic>
      </p:grpSp>
      <p:sp>
        <p:nvSpPr>
          <p:cNvPr id="7" name="TextBox 6"/>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002855"/>
                </a:solidFill>
                <a:latin typeface="Arial"/>
                <a:ea typeface="Arial"/>
                <a:cs typeface="Arial"/>
              </a:rPr>
              <a:t>© 2018 Medidata Solutions, Inc. – Proprietary and Confidential</a:t>
            </a:r>
            <a:endParaRPr lang="en-US" sz="600" dirty="0">
              <a:solidFill>
                <a:srgbClr val="002855"/>
              </a:solidFill>
              <a:latin typeface="Arial"/>
              <a:cs typeface="Arial"/>
            </a:endParaRPr>
          </a:p>
        </p:txBody>
      </p:sp>
      <p:pic>
        <p:nvPicPr>
          <p:cNvPr id="9" name="Picture 8" descr="Medidata_Logo_AOH_CMYK.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21"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rgbClr val="002855"/>
                </a:solidFill>
                <a:latin typeface="Arial"/>
                <a:cs typeface="Arial"/>
              </a:defRPr>
            </a:lvl1pPr>
          </a:lstStyle>
          <a:p>
            <a:fld id="{C8F7070A-198F-CC4A-BE0C-52070E2510AC}" type="slidenum">
              <a:rPr lang="en-US" smtClean="0"/>
              <a:pPr/>
              <a:t>‹#›</a:t>
            </a:fld>
            <a:endParaRPr lang="en-US" dirty="0"/>
          </a:p>
        </p:txBody>
      </p:sp>
      <p:sp>
        <p:nvSpPr>
          <p:cNvPr id="13" name="Text Placeholder 9"/>
          <p:cNvSpPr>
            <a:spLocks noGrp="1"/>
          </p:cNvSpPr>
          <p:nvPr>
            <p:ph type="body" sz="quarter" idx="13" hasCustomPrompt="1"/>
          </p:nvPr>
        </p:nvSpPr>
        <p:spPr>
          <a:xfrm>
            <a:off x="498696" y="804229"/>
            <a:ext cx="7365652" cy="461665"/>
          </a:xfrm>
          <a:prstGeom prst="rect">
            <a:avLst/>
          </a:prstGeom>
        </p:spPr>
        <p:txBody>
          <a:bodyPr lIns="0" tIns="0" rIns="0" bIns="0"/>
          <a:lstStyle>
            <a:lvl1pPr marL="0" indent="0">
              <a:buFontTx/>
              <a:buNone/>
              <a:defRPr sz="2400" b="0" i="0" baseline="0">
                <a:solidFill>
                  <a:schemeClr val="accent3"/>
                </a:solidFill>
                <a:latin typeface="Arial" charset="0"/>
                <a:ea typeface="Arial" charset="0"/>
                <a:cs typeface="Arial" charset="0"/>
              </a:defRPr>
            </a:lvl1pPr>
            <a:lvl2pPr marL="182880" indent="0">
              <a:buFontTx/>
              <a:buNone/>
              <a:defRPr/>
            </a:lvl2pPr>
            <a:lvl3pPr marL="381000" indent="0">
              <a:buFontTx/>
              <a:buNone/>
              <a:defRPr/>
            </a:lvl3pPr>
            <a:lvl4pPr marL="571500" indent="0">
              <a:buFontTx/>
              <a:buNone/>
              <a:defRPr/>
            </a:lvl4pPr>
            <a:lvl5pPr marL="571500" indent="0">
              <a:buFontTx/>
              <a:buNone/>
              <a:defRPr/>
            </a:lvl5pPr>
          </a:lstStyle>
          <a:p>
            <a:pPr lvl="0"/>
            <a:r>
              <a:rPr lang="en-US" dirty="0"/>
              <a:t>Click to edit subhead text styles</a:t>
            </a:r>
          </a:p>
        </p:txBody>
      </p:sp>
      <p:sp>
        <p:nvSpPr>
          <p:cNvPr id="14" name="Text Placeholder 12"/>
          <p:cNvSpPr>
            <a:spLocks noGrp="1"/>
          </p:cNvSpPr>
          <p:nvPr>
            <p:ph type="body" sz="quarter" idx="14"/>
          </p:nvPr>
        </p:nvSpPr>
        <p:spPr>
          <a:xfrm>
            <a:off x="498696" y="1411015"/>
            <a:ext cx="7064483" cy="430887"/>
          </a:xfrm>
          <a:prstGeom prst="rect">
            <a:avLst/>
          </a:prstGeom>
        </p:spPr>
        <p:txBody>
          <a:bodyPr lIns="0" tIns="0" rIns="0" bIns="0"/>
          <a:lstStyle>
            <a:lvl1pPr marL="0" indent="0">
              <a:buFontTx/>
              <a:buNone/>
              <a:defRPr sz="1600" b="0" i="0">
                <a:solidFill>
                  <a:schemeClr val="tx1"/>
                </a:solidFill>
                <a:latin typeface="Arial" charset="0"/>
                <a:ea typeface="Arial" charset="0"/>
                <a:cs typeface="Arial" charset="0"/>
              </a:defRPr>
            </a:lvl1pPr>
          </a:lstStyle>
          <a:p>
            <a:pPr lvl="0"/>
            <a:r>
              <a:rPr lang="en-US" dirty="0"/>
              <a:t>Click to edit Master text styles</a:t>
            </a:r>
          </a:p>
        </p:txBody>
      </p:sp>
      <p:sp>
        <p:nvSpPr>
          <p:cNvPr id="17" name="Title 1"/>
          <p:cNvSpPr>
            <a:spLocks noGrp="1"/>
          </p:cNvSpPr>
          <p:nvPr>
            <p:ph type="title" hasCustomPrompt="1"/>
          </p:nvPr>
        </p:nvSpPr>
        <p:spPr>
          <a:xfrm>
            <a:off x="499400" y="251750"/>
            <a:ext cx="8343911" cy="431152"/>
          </a:xfrm>
          <a:prstGeom prst="rect">
            <a:avLst/>
          </a:prstGeom>
        </p:spPr>
        <p:txBody>
          <a:bodyPr lIns="0" tIns="0" rIns="0" bIns="0" anchor="t" anchorCtr="0">
            <a:normAutofit/>
          </a:bodyPr>
          <a:lstStyle>
            <a:lvl1pPr algn="l">
              <a:lnSpc>
                <a:spcPct val="90000"/>
              </a:lnSpc>
              <a:defRPr sz="3200" baseline="0">
                <a:solidFill>
                  <a:schemeClr val="tx1"/>
                </a:solidFill>
                <a:latin typeface="Arial"/>
                <a:cs typeface="Arial"/>
              </a:defRPr>
            </a:lvl1pPr>
          </a:lstStyle>
          <a:p>
            <a:r>
              <a:rPr lang="en-US" dirty="0"/>
              <a:t>Header/Content Style</a:t>
            </a:r>
          </a:p>
        </p:txBody>
      </p:sp>
    </p:spTree>
    <p:extLst>
      <p:ext uri="{BB962C8B-B14F-4D97-AF65-F5344CB8AC3E}">
        <p14:creationId xmlns:p14="http://schemas.microsoft.com/office/powerpoint/2010/main" val="1733973068"/>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pos="5520">
          <p15:clr>
            <a:srgbClr val="FBAE40"/>
          </p15:clr>
        </p15:guide>
        <p15:guide id="5" orient="horz" pos="15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p:bg>
      <p:bgPr>
        <a:gradFill flip="none" rotWithShape="1">
          <a:gsLst>
            <a:gs pos="0">
              <a:srgbClr val="021C41"/>
            </a:gs>
            <a:gs pos="100000">
              <a:srgbClr val="021C41"/>
            </a:gs>
          </a:gsLst>
          <a:lin ang="162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0342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sic Navy">
    <p:bg>
      <p:bgPr>
        <a:solidFill>
          <a:srgbClr val="031C40"/>
        </a:soli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40981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Basic White">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2774922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asic Teal">
    <p:bg>
      <p:bgPr>
        <a:gradFill flip="none" rotWithShape="1">
          <a:gsLst>
            <a:gs pos="0">
              <a:srgbClr val="17B4AD"/>
            </a:gs>
            <a:gs pos="100000">
              <a:srgbClr val="13968F"/>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3368939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Blue">
    <p:bg>
      <p:bgPr>
        <a:gradFill flip="none" rotWithShape="1">
          <a:gsLst>
            <a:gs pos="0">
              <a:srgbClr val="3284B4"/>
            </a:gs>
            <a:gs pos="100000">
              <a:srgbClr val="0A5585"/>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19150541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sic Blue">
    <p:bg>
      <p:bgPr>
        <a:gradFill flip="none" rotWithShape="1">
          <a:gsLst>
            <a:gs pos="0">
              <a:srgbClr val="3284B4"/>
            </a:gs>
            <a:gs pos="100000">
              <a:srgbClr val="0A5585"/>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38389585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asic Light Green">
    <p:bg>
      <p:bgPr>
        <a:gradFill flip="none" rotWithShape="1">
          <a:gsLst>
            <a:gs pos="0">
              <a:srgbClr val="CBEE0A"/>
            </a:gs>
            <a:gs pos="100000">
              <a:srgbClr val="B1CC08"/>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40812858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asic Magenta">
    <p:bg>
      <p:bgPr>
        <a:gradFill flip="none" rotWithShape="1">
          <a:gsLst>
            <a:gs pos="0">
              <a:srgbClr val="ED0269"/>
            </a:gs>
            <a:gs pos="100000">
              <a:srgbClr val="C8025A"/>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3643121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sic Grey">
    <p:bg>
      <p:bgPr>
        <a:gradFill flip="none" rotWithShape="1">
          <a:gsLst>
            <a:gs pos="100000">
              <a:srgbClr val="282E32"/>
            </a:gs>
            <a:gs pos="0">
              <a:srgbClr val="4F5458"/>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23576946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Neutral">
    <p:bg>
      <p:bgPr>
        <a:gradFill flip="none" rotWithShape="1">
          <a:gsLst>
            <a:gs pos="100000">
              <a:srgbClr val="CBCCCE"/>
            </a:gs>
            <a:gs pos="0">
              <a:srgbClr val="F8F9F9"/>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3719920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Basic White">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9" name="TextBox 8"/>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10"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837615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Basic White">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9" name="TextBox 8"/>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10"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757439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Basic White">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9" name="TextBox 8"/>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10"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736294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Basic Magenta">
    <p:bg>
      <p:bgPr>
        <a:gradFill flip="none" rotWithShape="1">
          <a:gsLst>
            <a:gs pos="0">
              <a:srgbClr val="ED0269"/>
            </a:gs>
            <a:gs pos="100000">
              <a:srgbClr val="C8025A"/>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6" name="TextBox 5"/>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9"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338053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asic Navy">
    <p:bg>
      <p:bgPr>
        <a:gradFill flip="none" rotWithShape="1">
          <a:gsLst>
            <a:gs pos="0">
              <a:srgbClr val="011F53"/>
            </a:gs>
            <a:gs pos="100000">
              <a:srgbClr val="01193F"/>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9" name="TextBox 8"/>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10"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797906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Light Green">
    <p:bg>
      <p:bgPr>
        <a:gradFill flip="none" rotWithShape="1">
          <a:gsLst>
            <a:gs pos="0">
              <a:srgbClr val="CBEE0A"/>
            </a:gs>
            <a:gs pos="100000">
              <a:srgbClr val="B1CC08"/>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19150541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Neutral">
    <p:bg>
      <p:bgPr>
        <a:gradFill flip="none" rotWithShape="1">
          <a:gsLst>
            <a:gs pos="100000">
              <a:srgbClr val="CBCCCE"/>
            </a:gs>
            <a:gs pos="0">
              <a:srgbClr val="F8F9F9"/>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
        <p:nvSpPr>
          <p:cNvPr id="6" name="TextBox 5"/>
          <p:cNvSpPr txBox="1"/>
          <p:nvPr userDrawn="1"/>
        </p:nvSpPr>
        <p:spPr>
          <a:xfrm>
            <a:off x="0" y="-888641"/>
            <a:ext cx="4713668" cy="315636"/>
          </a:xfrm>
          <a:prstGeom prst="rect">
            <a:avLst/>
          </a:prstGeom>
        </p:spPr>
        <p:txBody>
          <a:bodyPr vert="horz" wrap="none" lIns="91440" tIns="45720" rIns="91440" bIns="45720" rtlCol="0" anchor="ctr" anchorCtr="0">
            <a:noAutofit/>
          </a:bodyPr>
          <a:lstStyle>
            <a:lvl1pPr>
              <a:spcBef>
                <a:spcPct val="0"/>
              </a:spcBef>
              <a:buNone/>
              <a:defRPr sz="1200">
                <a:solidFill>
                  <a:schemeClr val="accent6"/>
                </a:solidFill>
                <a:latin typeface="Arial" charset="0"/>
                <a:ea typeface="Arial" charset="0"/>
                <a:cs typeface="Arial" charset="0"/>
              </a:defRPr>
            </a:lvl1pPr>
          </a:lstStyle>
          <a:p>
            <a:pPr lvl="0"/>
            <a:r>
              <a:rPr lang="en-US" b="1" dirty="0"/>
              <a:t>Please include for proper</a:t>
            </a:r>
            <a:r>
              <a:rPr lang="en-US" b="1" baseline="0" dirty="0"/>
              <a:t> indexing</a:t>
            </a:r>
            <a:r>
              <a:rPr lang="en-US" b="1" dirty="0"/>
              <a:t>:</a:t>
            </a:r>
          </a:p>
        </p:txBody>
      </p:sp>
      <p:sp>
        <p:nvSpPr>
          <p:cNvPr id="9" name="Title 1"/>
          <p:cNvSpPr>
            <a:spLocks noGrp="1"/>
          </p:cNvSpPr>
          <p:nvPr>
            <p:ph type="title"/>
          </p:nvPr>
        </p:nvSpPr>
        <p:spPr>
          <a:xfrm>
            <a:off x="0" y="-573005"/>
            <a:ext cx="4713668" cy="329530"/>
          </a:xfrm>
        </p:spPr>
        <p:txBody>
          <a:bodyPr anchor="ctr" anchorCtr="0">
            <a:normAutofit/>
          </a:bodyPr>
          <a:lstStyle>
            <a:lvl1pPr algn="l">
              <a:defRPr sz="1200">
                <a:solidFill>
                  <a:schemeClr val="accent6"/>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0665941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Header/Content-B">
    <p:spTree>
      <p:nvGrpSpPr>
        <p:cNvPr id="1" name=""/>
        <p:cNvGrpSpPr/>
        <p:nvPr/>
      </p:nvGrpSpPr>
      <p:grpSpPr>
        <a:xfrm>
          <a:off x="0" y="0"/>
          <a:ext cx="0" cy="0"/>
          <a:chOff x="0" y="0"/>
          <a:chExt cx="0" cy="0"/>
        </a:xfrm>
      </p:grpSpPr>
      <p:sp>
        <p:nvSpPr>
          <p:cNvPr id="7" name="TextBox 6"/>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002855"/>
                </a:solidFill>
                <a:latin typeface="Arial"/>
                <a:ea typeface="Arial"/>
                <a:cs typeface="Arial"/>
              </a:rPr>
              <a:t>© 2018 Medidata Solutions, Inc. – Proprietary and Confidential</a:t>
            </a:r>
            <a:endParaRPr lang="en-US" sz="600" dirty="0">
              <a:solidFill>
                <a:srgbClr val="002855"/>
              </a:solidFill>
              <a:latin typeface="Arial"/>
              <a:cs typeface="Arial"/>
            </a:endParaRPr>
          </a:p>
        </p:txBody>
      </p:sp>
      <p:pic>
        <p:nvPicPr>
          <p:cNvPr id="9" name="Picture 8" descr="Medidata_Logo_AOH_CMY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15"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rgbClr val="002855"/>
                </a:solidFill>
                <a:latin typeface="Arial"/>
                <a:cs typeface="Arial"/>
              </a:defRPr>
            </a:lvl1pPr>
          </a:lstStyle>
          <a:p>
            <a:fld id="{C8F7070A-198F-CC4A-BE0C-52070E2510AC}" type="slidenum">
              <a:rPr lang="en-US" smtClean="0"/>
              <a:pPr/>
              <a:t>‹#›</a:t>
            </a:fld>
            <a:endParaRPr lang="en-US" dirty="0"/>
          </a:p>
        </p:txBody>
      </p:sp>
      <p:sp>
        <p:nvSpPr>
          <p:cNvPr id="10" name="Text Placeholder 9"/>
          <p:cNvSpPr>
            <a:spLocks noGrp="1"/>
          </p:cNvSpPr>
          <p:nvPr>
            <p:ph type="body" sz="quarter" idx="13" hasCustomPrompt="1"/>
          </p:nvPr>
        </p:nvSpPr>
        <p:spPr>
          <a:xfrm>
            <a:off x="498696" y="804229"/>
            <a:ext cx="7365652" cy="461665"/>
          </a:xfrm>
          <a:prstGeom prst="rect">
            <a:avLst/>
          </a:prstGeom>
        </p:spPr>
        <p:txBody>
          <a:bodyPr lIns="0" tIns="0" rIns="0" bIns="0"/>
          <a:lstStyle>
            <a:lvl1pPr marL="0" indent="0">
              <a:buFontTx/>
              <a:buNone/>
              <a:defRPr sz="2400" b="0" i="0" baseline="0">
                <a:solidFill>
                  <a:schemeClr val="accent3"/>
                </a:solidFill>
                <a:latin typeface="Arial" charset="0"/>
                <a:ea typeface="Arial" charset="0"/>
                <a:cs typeface="Arial" charset="0"/>
              </a:defRPr>
            </a:lvl1pPr>
            <a:lvl2pPr marL="182880" indent="0">
              <a:buFontTx/>
              <a:buNone/>
              <a:defRPr/>
            </a:lvl2pPr>
            <a:lvl3pPr marL="381000" indent="0">
              <a:buFontTx/>
              <a:buNone/>
              <a:defRPr/>
            </a:lvl3pPr>
            <a:lvl4pPr marL="571500" indent="0">
              <a:buFontTx/>
              <a:buNone/>
              <a:defRPr/>
            </a:lvl4pPr>
            <a:lvl5pPr marL="571500" indent="0">
              <a:buFontTx/>
              <a:buNone/>
              <a:defRPr/>
            </a:lvl5pPr>
          </a:lstStyle>
          <a:p>
            <a:pPr lvl="0"/>
            <a:r>
              <a:rPr lang="en-US" dirty="0"/>
              <a:t>Click to edit subhead text styles</a:t>
            </a:r>
          </a:p>
        </p:txBody>
      </p:sp>
      <p:sp>
        <p:nvSpPr>
          <p:cNvPr id="13" name="Text Placeholder 12"/>
          <p:cNvSpPr>
            <a:spLocks noGrp="1"/>
          </p:cNvSpPr>
          <p:nvPr>
            <p:ph type="body" sz="quarter" idx="14"/>
          </p:nvPr>
        </p:nvSpPr>
        <p:spPr>
          <a:xfrm>
            <a:off x="498696" y="1411015"/>
            <a:ext cx="7064483" cy="430887"/>
          </a:xfrm>
          <a:prstGeom prst="rect">
            <a:avLst/>
          </a:prstGeom>
        </p:spPr>
        <p:txBody>
          <a:bodyPr lIns="0" tIns="0" rIns="0" bIns="0"/>
          <a:lstStyle>
            <a:lvl1pPr marL="0" indent="0">
              <a:buFontTx/>
              <a:buNone/>
              <a:defRPr sz="1600" b="0" i="0">
                <a:solidFill>
                  <a:schemeClr val="tx1"/>
                </a:solidFill>
                <a:latin typeface="Arial" charset="0"/>
                <a:ea typeface="Arial" charset="0"/>
                <a:cs typeface="Arial" charset="0"/>
              </a:defRPr>
            </a:lvl1pPr>
          </a:lstStyle>
          <a:p>
            <a:pPr lvl="0"/>
            <a:r>
              <a:rPr lang="en-US" dirty="0"/>
              <a:t>Click to edit Master text styles</a:t>
            </a:r>
          </a:p>
        </p:txBody>
      </p:sp>
      <p:sp>
        <p:nvSpPr>
          <p:cNvPr id="14" name="Title 1"/>
          <p:cNvSpPr>
            <a:spLocks noGrp="1"/>
          </p:cNvSpPr>
          <p:nvPr>
            <p:ph type="title" hasCustomPrompt="1"/>
          </p:nvPr>
        </p:nvSpPr>
        <p:spPr>
          <a:xfrm>
            <a:off x="499400" y="251750"/>
            <a:ext cx="8343911" cy="431152"/>
          </a:xfrm>
          <a:prstGeom prst="rect">
            <a:avLst/>
          </a:prstGeom>
        </p:spPr>
        <p:txBody>
          <a:bodyPr lIns="0" tIns="0" rIns="0" bIns="0" anchor="t" anchorCtr="0">
            <a:normAutofit/>
          </a:bodyPr>
          <a:lstStyle>
            <a:lvl1pPr algn="l">
              <a:lnSpc>
                <a:spcPct val="90000"/>
              </a:lnSpc>
              <a:defRPr sz="3200" baseline="0">
                <a:solidFill>
                  <a:schemeClr val="tx1"/>
                </a:solidFill>
                <a:latin typeface="Arial"/>
                <a:cs typeface="Arial"/>
              </a:defRPr>
            </a:lvl1pPr>
          </a:lstStyle>
          <a:p>
            <a:r>
              <a:rPr lang="en-US" dirty="0"/>
              <a:t>Header/Content Style</a:t>
            </a:r>
          </a:p>
        </p:txBody>
      </p:sp>
    </p:spTree>
    <p:extLst>
      <p:ext uri="{BB962C8B-B14F-4D97-AF65-F5344CB8AC3E}">
        <p14:creationId xmlns:p14="http://schemas.microsoft.com/office/powerpoint/2010/main" val="684066454"/>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pos="5520">
          <p15:clr>
            <a:srgbClr val="FBAE40"/>
          </p15:clr>
        </p15:guide>
        <p15:guide id="5" orient="horz" pos="15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7" name="TextBox 6"/>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002855"/>
                </a:solidFill>
                <a:latin typeface="Arial"/>
                <a:ea typeface="Arial"/>
                <a:cs typeface="Arial"/>
              </a:rPr>
              <a:t>© 2018 Medidata Solutions, Inc. – Proprietary and Confidential</a:t>
            </a:r>
            <a:endParaRPr lang="en-US" sz="600" dirty="0">
              <a:solidFill>
                <a:srgbClr val="002855"/>
              </a:solidFill>
              <a:latin typeface="Arial"/>
              <a:cs typeface="Arial"/>
            </a:endParaRPr>
          </a:p>
        </p:txBody>
      </p:sp>
      <p:pic>
        <p:nvPicPr>
          <p:cNvPr id="12" name="Picture 11" descr="Medidata_Logo_AOH_CMY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15"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rgbClr val="002855"/>
                </a:solidFill>
                <a:latin typeface="Arial"/>
                <a:cs typeface="Arial"/>
              </a:defRPr>
            </a:lvl1pPr>
          </a:lstStyle>
          <a:p>
            <a:fld id="{C8F7070A-198F-CC4A-BE0C-52070E2510AC}" type="slidenum">
              <a:rPr lang="en-US" smtClean="0"/>
              <a:pPr/>
              <a:t>‹#›</a:t>
            </a:fld>
            <a:endParaRPr lang="en-US" dirty="0"/>
          </a:p>
        </p:txBody>
      </p:sp>
      <p:sp>
        <p:nvSpPr>
          <p:cNvPr id="8" name="Title 1"/>
          <p:cNvSpPr>
            <a:spLocks noGrp="1"/>
          </p:cNvSpPr>
          <p:nvPr>
            <p:ph type="title" hasCustomPrompt="1"/>
          </p:nvPr>
        </p:nvSpPr>
        <p:spPr>
          <a:xfrm>
            <a:off x="499400" y="251750"/>
            <a:ext cx="8343911" cy="431152"/>
          </a:xfrm>
          <a:prstGeom prst="rect">
            <a:avLst/>
          </a:prstGeom>
        </p:spPr>
        <p:txBody>
          <a:bodyPr lIns="0" tIns="0" rIns="0" bIns="0" anchor="t" anchorCtr="0">
            <a:normAutofit/>
          </a:bodyPr>
          <a:lstStyle>
            <a:lvl1pPr algn="l">
              <a:lnSpc>
                <a:spcPct val="90000"/>
              </a:lnSpc>
              <a:defRPr sz="3200" baseline="0">
                <a:solidFill>
                  <a:schemeClr val="tx1"/>
                </a:solidFill>
                <a:latin typeface="Arial"/>
                <a:cs typeface="Arial"/>
              </a:defRPr>
            </a:lvl1pPr>
          </a:lstStyle>
          <a:p>
            <a:r>
              <a:rPr lang="en-US" dirty="0"/>
              <a:t>Table Style</a:t>
            </a:r>
          </a:p>
        </p:txBody>
      </p:sp>
      <p:sp>
        <p:nvSpPr>
          <p:cNvPr id="11" name="Table Placeholder 2"/>
          <p:cNvSpPr>
            <a:spLocks noGrp="1"/>
          </p:cNvSpPr>
          <p:nvPr>
            <p:ph type="tbl" sz="quarter" idx="13"/>
          </p:nvPr>
        </p:nvSpPr>
        <p:spPr>
          <a:xfrm>
            <a:off x="1558755" y="931868"/>
            <a:ext cx="6039015" cy="3279763"/>
          </a:xfrm>
          <a:prstGeom prst="rect">
            <a:avLst/>
          </a:prstGeom>
        </p:spPr>
        <p:txBody>
          <a:bodyPr/>
          <a:lstStyle>
            <a:lvl1pPr marL="0" indent="0">
              <a:buNone/>
              <a:defRPr>
                <a:solidFill>
                  <a:srgbClr val="002855"/>
                </a:solidFill>
                <a:latin typeface="Arial"/>
                <a:cs typeface="Arial"/>
              </a:defRPr>
            </a:lvl1pPr>
          </a:lstStyle>
          <a:p>
            <a:r>
              <a:rPr lang="en-US"/>
              <a:t>Click icon to add table</a:t>
            </a:r>
            <a:endParaRPr lang="en-US" dirty="0"/>
          </a:p>
        </p:txBody>
      </p:sp>
    </p:spTree>
    <p:extLst>
      <p:ext uri="{BB962C8B-B14F-4D97-AF65-F5344CB8AC3E}">
        <p14:creationId xmlns:p14="http://schemas.microsoft.com/office/powerpoint/2010/main" val="4078917475"/>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pos="5520">
          <p15:clr>
            <a:srgbClr val="FBAE40"/>
          </p15:clr>
        </p15:guide>
        <p15:guide id="5" orient="horz" pos="15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eader/Content-A">
    <p:spTree>
      <p:nvGrpSpPr>
        <p:cNvPr id="1" name=""/>
        <p:cNvGrpSpPr/>
        <p:nvPr/>
      </p:nvGrpSpPr>
      <p:grpSpPr>
        <a:xfrm>
          <a:off x="0" y="0"/>
          <a:ext cx="0" cy="0"/>
          <a:chOff x="0" y="0"/>
          <a:chExt cx="0" cy="0"/>
        </a:xfrm>
      </p:grpSpPr>
      <p:grpSp>
        <p:nvGrpSpPr>
          <p:cNvPr id="15" name="Shape 82"/>
          <p:cNvGrpSpPr/>
          <p:nvPr userDrawn="1"/>
        </p:nvGrpSpPr>
        <p:grpSpPr>
          <a:xfrm>
            <a:off x="-1" y="2913989"/>
            <a:ext cx="3415322" cy="2229512"/>
            <a:chOff x="0" y="3821137"/>
            <a:chExt cx="4451400" cy="2905860"/>
          </a:xfrm>
        </p:grpSpPr>
        <p:pic>
          <p:nvPicPr>
            <p:cNvPr id="16" name="Shape 83"/>
            <p:cNvPicPr preferRelativeResize="0"/>
            <p:nvPr/>
          </p:nvPicPr>
          <p:blipFill rotWithShape="1">
            <a:blip r:embed="rId2">
              <a:alphaModFix/>
            </a:blip>
            <a:srcRect b="4642"/>
            <a:stretch/>
          </p:blipFill>
          <p:spPr>
            <a:xfrm>
              <a:off x="0" y="4036485"/>
              <a:ext cx="4451400" cy="2690512"/>
            </a:xfrm>
            <a:prstGeom prst="rect">
              <a:avLst/>
            </a:prstGeom>
            <a:noFill/>
            <a:ln>
              <a:noFill/>
            </a:ln>
          </p:spPr>
        </p:pic>
        <p:pic>
          <p:nvPicPr>
            <p:cNvPr id="18" name="Shape 84"/>
            <p:cNvPicPr preferRelativeResize="0"/>
            <p:nvPr/>
          </p:nvPicPr>
          <p:blipFill rotWithShape="1">
            <a:blip r:embed="rId3">
              <a:alphaModFix/>
            </a:blip>
            <a:srcRect l="52722" t="29311" r="9874" b="37696"/>
            <a:stretch/>
          </p:blipFill>
          <p:spPr>
            <a:xfrm>
              <a:off x="0" y="3821137"/>
              <a:ext cx="3154500" cy="2905860"/>
            </a:xfrm>
            <a:prstGeom prst="rect">
              <a:avLst/>
            </a:prstGeom>
            <a:noFill/>
            <a:ln>
              <a:noFill/>
            </a:ln>
          </p:spPr>
        </p:pic>
      </p:grpSp>
      <p:sp>
        <p:nvSpPr>
          <p:cNvPr id="7" name="TextBox 6"/>
          <p:cNvSpPr txBox="1"/>
          <p:nvPr userDrawn="1"/>
        </p:nvSpPr>
        <p:spPr>
          <a:xfrm>
            <a:off x="5203704" y="4837112"/>
            <a:ext cx="2315846" cy="184666"/>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ko-KR" sz="600" dirty="0">
                <a:solidFill>
                  <a:srgbClr val="002855"/>
                </a:solidFill>
                <a:latin typeface="Arial"/>
                <a:ea typeface="Arial"/>
                <a:cs typeface="Arial"/>
              </a:rPr>
              <a:t>© 2018 Medidata Solutions, Inc. – Proprietary and Confidential</a:t>
            </a:r>
            <a:endParaRPr lang="en-US" sz="600" dirty="0">
              <a:solidFill>
                <a:srgbClr val="002855"/>
              </a:solidFill>
              <a:latin typeface="Arial"/>
              <a:cs typeface="Arial"/>
            </a:endParaRPr>
          </a:p>
        </p:txBody>
      </p:sp>
      <p:pic>
        <p:nvPicPr>
          <p:cNvPr id="9" name="Picture 8" descr="Medidata_Logo_AOH_CMYK.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610922" y="4676626"/>
            <a:ext cx="1154517" cy="293429"/>
          </a:xfrm>
          <a:prstGeom prst="rect">
            <a:avLst/>
          </a:prstGeom>
        </p:spPr>
      </p:pic>
      <p:sp>
        <p:nvSpPr>
          <p:cNvPr id="21" name="Slide Number Placeholder 5"/>
          <p:cNvSpPr>
            <a:spLocks noGrp="1"/>
          </p:cNvSpPr>
          <p:nvPr>
            <p:ph type="sldNum" sz="quarter" idx="12"/>
          </p:nvPr>
        </p:nvSpPr>
        <p:spPr>
          <a:xfrm>
            <a:off x="495300" y="4747934"/>
            <a:ext cx="2133600" cy="273844"/>
          </a:xfrm>
          <a:prstGeom prst="rect">
            <a:avLst/>
          </a:prstGeom>
        </p:spPr>
        <p:txBody>
          <a:bodyPr lIns="0" rIns="0" anchor="b"/>
          <a:lstStyle>
            <a:lvl1pPr algn="l">
              <a:defRPr sz="800">
                <a:solidFill>
                  <a:srgbClr val="002855"/>
                </a:solidFill>
                <a:latin typeface="Arial"/>
                <a:cs typeface="Arial"/>
              </a:defRPr>
            </a:lvl1pPr>
          </a:lstStyle>
          <a:p>
            <a:fld id="{C8F7070A-198F-CC4A-BE0C-52070E2510AC}" type="slidenum">
              <a:rPr lang="en-US" smtClean="0"/>
              <a:pPr/>
              <a:t>‹#›</a:t>
            </a:fld>
            <a:endParaRPr lang="en-US" dirty="0"/>
          </a:p>
        </p:txBody>
      </p:sp>
      <p:sp>
        <p:nvSpPr>
          <p:cNvPr id="13" name="Text Placeholder 9"/>
          <p:cNvSpPr>
            <a:spLocks noGrp="1"/>
          </p:cNvSpPr>
          <p:nvPr>
            <p:ph type="body" sz="quarter" idx="13" hasCustomPrompt="1"/>
          </p:nvPr>
        </p:nvSpPr>
        <p:spPr>
          <a:xfrm>
            <a:off x="498696" y="804229"/>
            <a:ext cx="7365652" cy="461665"/>
          </a:xfrm>
          <a:prstGeom prst="rect">
            <a:avLst/>
          </a:prstGeom>
        </p:spPr>
        <p:txBody>
          <a:bodyPr lIns="0" tIns="0" rIns="0" bIns="0"/>
          <a:lstStyle>
            <a:lvl1pPr marL="0" indent="0">
              <a:buFontTx/>
              <a:buNone/>
              <a:defRPr sz="2400" b="0" i="0" baseline="0">
                <a:solidFill>
                  <a:schemeClr val="accent3"/>
                </a:solidFill>
                <a:latin typeface="Arial" charset="0"/>
                <a:ea typeface="Arial" charset="0"/>
                <a:cs typeface="Arial" charset="0"/>
              </a:defRPr>
            </a:lvl1pPr>
            <a:lvl2pPr marL="182880" indent="0">
              <a:buFontTx/>
              <a:buNone/>
              <a:defRPr/>
            </a:lvl2pPr>
            <a:lvl3pPr marL="381000" indent="0">
              <a:buFontTx/>
              <a:buNone/>
              <a:defRPr/>
            </a:lvl3pPr>
            <a:lvl4pPr marL="571500" indent="0">
              <a:buFontTx/>
              <a:buNone/>
              <a:defRPr/>
            </a:lvl4pPr>
            <a:lvl5pPr marL="571500" indent="0">
              <a:buFontTx/>
              <a:buNone/>
              <a:defRPr/>
            </a:lvl5pPr>
          </a:lstStyle>
          <a:p>
            <a:pPr lvl="0"/>
            <a:r>
              <a:rPr lang="en-US" dirty="0"/>
              <a:t>Click to edit subhead text styles</a:t>
            </a:r>
          </a:p>
        </p:txBody>
      </p:sp>
      <p:sp>
        <p:nvSpPr>
          <p:cNvPr id="14" name="Text Placeholder 12"/>
          <p:cNvSpPr>
            <a:spLocks noGrp="1"/>
          </p:cNvSpPr>
          <p:nvPr>
            <p:ph type="body" sz="quarter" idx="14"/>
          </p:nvPr>
        </p:nvSpPr>
        <p:spPr>
          <a:xfrm>
            <a:off x="498696" y="1411015"/>
            <a:ext cx="7064483" cy="430887"/>
          </a:xfrm>
          <a:prstGeom prst="rect">
            <a:avLst/>
          </a:prstGeom>
        </p:spPr>
        <p:txBody>
          <a:bodyPr lIns="0" tIns="0" rIns="0" bIns="0"/>
          <a:lstStyle>
            <a:lvl1pPr marL="0" indent="0">
              <a:buFontTx/>
              <a:buNone/>
              <a:defRPr sz="1600" b="0" i="0">
                <a:solidFill>
                  <a:schemeClr val="tx1"/>
                </a:solidFill>
                <a:latin typeface="Arial" charset="0"/>
                <a:ea typeface="Arial" charset="0"/>
                <a:cs typeface="Arial" charset="0"/>
              </a:defRPr>
            </a:lvl1pPr>
          </a:lstStyle>
          <a:p>
            <a:pPr lvl="0"/>
            <a:r>
              <a:rPr lang="en-US" dirty="0"/>
              <a:t>Click to edit Master text styles</a:t>
            </a:r>
          </a:p>
        </p:txBody>
      </p:sp>
      <p:sp>
        <p:nvSpPr>
          <p:cNvPr id="17" name="Title 1"/>
          <p:cNvSpPr>
            <a:spLocks noGrp="1"/>
          </p:cNvSpPr>
          <p:nvPr>
            <p:ph type="title" hasCustomPrompt="1"/>
          </p:nvPr>
        </p:nvSpPr>
        <p:spPr>
          <a:xfrm>
            <a:off x="499400" y="251750"/>
            <a:ext cx="8343911" cy="431152"/>
          </a:xfrm>
          <a:prstGeom prst="rect">
            <a:avLst/>
          </a:prstGeom>
        </p:spPr>
        <p:txBody>
          <a:bodyPr lIns="0" tIns="0" rIns="0" bIns="0" anchor="t" anchorCtr="0">
            <a:normAutofit/>
          </a:bodyPr>
          <a:lstStyle>
            <a:lvl1pPr algn="l">
              <a:lnSpc>
                <a:spcPct val="90000"/>
              </a:lnSpc>
              <a:defRPr sz="3200" baseline="0">
                <a:solidFill>
                  <a:schemeClr val="tx1"/>
                </a:solidFill>
                <a:latin typeface="Arial"/>
                <a:cs typeface="Arial"/>
              </a:defRPr>
            </a:lvl1pPr>
          </a:lstStyle>
          <a:p>
            <a:r>
              <a:rPr lang="en-US" dirty="0"/>
              <a:t>Header/Content Style</a:t>
            </a:r>
          </a:p>
        </p:txBody>
      </p:sp>
    </p:spTree>
    <p:extLst>
      <p:ext uri="{BB962C8B-B14F-4D97-AF65-F5344CB8AC3E}">
        <p14:creationId xmlns:p14="http://schemas.microsoft.com/office/powerpoint/2010/main" val="155751810"/>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pos="312">
          <p15:clr>
            <a:srgbClr val="FBAE40"/>
          </p15:clr>
        </p15:guide>
        <p15:guide id="4" pos="5520">
          <p15:clr>
            <a:srgbClr val="FBAE40"/>
          </p15:clr>
        </p15:guide>
        <p15:guide id="5" orient="horz" pos="15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pic>
        <p:nvPicPr>
          <p:cNvPr id="4" name="Picture 7" descr="VS_ppt_dotted_line.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58611" y="632222"/>
            <a:ext cx="8229424" cy="1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Text Placeholder 13"/>
          <p:cNvSpPr>
            <a:spLocks noGrp="1"/>
          </p:cNvSpPr>
          <p:nvPr>
            <p:ph type="body" sz="quarter" idx="12"/>
          </p:nvPr>
        </p:nvSpPr>
        <p:spPr>
          <a:xfrm>
            <a:off x="466726" y="921544"/>
            <a:ext cx="8213724" cy="3307524"/>
          </a:xfrm>
        </p:spPr>
        <p:txBody>
          <a:bodyPr rIns="292542"/>
          <a:lstStyle>
            <a:lvl2pPr>
              <a:defRPr>
                <a:solidFill>
                  <a:schemeClr val="tx1">
                    <a:lumMod val="65000"/>
                    <a:lumOff val="35000"/>
                  </a:schemeClr>
                </a:solidFill>
                <a:latin typeface="Arial"/>
              </a:defRPr>
            </a:lvl2pPr>
            <a:lvl3pPr marL="303344" indent="-173541" algn="l" defTabSz="406339" rtl="0" eaLnBrk="1" latinLnBrk="0" hangingPunct="1">
              <a:spcBef>
                <a:spcPts val="267"/>
              </a:spcBef>
              <a:spcAft>
                <a:spcPts val="178"/>
              </a:spcAft>
              <a:buClr>
                <a:schemeClr val="bg1">
                  <a:lumMod val="75000"/>
                </a:schemeClr>
              </a:buClr>
              <a:buSzPct val="100000"/>
              <a:buFont typeface="Arial" pitchFamily="34" charset="0"/>
              <a:buChar char="-"/>
              <a:defRPr>
                <a:latin typeface="Arial"/>
              </a:defRPr>
            </a:lvl3pPr>
            <a:lvl4pPr>
              <a:defRPr>
                <a:latin typeface="Arial"/>
              </a:defRPr>
            </a:lvl4pPr>
            <a:lvl5pPr>
              <a:defRPr>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08166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Magenta">
    <p:bg>
      <p:bgPr>
        <a:gradFill flip="none" rotWithShape="1">
          <a:gsLst>
            <a:gs pos="0">
              <a:srgbClr val="ED0269"/>
            </a:gs>
            <a:gs pos="100000">
              <a:srgbClr val="C8025A"/>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191505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Grey">
    <p:bg>
      <p:bgPr>
        <a:gradFill flip="none" rotWithShape="1">
          <a:gsLst>
            <a:gs pos="100000">
              <a:srgbClr val="282E32"/>
            </a:gs>
            <a:gs pos="0">
              <a:srgbClr val="4F5458"/>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29267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eutral">
    <p:bg>
      <p:bgPr>
        <a:gradFill flip="none" rotWithShape="1">
          <a:gsLst>
            <a:gs pos="100000">
              <a:srgbClr val="CBCCCE"/>
            </a:gs>
            <a:gs pos="0">
              <a:srgbClr val="F8F9F9"/>
            </a:gs>
          </a:gsLst>
          <a:lin ang="16200000" scaled="0"/>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4884268"/>
            <a:ext cx="9162288" cy="270458"/>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alphaModFix/>
          </a:blip>
          <a:stretch>
            <a:fillRect/>
          </a:stretch>
        </p:blipFill>
        <p:spPr>
          <a:xfrm>
            <a:off x="114107" y="4963493"/>
            <a:ext cx="640477" cy="100583"/>
          </a:xfrm>
          <a:prstGeom prst="rect">
            <a:avLst/>
          </a:prstGeom>
        </p:spPr>
      </p:pic>
      <p:sp>
        <p:nvSpPr>
          <p:cNvPr id="4" name="Footer Placeholder 3"/>
          <p:cNvSpPr>
            <a:spLocks noGrp="1"/>
          </p:cNvSpPr>
          <p:nvPr>
            <p:ph type="ftr" sz="quarter" idx="10"/>
          </p:nvPr>
        </p:nvSpPr>
        <p:spPr/>
        <p:txBody>
          <a:bodyPr/>
          <a:lstStyle/>
          <a:p>
            <a:r>
              <a:rPr lang="en-US" dirty="0"/>
              <a:t>© 2018 Medidata Solutions, Inc. – Proprietary and Confidential </a:t>
            </a:r>
          </a:p>
        </p:txBody>
      </p:sp>
      <p:sp>
        <p:nvSpPr>
          <p:cNvPr id="5" name="Slide Number Placeholder 4"/>
          <p:cNvSpPr>
            <a:spLocks noGrp="1"/>
          </p:cNvSpPr>
          <p:nvPr>
            <p:ph type="sldNum" sz="quarter" idx="11"/>
          </p:nvPr>
        </p:nvSpPr>
        <p:spPr/>
        <p:txBody>
          <a:bodyPr/>
          <a:lstStyle/>
          <a:p>
            <a:fld id="{330F9273-43B9-ED41-B6F0-2B36CF26D438}" type="slidenum">
              <a:rPr lang="en-US" smtClean="0"/>
              <a:pPr/>
              <a:t>‹#›</a:t>
            </a:fld>
            <a:endParaRPr lang="en-US"/>
          </a:p>
        </p:txBody>
      </p:sp>
    </p:spTree>
    <p:extLst>
      <p:ext uri="{BB962C8B-B14F-4D97-AF65-F5344CB8AC3E}">
        <p14:creationId xmlns:p14="http://schemas.microsoft.com/office/powerpoint/2010/main" val="778083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3.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8780006" y="4876753"/>
            <a:ext cx="333766" cy="274637"/>
          </a:xfrm>
          <a:prstGeom prst="rect">
            <a:avLst/>
          </a:prstGeom>
        </p:spPr>
        <p:txBody>
          <a:bodyPr vert="horz" lIns="91440" tIns="45720" rIns="91440" bIns="45720" rtlCol="0" anchor="ctr"/>
          <a:lstStyle>
            <a:lvl1pPr algn="r">
              <a:defRPr sz="700" b="0" i="0">
                <a:solidFill>
                  <a:schemeClr val="tx1">
                    <a:tint val="75000"/>
                  </a:schemeClr>
                </a:solidFill>
                <a:latin typeface="Arial"/>
                <a:cs typeface="Arial"/>
              </a:defRPr>
            </a:lvl1pPr>
          </a:lstStyle>
          <a:p>
            <a:fld id="{330F9273-43B9-ED41-B6F0-2B36CF26D438}" type="slidenum">
              <a:rPr lang="en-US" smtClean="0"/>
              <a:pPr/>
              <a:t>‹#›</a:t>
            </a:fld>
            <a:endParaRPr lang="en-US"/>
          </a:p>
        </p:txBody>
      </p:sp>
      <p:sp>
        <p:nvSpPr>
          <p:cNvPr id="6" name="Footer Placeholder 5"/>
          <p:cNvSpPr>
            <a:spLocks noGrp="1"/>
          </p:cNvSpPr>
          <p:nvPr>
            <p:ph type="ftr" sz="quarter" idx="3"/>
          </p:nvPr>
        </p:nvSpPr>
        <p:spPr>
          <a:xfrm>
            <a:off x="4795058" y="4876753"/>
            <a:ext cx="3984948" cy="274637"/>
          </a:xfrm>
          <a:prstGeom prst="rect">
            <a:avLst/>
          </a:prstGeom>
        </p:spPr>
        <p:txBody>
          <a:bodyPr vert="horz" lIns="91440" tIns="45720" rIns="91440" bIns="45720" rtlCol="0" anchor="ctr"/>
          <a:lstStyle>
            <a:lvl1pPr algn="r">
              <a:defRPr sz="700" b="0" i="0">
                <a:solidFill>
                  <a:schemeClr val="tx1">
                    <a:tint val="75000"/>
                  </a:schemeClr>
                </a:solidFill>
                <a:latin typeface="Arial"/>
                <a:cs typeface="Arial"/>
              </a:defRPr>
            </a:lvl1pPr>
          </a:lstStyle>
          <a:p>
            <a:r>
              <a:rPr lang="en-US" dirty="0"/>
              <a:t>© 2018 Medidata Solutions, Inc. – Proprietary and Confidential </a:t>
            </a:r>
          </a:p>
        </p:txBody>
      </p:sp>
    </p:spTree>
    <p:extLst>
      <p:ext uri="{BB962C8B-B14F-4D97-AF65-F5344CB8AC3E}">
        <p14:creationId xmlns:p14="http://schemas.microsoft.com/office/powerpoint/2010/main" val="2020614614"/>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1" r:id="rId3"/>
    <p:sldLayoutId id="2147483659" r:id="rId4"/>
    <p:sldLayoutId id="2147483656" r:id="rId5"/>
    <p:sldLayoutId id="2147483657" r:id="rId6"/>
    <p:sldLayoutId id="2147483658" r:id="rId7"/>
    <p:sldLayoutId id="2147483660" r:id="rId8"/>
    <p:sldLayoutId id="2147483662" r:id="rId9"/>
    <p:sldLayoutId id="2147483665" r:id="rId10"/>
    <p:sldLayoutId id="2147483698" r:id="rId11"/>
    <p:sldLayoutId id="2147483715" r:id="rId12"/>
    <p:sldLayoutId id="2147483716" r:id="rId13"/>
    <p:sldLayoutId id="2147483718" r:id="rId14"/>
    <p:sldLayoutId id="2147483719" r:id="rId15"/>
    <p:sldLayoutId id="2147483721" r:id="rId16"/>
    <p:sldLayoutId id="2147483723" r:id="rId17"/>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1" cy="5143500"/>
          </a:xfrm>
          <a:prstGeom prst="rect">
            <a:avLst/>
          </a:prstGeom>
          <a:gradFill flip="none" rotWithShape="1">
            <a:gsLst>
              <a:gs pos="0">
                <a:srgbClr val="979797">
                  <a:lumMod val="60000"/>
                </a:srgbClr>
              </a:gs>
              <a:gs pos="98000">
                <a:srgbClr val="323232">
                  <a:lumMod val="54000"/>
                </a:srgbClr>
              </a:gs>
            </a:gsLst>
            <a:path path="circle">
              <a:fillToRect l="50000" t="50000" r="50000" b="50000"/>
            </a:path>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037932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4" r:id="rId16"/>
    <p:sldLayoutId id="2147483685" r:id="rId17"/>
    <p:sldLayoutId id="214748368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8780006" y="4876753"/>
            <a:ext cx="333766" cy="274637"/>
          </a:xfrm>
          <a:prstGeom prst="rect">
            <a:avLst/>
          </a:prstGeom>
        </p:spPr>
        <p:txBody>
          <a:bodyPr vert="horz" lIns="91440" tIns="45720" rIns="91440" bIns="45720" rtlCol="0" anchor="ctr"/>
          <a:lstStyle>
            <a:lvl1pPr algn="r">
              <a:defRPr sz="700" b="0" i="0">
                <a:solidFill>
                  <a:schemeClr val="tx1">
                    <a:tint val="75000"/>
                  </a:schemeClr>
                </a:solidFill>
                <a:latin typeface="Arial"/>
                <a:cs typeface="Arial"/>
              </a:defRPr>
            </a:lvl1pPr>
          </a:lstStyle>
          <a:p>
            <a:fld id="{330F9273-43B9-ED41-B6F0-2B36CF26D438}" type="slidenum">
              <a:rPr lang="en-US" smtClean="0"/>
              <a:pPr/>
              <a:t>‹#›</a:t>
            </a:fld>
            <a:endParaRPr lang="en-US"/>
          </a:p>
        </p:txBody>
      </p:sp>
      <p:sp>
        <p:nvSpPr>
          <p:cNvPr id="6" name="Footer Placeholder 5"/>
          <p:cNvSpPr>
            <a:spLocks noGrp="1"/>
          </p:cNvSpPr>
          <p:nvPr>
            <p:ph type="ftr" sz="quarter" idx="3"/>
          </p:nvPr>
        </p:nvSpPr>
        <p:spPr>
          <a:xfrm>
            <a:off x="4795058" y="4876753"/>
            <a:ext cx="3984948" cy="274637"/>
          </a:xfrm>
          <a:prstGeom prst="rect">
            <a:avLst/>
          </a:prstGeom>
        </p:spPr>
        <p:txBody>
          <a:bodyPr vert="horz" lIns="91440" tIns="45720" rIns="91440" bIns="45720" rtlCol="0" anchor="ctr"/>
          <a:lstStyle>
            <a:lvl1pPr algn="r">
              <a:defRPr sz="700" b="0" i="0">
                <a:solidFill>
                  <a:schemeClr val="tx1">
                    <a:tint val="75000"/>
                  </a:schemeClr>
                </a:solidFill>
                <a:latin typeface="Arial"/>
                <a:cs typeface="Arial"/>
              </a:defRPr>
            </a:lvl1pPr>
          </a:lstStyle>
          <a:p>
            <a:r>
              <a:rPr lang="en-US" dirty="0"/>
              <a:t>© 2018 Medidata Solutions, Inc. – Proprietary and Confidential </a:t>
            </a:r>
          </a:p>
        </p:txBody>
      </p:sp>
    </p:spTree>
    <p:extLst>
      <p:ext uri="{BB962C8B-B14F-4D97-AF65-F5344CB8AC3E}">
        <p14:creationId xmlns:p14="http://schemas.microsoft.com/office/powerpoint/2010/main" val="223843171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727" r:id="rId10"/>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8780006" y="4876753"/>
            <a:ext cx="333766" cy="274637"/>
          </a:xfrm>
          <a:prstGeom prst="rect">
            <a:avLst/>
          </a:prstGeom>
        </p:spPr>
        <p:txBody>
          <a:bodyPr vert="horz" lIns="91440" tIns="45720" rIns="91440" bIns="45720" rtlCol="0" anchor="ctr"/>
          <a:lstStyle>
            <a:lvl1pPr algn="r">
              <a:defRPr sz="700" b="0" i="0">
                <a:solidFill>
                  <a:schemeClr val="tx1">
                    <a:tint val="75000"/>
                  </a:schemeClr>
                </a:solidFill>
                <a:latin typeface="Arial"/>
                <a:cs typeface="Arial"/>
              </a:defRPr>
            </a:lvl1pPr>
          </a:lstStyle>
          <a:p>
            <a:fld id="{330F9273-43B9-ED41-B6F0-2B36CF26D438}" type="slidenum">
              <a:rPr lang="en-US" smtClean="0"/>
              <a:pPr/>
              <a:t>‹#›</a:t>
            </a:fld>
            <a:endParaRPr lang="en-US"/>
          </a:p>
        </p:txBody>
      </p:sp>
      <p:sp>
        <p:nvSpPr>
          <p:cNvPr id="6" name="Footer Placeholder 5"/>
          <p:cNvSpPr>
            <a:spLocks noGrp="1"/>
          </p:cNvSpPr>
          <p:nvPr>
            <p:ph type="ftr" sz="quarter" idx="3"/>
          </p:nvPr>
        </p:nvSpPr>
        <p:spPr>
          <a:xfrm>
            <a:off x="4795058" y="4876753"/>
            <a:ext cx="3984948" cy="274637"/>
          </a:xfrm>
          <a:prstGeom prst="rect">
            <a:avLst/>
          </a:prstGeom>
        </p:spPr>
        <p:txBody>
          <a:bodyPr vert="horz" lIns="91440" tIns="45720" rIns="91440" bIns="45720" rtlCol="0" anchor="ctr"/>
          <a:lstStyle>
            <a:lvl1pPr algn="r">
              <a:defRPr sz="700" b="0" i="0">
                <a:solidFill>
                  <a:schemeClr val="tx1">
                    <a:tint val="75000"/>
                  </a:schemeClr>
                </a:solidFill>
                <a:latin typeface="Arial"/>
                <a:cs typeface="Arial"/>
              </a:defRPr>
            </a:lvl1pPr>
          </a:lstStyle>
          <a:p>
            <a:r>
              <a:rPr lang="en-US"/>
              <a:t>© 2018 Medidata Solutions, Inc. – Proprietary and Confidential </a:t>
            </a:r>
          </a:p>
        </p:txBody>
      </p:sp>
    </p:spTree>
    <p:extLst>
      <p:ext uri="{BB962C8B-B14F-4D97-AF65-F5344CB8AC3E}">
        <p14:creationId xmlns:p14="http://schemas.microsoft.com/office/powerpoint/2010/main" val="98430117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22" r:id="rId16"/>
    <p:sldLayoutId id="2147483724" r:id="rId17"/>
    <p:sldLayoutId id="2147483725" r:id="rId18"/>
    <p:sldLayoutId id="2147483726" r:id="rId19"/>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54.xml"/><Relationship Id="rId6" Type="http://schemas.microsoft.com/office/2007/relationships/hdphoto" Target="../media/hdphoto17.wdp"/><Relationship Id="rId5" Type="http://schemas.openxmlformats.org/officeDocument/2006/relationships/image" Target="../media/image88.png"/><Relationship Id="rId4" Type="http://schemas.microsoft.com/office/2007/relationships/hdphoto" Target="../media/hdphoto16.wdp"/><Relationship Id="rId9" Type="http://schemas.openxmlformats.org/officeDocument/2006/relationships/image" Target="../media/image90.png"/></Relationships>
</file>

<file path=ppt/slides/_rels/slide1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wmf"/></Relationships>
</file>

<file path=ppt/slides/_rels/slide1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5.png"/><Relationship Id="rId1" Type="http://schemas.openxmlformats.org/officeDocument/2006/relationships/slideLayout" Target="../slideLayouts/slideLayout54.xml"/><Relationship Id="rId5" Type="http://schemas.openxmlformats.org/officeDocument/2006/relationships/image" Target="../media/image96.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48.xml"/><Relationship Id="rId5" Type="http://schemas.openxmlformats.org/officeDocument/2006/relationships/image" Target="../media/image104.png"/><Relationship Id="rId4" Type="http://schemas.microsoft.com/office/2007/relationships/hdphoto" Target="../media/hdphoto20.wdp"/></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48.xml"/><Relationship Id="rId5" Type="http://schemas.microsoft.com/office/2007/relationships/hdphoto" Target="../media/hdphoto21.wdp"/><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4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image" Target="../media/image123.tiff"/></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5.xml"/><Relationship Id="rId1" Type="http://schemas.openxmlformats.org/officeDocument/2006/relationships/slideLayout" Target="../slideLayouts/slideLayout54.xml"/><Relationship Id="rId4" Type="http://schemas.openxmlformats.org/officeDocument/2006/relationships/image" Target="../media/image124.png"/></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54.xml"/><Relationship Id="rId4" Type="http://schemas.openxmlformats.org/officeDocument/2006/relationships/image" Target="../media/image125.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37.xml"/><Relationship Id="rId1" Type="http://schemas.openxmlformats.org/officeDocument/2006/relationships/slideLayout" Target="../slideLayouts/slideLayout48.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37.pn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38.jpe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6" Type="http://schemas.microsoft.com/office/2007/relationships/hdphoto" Target="../media/hdphoto5.wdp"/><Relationship Id="rId21" Type="http://schemas.openxmlformats.org/officeDocument/2006/relationships/image" Target="../media/image42.png"/><Relationship Id="rId42" Type="http://schemas.openxmlformats.org/officeDocument/2006/relationships/image" Target="../media/image56.png"/><Relationship Id="rId47" Type="http://schemas.openxmlformats.org/officeDocument/2006/relationships/image" Target="../media/image60.jpg"/><Relationship Id="rId63" Type="http://schemas.openxmlformats.org/officeDocument/2006/relationships/image" Target="../media/image72.png"/><Relationship Id="rId68" Type="http://schemas.openxmlformats.org/officeDocument/2006/relationships/image" Target="../media/image77.png"/><Relationship Id="rId16" Type="http://schemas.openxmlformats.org/officeDocument/2006/relationships/image" Target="../media/image38.jpg"/><Relationship Id="rId11" Type="http://schemas.openxmlformats.org/officeDocument/2006/relationships/image" Target="../media/image33.jpeg"/><Relationship Id="rId24" Type="http://schemas.microsoft.com/office/2007/relationships/hdphoto" Target="../media/hdphoto4.wdp"/><Relationship Id="rId32" Type="http://schemas.openxmlformats.org/officeDocument/2006/relationships/image" Target="../media/image48.png"/><Relationship Id="rId37" Type="http://schemas.openxmlformats.org/officeDocument/2006/relationships/image" Target="../media/image52.png"/><Relationship Id="rId40" Type="http://schemas.openxmlformats.org/officeDocument/2006/relationships/image" Target="../media/image54.png"/><Relationship Id="rId45" Type="http://schemas.openxmlformats.org/officeDocument/2006/relationships/image" Target="../media/image58.png"/><Relationship Id="rId53" Type="http://schemas.openxmlformats.org/officeDocument/2006/relationships/image" Target="../media/image64.png"/><Relationship Id="rId58" Type="http://schemas.openxmlformats.org/officeDocument/2006/relationships/image" Target="../media/image68.png"/><Relationship Id="rId66" Type="http://schemas.openxmlformats.org/officeDocument/2006/relationships/image" Target="../media/image75.png"/><Relationship Id="rId74" Type="http://schemas.openxmlformats.org/officeDocument/2006/relationships/image" Target="../media/image82.jpg"/><Relationship Id="rId5" Type="http://schemas.openxmlformats.org/officeDocument/2006/relationships/image" Target="../media/image28.emf"/><Relationship Id="rId61" Type="http://schemas.openxmlformats.org/officeDocument/2006/relationships/image" Target="../media/image70.png"/><Relationship Id="rId19" Type="http://schemas.microsoft.com/office/2007/relationships/hdphoto" Target="../media/hdphoto2.wdp"/><Relationship Id="rId14" Type="http://schemas.openxmlformats.org/officeDocument/2006/relationships/image" Target="../media/image36.png"/><Relationship Id="rId22" Type="http://schemas.microsoft.com/office/2007/relationships/hdphoto" Target="../media/hdphoto3.wdp"/><Relationship Id="rId27" Type="http://schemas.openxmlformats.org/officeDocument/2006/relationships/image" Target="../media/image45.png"/><Relationship Id="rId30" Type="http://schemas.microsoft.com/office/2007/relationships/hdphoto" Target="../media/hdphoto7.wdp"/><Relationship Id="rId35" Type="http://schemas.microsoft.com/office/2007/relationships/hdphoto" Target="../media/hdphoto8.wdp"/><Relationship Id="rId43" Type="http://schemas.openxmlformats.org/officeDocument/2006/relationships/image" Target="../media/image57.png"/><Relationship Id="rId48" Type="http://schemas.openxmlformats.org/officeDocument/2006/relationships/image" Target="../media/image61.png"/><Relationship Id="rId56" Type="http://schemas.openxmlformats.org/officeDocument/2006/relationships/image" Target="../media/image66.jpg"/><Relationship Id="rId64" Type="http://schemas.openxmlformats.org/officeDocument/2006/relationships/image" Target="../media/image73.png"/><Relationship Id="rId69" Type="http://schemas.openxmlformats.org/officeDocument/2006/relationships/image" Target="../media/image78.png"/><Relationship Id="rId77" Type="http://schemas.openxmlformats.org/officeDocument/2006/relationships/image" Target="../media/image85.png"/><Relationship Id="rId8" Type="http://schemas.openxmlformats.org/officeDocument/2006/relationships/image" Target="../media/image30.emf"/><Relationship Id="rId51" Type="http://schemas.openxmlformats.org/officeDocument/2006/relationships/image" Target="../media/image63.png"/><Relationship Id="rId72" Type="http://schemas.microsoft.com/office/2007/relationships/hdphoto" Target="../media/hdphoto15.wdp"/><Relationship Id="rId3" Type="http://schemas.openxmlformats.org/officeDocument/2006/relationships/image" Target="../media/image26.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4.png"/><Relationship Id="rId33" Type="http://schemas.openxmlformats.org/officeDocument/2006/relationships/image" Target="../media/image49.png"/><Relationship Id="rId38" Type="http://schemas.openxmlformats.org/officeDocument/2006/relationships/image" Target="../media/image53.png"/><Relationship Id="rId46" Type="http://schemas.openxmlformats.org/officeDocument/2006/relationships/image" Target="../media/image59.png"/><Relationship Id="rId59" Type="http://schemas.microsoft.com/office/2007/relationships/hdphoto" Target="../media/hdphoto14.wdp"/><Relationship Id="rId67" Type="http://schemas.openxmlformats.org/officeDocument/2006/relationships/image" Target="../media/image76.png"/><Relationship Id="rId20" Type="http://schemas.openxmlformats.org/officeDocument/2006/relationships/image" Target="../media/image41.png"/><Relationship Id="rId41" Type="http://schemas.openxmlformats.org/officeDocument/2006/relationships/image" Target="../media/image55.png"/><Relationship Id="rId54" Type="http://schemas.openxmlformats.org/officeDocument/2006/relationships/image" Target="../media/image65.png"/><Relationship Id="rId62" Type="http://schemas.openxmlformats.org/officeDocument/2006/relationships/image" Target="../media/image71.png"/><Relationship Id="rId70" Type="http://schemas.openxmlformats.org/officeDocument/2006/relationships/image" Target="../media/image79.jpg"/><Relationship Id="rId75" Type="http://schemas.openxmlformats.org/officeDocument/2006/relationships/image" Target="../media/image83.jpg"/><Relationship Id="rId1" Type="http://schemas.openxmlformats.org/officeDocument/2006/relationships/slideLayout" Target="../slideLayouts/slideLayout11.xml"/><Relationship Id="rId6" Type="http://schemas.openxmlformats.org/officeDocument/2006/relationships/image" Target="../media/image29.png"/><Relationship Id="rId15" Type="http://schemas.openxmlformats.org/officeDocument/2006/relationships/image" Target="../media/image37.jpg"/><Relationship Id="rId23" Type="http://schemas.openxmlformats.org/officeDocument/2006/relationships/image" Target="../media/image43.png"/><Relationship Id="rId28" Type="http://schemas.microsoft.com/office/2007/relationships/hdphoto" Target="../media/hdphoto6.wdp"/><Relationship Id="rId36" Type="http://schemas.openxmlformats.org/officeDocument/2006/relationships/image" Target="../media/image51.jpg"/><Relationship Id="rId49" Type="http://schemas.microsoft.com/office/2007/relationships/hdphoto" Target="../media/hdphoto11.wdp"/><Relationship Id="rId57" Type="http://schemas.openxmlformats.org/officeDocument/2006/relationships/image" Target="../media/image67.png"/><Relationship Id="rId10" Type="http://schemas.openxmlformats.org/officeDocument/2006/relationships/image" Target="../media/image32.emf"/><Relationship Id="rId31" Type="http://schemas.openxmlformats.org/officeDocument/2006/relationships/image" Target="../media/image47.png"/><Relationship Id="rId44" Type="http://schemas.microsoft.com/office/2007/relationships/hdphoto" Target="../media/hdphoto10.wdp"/><Relationship Id="rId52" Type="http://schemas.microsoft.com/office/2007/relationships/hdphoto" Target="../media/hdphoto12.wdp"/><Relationship Id="rId60" Type="http://schemas.openxmlformats.org/officeDocument/2006/relationships/image" Target="../media/image69.png"/><Relationship Id="rId65" Type="http://schemas.openxmlformats.org/officeDocument/2006/relationships/image" Target="../media/image74.png"/><Relationship Id="rId73" Type="http://schemas.openxmlformats.org/officeDocument/2006/relationships/image" Target="../media/image81.jpg"/><Relationship Id="rId4" Type="http://schemas.openxmlformats.org/officeDocument/2006/relationships/image" Target="../media/image27.png"/><Relationship Id="rId9" Type="http://schemas.openxmlformats.org/officeDocument/2006/relationships/image" Target="../media/image31.emf"/><Relationship Id="rId13" Type="http://schemas.openxmlformats.org/officeDocument/2006/relationships/image" Target="../media/image35.png"/><Relationship Id="rId18" Type="http://schemas.openxmlformats.org/officeDocument/2006/relationships/image" Target="../media/image40.png"/><Relationship Id="rId39" Type="http://schemas.microsoft.com/office/2007/relationships/hdphoto" Target="../media/hdphoto9.wdp"/><Relationship Id="rId34" Type="http://schemas.openxmlformats.org/officeDocument/2006/relationships/image" Target="../media/image50.png"/><Relationship Id="rId50" Type="http://schemas.openxmlformats.org/officeDocument/2006/relationships/image" Target="../media/image62.png"/><Relationship Id="rId55" Type="http://schemas.microsoft.com/office/2007/relationships/hdphoto" Target="../media/hdphoto13.wdp"/><Relationship Id="rId76" Type="http://schemas.openxmlformats.org/officeDocument/2006/relationships/image" Target="../media/image84.png"/><Relationship Id="rId7" Type="http://schemas.microsoft.com/office/2007/relationships/hdphoto" Target="../media/hdphoto1.wdp"/><Relationship Id="rId71" Type="http://schemas.openxmlformats.org/officeDocument/2006/relationships/image" Target="../media/image80.png"/><Relationship Id="rId2" Type="http://schemas.openxmlformats.org/officeDocument/2006/relationships/notesSlide" Target="../notesSlides/notesSlide6.xml"/><Relationship Id="rId2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a:blip r:embed="rId3">
            <a:alphaModFix amt="7000"/>
            <a:extLst>
              <a:ext uri="{28A0092B-C50C-407E-A947-70E740481C1C}">
                <a14:useLocalDpi xmlns:a14="http://schemas.microsoft.com/office/drawing/2010/main" val="0"/>
              </a:ext>
            </a:extLst>
          </a:blip>
          <a:stretch>
            <a:fillRect/>
          </a:stretch>
        </p:blipFill>
        <p:spPr>
          <a:xfrm flipV="1">
            <a:off x="-8128" y="0"/>
            <a:ext cx="9152128" cy="5148072"/>
          </a:xfrm>
          <a:prstGeom prst="rect">
            <a:avLst/>
          </a:prstGeom>
        </p:spPr>
      </p:pic>
      <p:pic>
        <p:nvPicPr>
          <p:cNvPr id="2" name="Picture 1" descr="Medidata_Logo_AOH_White_Stacked.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58" y="483620"/>
            <a:ext cx="4166621" cy="2203594"/>
          </a:xfrm>
          <a:prstGeom prst="rect">
            <a:avLst/>
          </a:prstGeom>
        </p:spPr>
      </p:pic>
    </p:spTree>
    <p:extLst>
      <p:ext uri="{BB962C8B-B14F-4D97-AF65-F5344CB8AC3E}">
        <p14:creationId xmlns:p14="http://schemas.microsoft.com/office/powerpoint/2010/main" val="327999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11F53"/>
            </a:gs>
            <a:gs pos="100000">
              <a:srgbClr val="01193F"/>
            </a:gs>
          </a:gsLst>
          <a:lin ang="16200000" scaled="0"/>
        </a:gradFill>
        <a:effectLst/>
      </p:bgPr>
    </p:bg>
    <p:spTree>
      <p:nvGrpSpPr>
        <p:cNvPr id="1" name=""/>
        <p:cNvGrpSpPr/>
        <p:nvPr/>
      </p:nvGrpSpPr>
      <p:grpSpPr>
        <a:xfrm>
          <a:off x="0" y="0"/>
          <a:ext cx="0" cy="0"/>
          <a:chOff x="0" y="0"/>
          <a:chExt cx="0" cy="0"/>
        </a:xfrm>
      </p:grpSpPr>
      <p:pic>
        <p:nvPicPr>
          <p:cNvPr id="6" name="Picture 5"/>
          <p:cNvPicPr>
            <a:picLocks/>
          </p:cNvPicPr>
          <p:nvPr/>
        </p:nvPicPr>
        <p:blipFill>
          <a:blip r:embed="rId3">
            <a:alphaModFix amt="7000"/>
            <a:extLst>
              <a:ext uri="{28A0092B-C50C-407E-A947-70E740481C1C}">
                <a14:useLocalDpi xmlns:a14="http://schemas.microsoft.com/office/drawing/2010/main" val="0"/>
              </a:ext>
            </a:extLst>
          </a:blip>
          <a:stretch>
            <a:fillRect/>
          </a:stretch>
        </p:blipFill>
        <p:spPr>
          <a:xfrm flipV="1">
            <a:off x="-8128" y="-4572"/>
            <a:ext cx="9152128" cy="5148072"/>
          </a:xfrm>
          <a:prstGeom prst="rect">
            <a:avLst/>
          </a:prstGeom>
        </p:spPr>
      </p:pic>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10</a:t>
            </a:fld>
            <a:endParaRPr lang="en-US"/>
          </a:p>
        </p:txBody>
      </p:sp>
      <p:sp>
        <p:nvSpPr>
          <p:cNvPr id="7" name="TextBox 6"/>
          <p:cNvSpPr txBox="1"/>
          <p:nvPr/>
        </p:nvSpPr>
        <p:spPr>
          <a:xfrm>
            <a:off x="476240" y="1966456"/>
            <a:ext cx="7181860" cy="1698927"/>
          </a:xfrm>
          <a:prstGeom prst="rect">
            <a:avLst/>
          </a:prstGeom>
          <a:noFill/>
        </p:spPr>
        <p:txBody>
          <a:bodyPr wrap="square" rtlCol="0">
            <a:spAutoFit/>
          </a:bodyPr>
          <a:lstStyle/>
          <a:p>
            <a:pPr>
              <a:lnSpc>
                <a:spcPct val="87000"/>
              </a:lnSpc>
            </a:pPr>
            <a:r>
              <a:rPr lang="en-US" sz="4000" b="1" spc="-150" dirty="0">
                <a:solidFill>
                  <a:srgbClr val="B7D108"/>
                </a:solidFill>
                <a:latin typeface="Arial"/>
                <a:cs typeface="Arial"/>
              </a:rPr>
              <a:t>The most complete platform in the industry </a:t>
            </a:r>
            <a:r>
              <a:rPr lang="en-US" sz="4000" b="1" spc="-150" dirty="0">
                <a:solidFill>
                  <a:schemeClr val="bg1"/>
                </a:solidFill>
                <a:latin typeface="Arial"/>
                <a:cs typeface="Arial"/>
              </a:rPr>
              <a:t>and unified by the largest clinical data repository.</a:t>
            </a:r>
          </a:p>
        </p:txBody>
      </p:sp>
    </p:spTree>
    <p:extLst>
      <p:ext uri="{BB962C8B-B14F-4D97-AF65-F5344CB8AC3E}">
        <p14:creationId xmlns:p14="http://schemas.microsoft.com/office/powerpoint/2010/main" val="774964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631174" y="1182571"/>
            <a:ext cx="3530171" cy="2178181"/>
            <a:chOff x="4978400" y="1249680"/>
            <a:chExt cx="3210925" cy="1981200"/>
          </a:xfrm>
          <a:effectLst>
            <a:outerShdw blurRad="152400" dist="927100" dir="5400000" sx="90000" sy="-19000" rotWithShape="0">
              <a:prstClr val="black">
                <a:alpha val="15000"/>
              </a:prstClr>
            </a:outerShdw>
          </a:effectLst>
        </p:grpSpPr>
        <p:sp>
          <p:nvSpPr>
            <p:cNvPr id="26" name="Oval 25"/>
            <p:cNvSpPr/>
            <p:nvPr/>
          </p:nvSpPr>
          <p:spPr>
            <a:xfrm>
              <a:off x="4978400" y="1249680"/>
              <a:ext cx="1981200" cy="1981200"/>
            </a:xfrm>
            <a:prstGeom prst="ellipse">
              <a:avLst/>
            </a:prstGeom>
            <a:solidFill>
              <a:srgbClr val="008FBE"/>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7" name="Oval 26"/>
            <p:cNvSpPr/>
            <p:nvPr/>
          </p:nvSpPr>
          <p:spPr>
            <a:xfrm>
              <a:off x="6208125" y="1249680"/>
              <a:ext cx="1981200" cy="1981200"/>
            </a:xfrm>
            <a:prstGeom prst="ellipse">
              <a:avLst/>
            </a:prstGeom>
            <a:solidFill>
              <a:srgbClr val="57606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11</a:t>
            </a:fld>
            <a:endParaRPr lang="en-US"/>
          </a:p>
        </p:txBody>
      </p:sp>
      <p:pic>
        <p:nvPicPr>
          <p:cNvPr id="7" name="Picture 6"/>
          <p:cNvPicPr>
            <a:picLocks noChangeAspect="1"/>
          </p:cNvPicPr>
          <p:nvPr/>
        </p:nvPicPr>
        <p:blipFill>
          <a:blip r:embed="rId3"/>
          <a:stretch>
            <a:fillRect/>
          </a:stretch>
        </p:blipFill>
        <p:spPr>
          <a:xfrm>
            <a:off x="3971948" y="1417144"/>
            <a:ext cx="843015" cy="1705945"/>
          </a:xfrm>
          <a:prstGeom prst="rect">
            <a:avLst/>
          </a:prstGeom>
        </p:spPr>
      </p:pic>
      <p:sp>
        <p:nvSpPr>
          <p:cNvPr id="8" name="TextBox 7"/>
          <p:cNvSpPr txBox="1"/>
          <p:nvPr/>
        </p:nvSpPr>
        <p:spPr>
          <a:xfrm>
            <a:off x="2802575" y="2298386"/>
            <a:ext cx="1156872" cy="430887"/>
          </a:xfrm>
          <a:prstGeom prst="rect">
            <a:avLst/>
          </a:prstGeom>
          <a:noFill/>
        </p:spPr>
        <p:txBody>
          <a:bodyPr wrap="square" rtlCol="0">
            <a:spAutoFit/>
          </a:bodyPr>
          <a:lstStyle/>
          <a:p>
            <a:r>
              <a:rPr lang="en-US" sz="1100" dirty="0">
                <a:solidFill>
                  <a:schemeClr val="bg1"/>
                </a:solidFill>
                <a:latin typeface="arial" charset="0"/>
                <a:cs typeface="Georgia"/>
              </a:rPr>
              <a:t>Data Capture </a:t>
            </a:r>
          </a:p>
          <a:p>
            <a:r>
              <a:rPr lang="en-US" sz="1100" dirty="0">
                <a:solidFill>
                  <a:schemeClr val="bg1"/>
                </a:solidFill>
                <a:latin typeface="arial" charset="0"/>
                <a:cs typeface="Georgia"/>
              </a:rPr>
              <a:t>&amp; Management</a:t>
            </a:r>
          </a:p>
        </p:txBody>
      </p:sp>
      <p:sp>
        <p:nvSpPr>
          <p:cNvPr id="9" name="TextBox 8"/>
          <p:cNvSpPr txBox="1"/>
          <p:nvPr/>
        </p:nvSpPr>
        <p:spPr>
          <a:xfrm>
            <a:off x="4826776" y="2298386"/>
            <a:ext cx="1156872" cy="430887"/>
          </a:xfrm>
          <a:prstGeom prst="rect">
            <a:avLst/>
          </a:prstGeom>
          <a:noFill/>
        </p:spPr>
        <p:txBody>
          <a:bodyPr wrap="square" rtlCol="0">
            <a:spAutoFit/>
          </a:bodyPr>
          <a:lstStyle/>
          <a:p>
            <a:pPr algn="r"/>
            <a:r>
              <a:rPr lang="en-US" sz="1100" dirty="0">
                <a:solidFill>
                  <a:schemeClr val="bg1"/>
                </a:solidFill>
                <a:latin typeface="Arial" charset="0"/>
                <a:ea typeface="Arial" charset="0"/>
                <a:cs typeface="Arial" charset="0"/>
              </a:rPr>
              <a:t>Trial Planning </a:t>
            </a:r>
          </a:p>
          <a:p>
            <a:pPr algn="r"/>
            <a:r>
              <a:rPr lang="en-US" sz="1100" dirty="0">
                <a:solidFill>
                  <a:schemeClr val="bg1"/>
                </a:solidFill>
                <a:latin typeface="Arial" charset="0"/>
                <a:ea typeface="Arial" charset="0"/>
                <a:cs typeface="Arial" charset="0"/>
              </a:rPr>
              <a:t>&amp; Management</a:t>
            </a:r>
          </a:p>
        </p:txBody>
      </p:sp>
      <p:sp>
        <p:nvSpPr>
          <p:cNvPr id="14" name="Oval 13"/>
          <p:cNvSpPr/>
          <p:nvPr/>
        </p:nvSpPr>
        <p:spPr>
          <a:xfrm flipH="1">
            <a:off x="2741742" y="309897"/>
            <a:ext cx="824237" cy="824238"/>
          </a:xfrm>
          <a:prstGeom prst="ellipse">
            <a:avLst/>
          </a:prstGeom>
          <a:solidFill>
            <a:srgbClr val="008FBE"/>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Mobile Health</a:t>
            </a:r>
          </a:p>
        </p:txBody>
      </p:sp>
      <p:sp>
        <p:nvSpPr>
          <p:cNvPr id="44" name="Oval 43"/>
          <p:cNvSpPr/>
          <p:nvPr/>
        </p:nvSpPr>
        <p:spPr>
          <a:xfrm>
            <a:off x="5189672" y="3401975"/>
            <a:ext cx="824238" cy="824238"/>
          </a:xfrm>
          <a:prstGeom prst="ellipse">
            <a:avLst/>
          </a:prstGeom>
          <a:solidFill>
            <a:srgbClr val="576069"/>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a:solidFill>
                  <a:schemeClr val="bg1"/>
                </a:solidFill>
                <a:latin typeface="Arial" charset="0"/>
                <a:ea typeface="Arial" charset="0"/>
                <a:cs typeface="Arial" charset="0"/>
              </a:rPr>
              <a:t>eTMF</a:t>
            </a:r>
            <a:endParaRPr lang="en-US" sz="1000" dirty="0">
              <a:solidFill>
                <a:schemeClr val="bg1"/>
              </a:solidFill>
              <a:latin typeface="Arial" charset="0"/>
              <a:ea typeface="Arial" charset="0"/>
              <a:cs typeface="Arial" charset="0"/>
            </a:endParaRPr>
          </a:p>
        </p:txBody>
      </p:sp>
      <p:sp>
        <p:nvSpPr>
          <p:cNvPr id="46" name="Oval 45"/>
          <p:cNvSpPr/>
          <p:nvPr/>
        </p:nvSpPr>
        <p:spPr>
          <a:xfrm>
            <a:off x="6001319" y="2794532"/>
            <a:ext cx="824238" cy="824238"/>
          </a:xfrm>
          <a:prstGeom prst="ellipse">
            <a:avLst/>
          </a:prstGeom>
          <a:solidFill>
            <a:srgbClr val="576069"/>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CTMS</a:t>
            </a:r>
          </a:p>
        </p:txBody>
      </p:sp>
      <p:sp>
        <p:nvSpPr>
          <p:cNvPr id="47" name="Oval 46"/>
          <p:cNvSpPr/>
          <p:nvPr/>
        </p:nvSpPr>
        <p:spPr>
          <a:xfrm>
            <a:off x="6300590" y="1847866"/>
            <a:ext cx="843255" cy="843255"/>
          </a:xfrm>
          <a:prstGeom prst="ellipse">
            <a:avLst/>
          </a:prstGeom>
          <a:solidFill>
            <a:srgbClr val="576069"/>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Strategic Monitoring</a:t>
            </a:r>
          </a:p>
        </p:txBody>
      </p:sp>
      <p:sp>
        <p:nvSpPr>
          <p:cNvPr id="48" name="Oval 47"/>
          <p:cNvSpPr/>
          <p:nvPr/>
        </p:nvSpPr>
        <p:spPr>
          <a:xfrm>
            <a:off x="5983648" y="935773"/>
            <a:ext cx="824238" cy="824238"/>
          </a:xfrm>
          <a:prstGeom prst="ellipse">
            <a:avLst/>
          </a:prstGeom>
          <a:solidFill>
            <a:srgbClr val="576069"/>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Site Grants &amp; Payments</a:t>
            </a:r>
          </a:p>
        </p:txBody>
      </p:sp>
      <p:sp>
        <p:nvSpPr>
          <p:cNvPr id="49" name="Oval 48"/>
          <p:cNvSpPr/>
          <p:nvPr/>
        </p:nvSpPr>
        <p:spPr>
          <a:xfrm>
            <a:off x="5184569" y="309897"/>
            <a:ext cx="824238" cy="824238"/>
          </a:xfrm>
          <a:prstGeom prst="ellipse">
            <a:avLst/>
          </a:prstGeom>
          <a:solidFill>
            <a:srgbClr val="576069"/>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Study Design &amp; Feasibility</a:t>
            </a:r>
          </a:p>
        </p:txBody>
      </p:sp>
      <p:sp>
        <p:nvSpPr>
          <p:cNvPr id="50" name="Oval 49"/>
          <p:cNvSpPr/>
          <p:nvPr/>
        </p:nvSpPr>
        <p:spPr>
          <a:xfrm flipH="1">
            <a:off x="2741742" y="3377078"/>
            <a:ext cx="824237" cy="824238"/>
          </a:xfrm>
          <a:prstGeom prst="ellipse">
            <a:avLst/>
          </a:prstGeom>
          <a:solidFill>
            <a:srgbClr val="008FBE"/>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err="1">
                <a:solidFill>
                  <a:schemeClr val="bg1"/>
                </a:solidFill>
                <a:latin typeface="Arial" charset="0"/>
                <a:ea typeface="Arial" charset="0"/>
                <a:cs typeface="Arial" charset="0"/>
              </a:rPr>
              <a:t>Biostats</a:t>
            </a:r>
            <a:br>
              <a:rPr lang="en-US" sz="1000" dirty="0">
                <a:solidFill>
                  <a:schemeClr val="bg1"/>
                </a:solidFill>
                <a:latin typeface="Arial" charset="0"/>
                <a:ea typeface="Arial" charset="0"/>
                <a:cs typeface="Arial" charset="0"/>
              </a:rPr>
            </a:br>
            <a:r>
              <a:rPr lang="en-US" sz="1000" dirty="0">
                <a:solidFill>
                  <a:schemeClr val="bg1"/>
                </a:solidFill>
                <a:latin typeface="Arial" charset="0"/>
                <a:ea typeface="Arial" charset="0"/>
                <a:cs typeface="Arial" charset="0"/>
              </a:rPr>
              <a:t>&amp;Safety</a:t>
            </a:r>
          </a:p>
        </p:txBody>
      </p:sp>
      <p:sp>
        <p:nvSpPr>
          <p:cNvPr id="51" name="Oval 50"/>
          <p:cNvSpPr/>
          <p:nvPr/>
        </p:nvSpPr>
        <p:spPr>
          <a:xfrm flipH="1">
            <a:off x="1955747" y="2794532"/>
            <a:ext cx="824237" cy="824238"/>
          </a:xfrm>
          <a:prstGeom prst="ellipse">
            <a:avLst/>
          </a:prstGeom>
          <a:solidFill>
            <a:srgbClr val="008FBE"/>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Random-</a:t>
            </a:r>
            <a:r>
              <a:rPr lang="en-US" sz="1000" dirty="0" err="1">
                <a:solidFill>
                  <a:schemeClr val="bg1"/>
                </a:solidFill>
                <a:latin typeface="Arial" charset="0"/>
                <a:ea typeface="Arial" charset="0"/>
                <a:cs typeface="Arial" charset="0"/>
              </a:rPr>
              <a:t>ization</a:t>
            </a:r>
            <a:r>
              <a:rPr lang="en-US" sz="1000" dirty="0">
                <a:solidFill>
                  <a:schemeClr val="bg1"/>
                </a:solidFill>
                <a:latin typeface="Arial" charset="0"/>
                <a:ea typeface="Arial" charset="0"/>
                <a:cs typeface="Arial" charset="0"/>
              </a:rPr>
              <a:t> &amp; Supply</a:t>
            </a:r>
          </a:p>
        </p:txBody>
      </p:sp>
      <p:sp>
        <p:nvSpPr>
          <p:cNvPr id="52" name="Oval 51"/>
          <p:cNvSpPr/>
          <p:nvPr/>
        </p:nvSpPr>
        <p:spPr>
          <a:xfrm flipH="1">
            <a:off x="1623074" y="1848473"/>
            <a:ext cx="824237" cy="824238"/>
          </a:xfrm>
          <a:prstGeom prst="ellipse">
            <a:avLst/>
          </a:prstGeom>
          <a:solidFill>
            <a:srgbClr val="008FBE"/>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Site &amp;</a:t>
            </a:r>
            <a:br>
              <a:rPr lang="en-US" sz="1000" dirty="0">
                <a:solidFill>
                  <a:schemeClr val="bg1"/>
                </a:solidFill>
                <a:latin typeface="Arial" charset="0"/>
                <a:ea typeface="Arial" charset="0"/>
                <a:cs typeface="Arial" charset="0"/>
              </a:rPr>
            </a:br>
            <a:r>
              <a:rPr lang="en-US" sz="1000" dirty="0">
                <a:solidFill>
                  <a:schemeClr val="bg1"/>
                </a:solidFill>
                <a:latin typeface="Arial" charset="0"/>
                <a:ea typeface="Arial" charset="0"/>
                <a:cs typeface="Arial" charset="0"/>
              </a:rPr>
              <a:t>Lab Data</a:t>
            </a:r>
          </a:p>
        </p:txBody>
      </p:sp>
      <p:sp>
        <p:nvSpPr>
          <p:cNvPr id="53" name="Oval 52"/>
          <p:cNvSpPr/>
          <p:nvPr/>
        </p:nvSpPr>
        <p:spPr>
          <a:xfrm flipH="1">
            <a:off x="1950092" y="939514"/>
            <a:ext cx="824237" cy="824238"/>
          </a:xfrm>
          <a:prstGeom prst="ellipse">
            <a:avLst/>
          </a:prstGeom>
          <a:solidFill>
            <a:srgbClr val="008FBE"/>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Images</a:t>
            </a:r>
            <a:br>
              <a:rPr lang="en-US" sz="1000" dirty="0">
                <a:solidFill>
                  <a:schemeClr val="bg1"/>
                </a:solidFill>
                <a:latin typeface="Arial" charset="0"/>
                <a:ea typeface="Arial" charset="0"/>
                <a:cs typeface="Arial" charset="0"/>
              </a:rPr>
            </a:br>
            <a:r>
              <a:rPr lang="en-US" sz="1000" dirty="0">
                <a:solidFill>
                  <a:schemeClr val="bg1"/>
                </a:solidFill>
                <a:latin typeface="Arial" charset="0"/>
                <a:ea typeface="Arial" charset="0"/>
                <a:cs typeface="Arial" charset="0"/>
              </a:rPr>
              <a:t>Genomics</a:t>
            </a:r>
            <a:br>
              <a:rPr lang="en-US" sz="1000" dirty="0">
                <a:solidFill>
                  <a:schemeClr val="bg1"/>
                </a:solidFill>
                <a:latin typeface="Arial" charset="0"/>
                <a:ea typeface="Arial" charset="0"/>
                <a:cs typeface="Arial" charset="0"/>
              </a:rPr>
            </a:br>
            <a:r>
              <a:rPr lang="en-US" sz="1000" dirty="0">
                <a:solidFill>
                  <a:schemeClr val="bg1"/>
                </a:solidFill>
                <a:latin typeface="Arial" charset="0"/>
                <a:ea typeface="Arial" charset="0"/>
                <a:cs typeface="Arial" charset="0"/>
              </a:rPr>
              <a:t>RWE</a:t>
            </a:r>
          </a:p>
        </p:txBody>
      </p:sp>
      <p:sp>
        <p:nvSpPr>
          <p:cNvPr id="5" name="TextBox 4"/>
          <p:cNvSpPr txBox="1"/>
          <p:nvPr/>
        </p:nvSpPr>
        <p:spPr>
          <a:xfrm>
            <a:off x="2789161" y="1923282"/>
            <a:ext cx="774571" cy="415498"/>
          </a:xfrm>
          <a:prstGeom prst="rect">
            <a:avLst/>
          </a:prstGeom>
          <a:noFill/>
        </p:spPr>
        <p:txBody>
          <a:bodyPr wrap="none" rtlCol="0">
            <a:spAutoFit/>
          </a:bodyPr>
          <a:lstStyle/>
          <a:p>
            <a:r>
              <a:rPr lang="en-US" sz="2100" b="1" spc="-100" dirty="0">
                <a:solidFill>
                  <a:schemeClr val="bg1"/>
                </a:solidFill>
                <a:latin typeface="Arial" charset="0"/>
                <a:ea typeface="Arial" charset="0"/>
                <a:cs typeface="Arial" charset="0"/>
              </a:rPr>
              <a:t>Rave</a:t>
            </a:r>
          </a:p>
        </p:txBody>
      </p:sp>
      <p:sp>
        <p:nvSpPr>
          <p:cNvPr id="28" name="TextBox 27"/>
          <p:cNvSpPr txBox="1"/>
          <p:nvPr/>
        </p:nvSpPr>
        <p:spPr>
          <a:xfrm>
            <a:off x="5204971" y="1923282"/>
            <a:ext cx="792204" cy="415498"/>
          </a:xfrm>
          <a:prstGeom prst="rect">
            <a:avLst/>
          </a:prstGeom>
          <a:noFill/>
        </p:spPr>
        <p:txBody>
          <a:bodyPr wrap="none" rtlCol="0">
            <a:spAutoFit/>
          </a:bodyPr>
          <a:lstStyle/>
          <a:p>
            <a:pPr algn="r"/>
            <a:r>
              <a:rPr lang="en-US" sz="2100" b="1" spc="-100" dirty="0">
                <a:solidFill>
                  <a:schemeClr val="bg1"/>
                </a:solidFill>
                <a:latin typeface="Arial" charset="0"/>
                <a:ea typeface="Arial" charset="0"/>
                <a:cs typeface="Arial" charset="0"/>
              </a:rPr>
              <a:t>Edge</a:t>
            </a:r>
          </a:p>
        </p:txBody>
      </p:sp>
      <p:sp>
        <p:nvSpPr>
          <p:cNvPr id="29" name="TextBox 28"/>
          <p:cNvSpPr txBox="1"/>
          <p:nvPr/>
        </p:nvSpPr>
        <p:spPr>
          <a:xfrm>
            <a:off x="3993344" y="1954645"/>
            <a:ext cx="800219" cy="630942"/>
          </a:xfrm>
          <a:prstGeom prst="rect">
            <a:avLst/>
          </a:prstGeom>
          <a:noFill/>
        </p:spPr>
        <p:txBody>
          <a:bodyPr wrap="none" rtlCol="0">
            <a:spAutoFit/>
          </a:bodyPr>
          <a:lstStyle/>
          <a:p>
            <a:pPr algn="ctr">
              <a:lnSpc>
                <a:spcPts val="2100"/>
              </a:lnSpc>
            </a:pPr>
            <a:r>
              <a:rPr lang="en-US" b="1" spc="-100" dirty="0">
                <a:solidFill>
                  <a:schemeClr val="bg1"/>
                </a:solidFill>
                <a:latin typeface="Arial" charset="0"/>
                <a:ea typeface="Arial" charset="0"/>
                <a:cs typeface="Arial" charset="0"/>
              </a:rPr>
              <a:t>MEDS</a:t>
            </a:r>
          </a:p>
          <a:p>
            <a:pPr algn="ctr">
              <a:lnSpc>
                <a:spcPts val="2100"/>
              </a:lnSpc>
            </a:pPr>
            <a:r>
              <a:rPr lang="en-US" b="1" spc="-100" dirty="0">
                <a:solidFill>
                  <a:schemeClr val="bg1"/>
                </a:solidFill>
                <a:latin typeface="Arial" charset="0"/>
                <a:ea typeface="Arial" charset="0"/>
                <a:cs typeface="Arial" charset="0"/>
              </a:rPr>
              <a:t>&amp; AI</a:t>
            </a:r>
          </a:p>
        </p:txBody>
      </p:sp>
      <p:sp>
        <p:nvSpPr>
          <p:cNvPr id="23" name="TextBox 22"/>
          <p:cNvSpPr txBox="1"/>
          <p:nvPr/>
        </p:nvSpPr>
        <p:spPr>
          <a:xfrm>
            <a:off x="1241344" y="341737"/>
            <a:ext cx="1395254" cy="523220"/>
          </a:xfrm>
          <a:prstGeom prst="rect">
            <a:avLst/>
          </a:prstGeom>
          <a:noFill/>
        </p:spPr>
        <p:txBody>
          <a:bodyPr wrap="none" rtlCol="0">
            <a:spAutoFit/>
          </a:bodyPr>
          <a:lstStyle/>
          <a:p>
            <a:pPr algn="r"/>
            <a:r>
              <a:rPr lang="en-US" sz="1400" b="1" spc="-90" dirty="0">
                <a:solidFill>
                  <a:srgbClr val="031C40"/>
                </a:solidFill>
                <a:latin typeface="Arial"/>
                <a:cs typeface="Arial"/>
              </a:rPr>
              <a:t>Mobile-Powered</a:t>
            </a:r>
            <a:br>
              <a:rPr lang="en-US" sz="1400" b="1" spc="-90" dirty="0">
                <a:solidFill>
                  <a:srgbClr val="031C40"/>
                </a:solidFill>
                <a:latin typeface="Arial"/>
                <a:cs typeface="Arial"/>
              </a:rPr>
            </a:br>
            <a:r>
              <a:rPr lang="en-US" sz="1400" b="1" spc="-90" dirty="0">
                <a:solidFill>
                  <a:srgbClr val="031C40"/>
                </a:solidFill>
                <a:latin typeface="Arial"/>
                <a:cs typeface="Arial"/>
              </a:rPr>
              <a:t>&amp; Virtual Trials</a:t>
            </a:r>
            <a:endParaRPr lang="en-US" sz="1400" dirty="0">
              <a:solidFill>
                <a:srgbClr val="031C40"/>
              </a:solidFill>
            </a:endParaRPr>
          </a:p>
        </p:txBody>
      </p:sp>
      <p:sp>
        <p:nvSpPr>
          <p:cNvPr id="24" name="TextBox 23"/>
          <p:cNvSpPr txBox="1"/>
          <p:nvPr/>
        </p:nvSpPr>
        <p:spPr>
          <a:xfrm>
            <a:off x="816207" y="1116146"/>
            <a:ext cx="1041953" cy="523220"/>
          </a:xfrm>
          <a:prstGeom prst="rect">
            <a:avLst/>
          </a:prstGeom>
          <a:noFill/>
        </p:spPr>
        <p:txBody>
          <a:bodyPr wrap="none" rtlCol="0">
            <a:spAutoFit/>
          </a:bodyPr>
          <a:lstStyle>
            <a:defPPr>
              <a:defRPr lang="en-US"/>
            </a:defPPr>
            <a:lvl1pPr algn="r">
              <a:defRPr sz="1400" b="1" spc="-90">
                <a:solidFill>
                  <a:schemeClr val="bg1"/>
                </a:solidFill>
                <a:latin typeface="Arial"/>
                <a:cs typeface="Arial"/>
              </a:defRPr>
            </a:lvl1pPr>
          </a:lstStyle>
          <a:p>
            <a:r>
              <a:rPr lang="en-US" dirty="0">
                <a:solidFill>
                  <a:srgbClr val="031C40"/>
                </a:solidFill>
              </a:rPr>
              <a:t>Biomarker</a:t>
            </a:r>
          </a:p>
          <a:p>
            <a:r>
              <a:rPr lang="en-US" dirty="0">
                <a:solidFill>
                  <a:srgbClr val="031C40"/>
                </a:solidFill>
              </a:rPr>
              <a:t>Exploration</a:t>
            </a:r>
          </a:p>
        </p:txBody>
      </p:sp>
      <p:sp>
        <p:nvSpPr>
          <p:cNvPr id="30" name="TextBox 29"/>
          <p:cNvSpPr txBox="1"/>
          <p:nvPr/>
        </p:nvSpPr>
        <p:spPr>
          <a:xfrm>
            <a:off x="371275" y="2002092"/>
            <a:ext cx="1109278" cy="375552"/>
          </a:xfrm>
          <a:prstGeom prst="rect">
            <a:avLst/>
          </a:prstGeom>
          <a:noFill/>
        </p:spPr>
        <p:txBody>
          <a:bodyPr wrap="none" rtlCol="0">
            <a:spAutoFit/>
          </a:bodyPr>
          <a:lstStyle/>
          <a:p>
            <a:pPr algn="r">
              <a:lnSpc>
                <a:spcPct val="150000"/>
              </a:lnSpc>
            </a:pPr>
            <a:r>
              <a:rPr lang="en-US" sz="1400" b="1" spc="-90">
                <a:solidFill>
                  <a:srgbClr val="031C40"/>
                </a:solidFill>
                <a:latin typeface="Arial"/>
                <a:cs typeface="Arial"/>
              </a:rPr>
              <a:t>Auto-coding</a:t>
            </a:r>
            <a:endParaRPr lang="en-US" sz="1400" b="1" spc="-90" dirty="0">
              <a:solidFill>
                <a:srgbClr val="031C40"/>
              </a:solidFill>
              <a:latin typeface="Arial"/>
              <a:cs typeface="Arial"/>
            </a:endParaRPr>
          </a:p>
        </p:txBody>
      </p:sp>
      <p:sp>
        <p:nvSpPr>
          <p:cNvPr id="31" name="TextBox 30"/>
          <p:cNvSpPr txBox="1"/>
          <p:nvPr/>
        </p:nvSpPr>
        <p:spPr>
          <a:xfrm>
            <a:off x="720182" y="2953801"/>
            <a:ext cx="1129219" cy="523220"/>
          </a:xfrm>
          <a:prstGeom prst="rect">
            <a:avLst/>
          </a:prstGeom>
          <a:noFill/>
        </p:spPr>
        <p:txBody>
          <a:bodyPr wrap="none" rtlCol="0">
            <a:spAutoFit/>
          </a:bodyPr>
          <a:lstStyle>
            <a:defPPr>
              <a:defRPr lang="en-US"/>
            </a:defPPr>
            <a:lvl1pPr algn="r">
              <a:defRPr sz="1400" b="1" spc="-90">
                <a:solidFill>
                  <a:schemeClr val="bg1"/>
                </a:solidFill>
                <a:latin typeface="Arial"/>
                <a:cs typeface="Arial"/>
              </a:defRPr>
            </a:lvl1pPr>
          </a:lstStyle>
          <a:p>
            <a:r>
              <a:rPr lang="en-US" dirty="0">
                <a:solidFill>
                  <a:srgbClr val="031C40"/>
                </a:solidFill>
              </a:rPr>
              <a:t>Adaptive &amp;</a:t>
            </a:r>
            <a:br>
              <a:rPr lang="en-US" dirty="0">
                <a:solidFill>
                  <a:srgbClr val="031C40"/>
                </a:solidFill>
              </a:rPr>
            </a:br>
            <a:r>
              <a:rPr lang="en-US" dirty="0">
                <a:solidFill>
                  <a:srgbClr val="031C40"/>
                </a:solidFill>
              </a:rPr>
              <a:t>Master Trials</a:t>
            </a:r>
          </a:p>
        </p:txBody>
      </p:sp>
      <p:sp>
        <p:nvSpPr>
          <p:cNvPr id="32" name="TextBox 31"/>
          <p:cNvSpPr txBox="1"/>
          <p:nvPr/>
        </p:nvSpPr>
        <p:spPr>
          <a:xfrm>
            <a:off x="1741651" y="3784290"/>
            <a:ext cx="885499" cy="523220"/>
          </a:xfrm>
          <a:prstGeom prst="rect">
            <a:avLst/>
          </a:prstGeom>
          <a:noFill/>
        </p:spPr>
        <p:txBody>
          <a:bodyPr wrap="none" rtlCol="0">
            <a:spAutoFit/>
          </a:bodyPr>
          <a:lstStyle>
            <a:defPPr>
              <a:defRPr lang="en-US"/>
            </a:defPPr>
            <a:lvl1pPr algn="r">
              <a:defRPr sz="1400" b="1" spc="-90">
                <a:solidFill>
                  <a:schemeClr val="bg1"/>
                </a:solidFill>
                <a:latin typeface="Arial"/>
                <a:cs typeface="Arial"/>
              </a:defRPr>
            </a:lvl1pPr>
          </a:lstStyle>
          <a:p>
            <a:r>
              <a:rPr lang="en-US" dirty="0">
                <a:solidFill>
                  <a:srgbClr val="031C40"/>
                </a:solidFill>
              </a:rPr>
              <a:t>Synthetic</a:t>
            </a:r>
            <a:br>
              <a:rPr lang="en-US" dirty="0">
                <a:solidFill>
                  <a:srgbClr val="031C40"/>
                </a:solidFill>
              </a:rPr>
            </a:br>
            <a:r>
              <a:rPr lang="en-US" dirty="0">
                <a:solidFill>
                  <a:srgbClr val="031C40"/>
                </a:solidFill>
              </a:rPr>
              <a:t>Controls</a:t>
            </a:r>
          </a:p>
        </p:txBody>
      </p:sp>
      <p:sp>
        <p:nvSpPr>
          <p:cNvPr id="33" name="TextBox 32"/>
          <p:cNvSpPr txBox="1"/>
          <p:nvPr/>
        </p:nvSpPr>
        <p:spPr>
          <a:xfrm>
            <a:off x="6074283" y="336196"/>
            <a:ext cx="1295868" cy="523220"/>
          </a:xfrm>
          <a:prstGeom prst="rect">
            <a:avLst/>
          </a:prstGeom>
          <a:noFill/>
        </p:spPr>
        <p:txBody>
          <a:bodyPr wrap="none" rtlCol="0">
            <a:spAutoFit/>
          </a:bodyPr>
          <a:lstStyle>
            <a:defPPr>
              <a:defRPr lang="en-US"/>
            </a:defPPr>
            <a:lvl1pPr algn="r">
              <a:defRPr sz="1400" b="1" spc="-90">
                <a:solidFill>
                  <a:schemeClr val="bg1"/>
                </a:solidFill>
                <a:latin typeface="Arial"/>
                <a:cs typeface="Arial"/>
              </a:defRPr>
            </a:lvl1pPr>
          </a:lstStyle>
          <a:p>
            <a:pPr algn="l"/>
            <a:r>
              <a:rPr lang="en-US">
                <a:solidFill>
                  <a:srgbClr val="031C40"/>
                </a:solidFill>
              </a:rPr>
              <a:t>Cross-Industry</a:t>
            </a:r>
            <a:br>
              <a:rPr lang="en-US">
                <a:solidFill>
                  <a:srgbClr val="031C40"/>
                </a:solidFill>
              </a:rPr>
            </a:br>
            <a:r>
              <a:rPr lang="en-US">
                <a:solidFill>
                  <a:srgbClr val="031C40"/>
                </a:solidFill>
              </a:rPr>
              <a:t>Benchmarking</a:t>
            </a:r>
            <a:endParaRPr lang="en-US" dirty="0">
              <a:solidFill>
                <a:srgbClr val="031C40"/>
              </a:solidFill>
            </a:endParaRPr>
          </a:p>
        </p:txBody>
      </p:sp>
      <p:sp>
        <p:nvSpPr>
          <p:cNvPr id="34" name="TextBox 33"/>
          <p:cNvSpPr txBox="1"/>
          <p:nvPr/>
        </p:nvSpPr>
        <p:spPr>
          <a:xfrm>
            <a:off x="6856853" y="1116146"/>
            <a:ext cx="1015343" cy="523220"/>
          </a:xfrm>
          <a:prstGeom prst="rect">
            <a:avLst/>
          </a:prstGeom>
          <a:noFill/>
        </p:spPr>
        <p:txBody>
          <a:bodyPr wrap="none" rtlCol="0">
            <a:spAutoFit/>
          </a:bodyPr>
          <a:lstStyle>
            <a:defPPr>
              <a:defRPr lang="en-US"/>
            </a:defPPr>
            <a:lvl1pPr>
              <a:defRPr sz="1400" b="1" spc="-90">
                <a:solidFill>
                  <a:schemeClr val="bg1"/>
                </a:solidFill>
                <a:latin typeface="Arial"/>
                <a:cs typeface="Arial"/>
              </a:defRPr>
            </a:lvl1pPr>
          </a:lstStyle>
          <a:p>
            <a:r>
              <a:rPr lang="en-US" dirty="0">
                <a:solidFill>
                  <a:srgbClr val="031C40"/>
                </a:solidFill>
              </a:rPr>
              <a:t>Automated</a:t>
            </a:r>
          </a:p>
          <a:p>
            <a:r>
              <a:rPr lang="en-US" dirty="0">
                <a:solidFill>
                  <a:srgbClr val="031C40"/>
                </a:solidFill>
              </a:rPr>
              <a:t>Payments</a:t>
            </a:r>
          </a:p>
        </p:txBody>
      </p:sp>
      <p:sp>
        <p:nvSpPr>
          <p:cNvPr id="35" name="TextBox 34"/>
          <p:cNvSpPr txBox="1"/>
          <p:nvPr/>
        </p:nvSpPr>
        <p:spPr>
          <a:xfrm>
            <a:off x="7190912" y="2036776"/>
            <a:ext cx="1032655" cy="523220"/>
          </a:xfrm>
          <a:prstGeom prst="rect">
            <a:avLst/>
          </a:prstGeom>
          <a:noFill/>
        </p:spPr>
        <p:txBody>
          <a:bodyPr wrap="none" rtlCol="0">
            <a:spAutoFit/>
          </a:bodyPr>
          <a:lstStyle>
            <a:defPPr>
              <a:defRPr lang="en-US"/>
            </a:defPPr>
            <a:lvl1pPr>
              <a:defRPr sz="1400" b="1" spc="-90">
                <a:solidFill>
                  <a:schemeClr val="bg1"/>
                </a:solidFill>
                <a:latin typeface="Arial"/>
                <a:cs typeface="Arial"/>
              </a:defRPr>
            </a:lvl1pPr>
          </a:lstStyle>
          <a:p>
            <a:r>
              <a:rPr lang="en-US" dirty="0">
                <a:solidFill>
                  <a:srgbClr val="031C40"/>
                </a:solidFill>
              </a:rPr>
              <a:t>End-to-End</a:t>
            </a:r>
          </a:p>
          <a:p>
            <a:r>
              <a:rPr lang="en-US" dirty="0">
                <a:solidFill>
                  <a:srgbClr val="031C40"/>
                </a:solidFill>
              </a:rPr>
              <a:t>RBM</a:t>
            </a:r>
          </a:p>
        </p:txBody>
      </p:sp>
      <p:sp>
        <p:nvSpPr>
          <p:cNvPr id="36" name="TextBox 35"/>
          <p:cNvSpPr txBox="1"/>
          <p:nvPr/>
        </p:nvSpPr>
        <p:spPr>
          <a:xfrm>
            <a:off x="6909205" y="2954788"/>
            <a:ext cx="1162498" cy="523220"/>
          </a:xfrm>
          <a:prstGeom prst="rect">
            <a:avLst/>
          </a:prstGeom>
          <a:noFill/>
        </p:spPr>
        <p:txBody>
          <a:bodyPr wrap="none" rtlCol="0">
            <a:spAutoFit/>
          </a:bodyPr>
          <a:lstStyle>
            <a:defPPr>
              <a:defRPr lang="en-US"/>
            </a:defPPr>
            <a:lvl1pPr>
              <a:defRPr sz="1400" b="1" spc="-90">
                <a:solidFill>
                  <a:schemeClr val="bg1"/>
                </a:solidFill>
                <a:latin typeface="Arial"/>
                <a:cs typeface="Arial"/>
              </a:defRPr>
            </a:lvl1pPr>
          </a:lstStyle>
          <a:p>
            <a:r>
              <a:rPr lang="en-US" dirty="0">
                <a:solidFill>
                  <a:srgbClr val="031C40"/>
                </a:solidFill>
              </a:rPr>
              <a:t>Master Data</a:t>
            </a:r>
          </a:p>
          <a:p>
            <a:r>
              <a:rPr lang="en-US" dirty="0">
                <a:solidFill>
                  <a:srgbClr val="031C40"/>
                </a:solidFill>
              </a:rPr>
              <a:t>Management</a:t>
            </a:r>
          </a:p>
        </p:txBody>
      </p:sp>
      <p:sp>
        <p:nvSpPr>
          <p:cNvPr id="37" name="TextBox 36"/>
          <p:cNvSpPr txBox="1"/>
          <p:nvPr/>
        </p:nvSpPr>
        <p:spPr>
          <a:xfrm>
            <a:off x="6128502" y="3777758"/>
            <a:ext cx="1015343" cy="523220"/>
          </a:xfrm>
          <a:prstGeom prst="rect">
            <a:avLst/>
          </a:prstGeom>
          <a:noFill/>
        </p:spPr>
        <p:txBody>
          <a:bodyPr wrap="none" rtlCol="0">
            <a:spAutoFit/>
          </a:bodyPr>
          <a:lstStyle>
            <a:defPPr>
              <a:defRPr lang="en-US"/>
            </a:defPPr>
            <a:lvl1pPr>
              <a:defRPr sz="1400" b="1" spc="-90">
                <a:solidFill>
                  <a:schemeClr val="bg1"/>
                </a:solidFill>
                <a:latin typeface="Arial"/>
                <a:cs typeface="Arial"/>
              </a:defRPr>
            </a:lvl1pPr>
          </a:lstStyle>
          <a:p>
            <a:r>
              <a:rPr lang="en-US" dirty="0">
                <a:solidFill>
                  <a:srgbClr val="031C40"/>
                </a:solidFill>
              </a:rPr>
              <a:t>Automated</a:t>
            </a:r>
          </a:p>
          <a:p>
            <a:r>
              <a:rPr lang="en-US" dirty="0">
                <a:solidFill>
                  <a:srgbClr val="031C40"/>
                </a:solidFill>
              </a:rPr>
              <a:t>TMF</a:t>
            </a:r>
          </a:p>
        </p:txBody>
      </p:sp>
    </p:spTree>
    <p:extLst>
      <p:ext uri="{BB962C8B-B14F-4D97-AF65-F5344CB8AC3E}">
        <p14:creationId xmlns:p14="http://schemas.microsoft.com/office/powerpoint/2010/main" val="1223861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Donut 36"/>
          <p:cNvSpPr/>
          <p:nvPr/>
        </p:nvSpPr>
        <p:spPr>
          <a:xfrm>
            <a:off x="6711237" y="1530381"/>
            <a:ext cx="1642202" cy="1642202"/>
          </a:xfrm>
          <a:prstGeom prst="donut">
            <a:avLst>
              <a:gd name="adj" fmla="val 15186"/>
            </a:avLst>
          </a:prstGeom>
          <a:solidFill>
            <a:srgbClr val="0F5C8B"/>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lnSpc>
                <a:spcPct val="80000"/>
              </a:lnSpc>
            </a:pPr>
            <a:endParaRPr lang="en-US" sz="2400" b="1" spc="-100">
              <a:solidFill>
                <a:schemeClr val="bg1"/>
              </a:solidFill>
              <a:latin typeface="Arial" charset="0"/>
              <a:ea typeface="Arial" charset="0"/>
              <a:cs typeface="Arial" charset="0"/>
            </a:endParaRPr>
          </a:p>
        </p:txBody>
      </p:sp>
      <p:sp>
        <p:nvSpPr>
          <p:cNvPr id="38" name="Oval 37"/>
          <p:cNvSpPr/>
          <p:nvPr/>
        </p:nvSpPr>
        <p:spPr>
          <a:xfrm>
            <a:off x="6995570" y="1814714"/>
            <a:ext cx="1073535" cy="1073535"/>
          </a:xfrm>
          <a:prstGeom prst="ellipse">
            <a:avLst/>
          </a:prstGeom>
          <a:solidFill>
            <a:srgbClr val="576069">
              <a:alpha val="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lnSpc>
                <a:spcPct val="80000"/>
              </a:lnSpc>
            </a:pPr>
            <a:r>
              <a:rPr lang="en-US" b="1" spc="-100" dirty="0">
                <a:solidFill>
                  <a:srgbClr val="000000"/>
                </a:solidFill>
                <a:latin typeface="Arial" charset="0"/>
                <a:ea typeface="Arial" charset="0"/>
                <a:cs typeface="Arial" charset="0"/>
              </a:rPr>
              <a:t>Patient</a:t>
            </a:r>
          </a:p>
          <a:p>
            <a:pPr algn="ctr">
              <a:lnSpc>
                <a:spcPct val="80000"/>
              </a:lnSpc>
            </a:pPr>
            <a:r>
              <a:rPr lang="en-US" b="1" spc="-100" dirty="0">
                <a:solidFill>
                  <a:srgbClr val="000000"/>
                </a:solidFill>
                <a:latin typeface="Arial" charset="0"/>
                <a:ea typeface="Arial" charset="0"/>
                <a:cs typeface="Arial" charset="0"/>
              </a:rPr>
              <a:t>Data</a:t>
            </a:r>
          </a:p>
        </p:txBody>
      </p:sp>
      <p:sp>
        <p:nvSpPr>
          <p:cNvPr id="39" name="Donut 38"/>
          <p:cNvSpPr/>
          <p:nvPr/>
        </p:nvSpPr>
        <p:spPr>
          <a:xfrm>
            <a:off x="6427234" y="1246378"/>
            <a:ext cx="2210208" cy="2210208"/>
          </a:xfrm>
          <a:prstGeom prst="donut">
            <a:avLst>
              <a:gd name="adj" fmla="val 11237"/>
            </a:avLst>
          </a:prstGeom>
          <a:solidFill>
            <a:srgbClr val="14A198"/>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lnSpc>
                <a:spcPct val="80000"/>
              </a:lnSpc>
            </a:pPr>
            <a:endParaRPr lang="en-US" sz="2400" b="1" spc="-100">
              <a:solidFill>
                <a:schemeClr val="bg1"/>
              </a:solidFill>
              <a:latin typeface="Arial" charset="0"/>
              <a:ea typeface="Arial" charset="0"/>
              <a:cs typeface="Arial" charset="0"/>
            </a:endParaRPr>
          </a:p>
        </p:txBody>
      </p:sp>
      <p:sp>
        <p:nvSpPr>
          <p:cNvPr id="40" name="Donut 39"/>
          <p:cNvSpPr/>
          <p:nvPr/>
        </p:nvSpPr>
        <p:spPr>
          <a:xfrm>
            <a:off x="6141081" y="960225"/>
            <a:ext cx="2782514" cy="2782514"/>
          </a:xfrm>
          <a:prstGeom prst="donut">
            <a:avLst>
              <a:gd name="adj" fmla="val 9124"/>
            </a:avLst>
          </a:prstGeom>
          <a:solidFill>
            <a:srgbClr val="ABC607"/>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lnSpc>
                <a:spcPct val="80000"/>
              </a:lnSpc>
            </a:pPr>
            <a:endParaRPr lang="en-US" sz="2400" b="1" spc="-100">
              <a:solidFill>
                <a:schemeClr val="bg1"/>
              </a:solidFill>
              <a:latin typeface="Arial" charset="0"/>
              <a:ea typeface="Arial" charset="0"/>
              <a:cs typeface="Arial" charset="0"/>
            </a:endParaRPr>
          </a:p>
        </p:txBody>
      </p:sp>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12</a:t>
            </a:fld>
            <a:endParaRPr lang="en-US"/>
          </a:p>
        </p:txBody>
      </p:sp>
      <p:sp>
        <p:nvSpPr>
          <p:cNvPr id="6" name="Title 5"/>
          <p:cNvSpPr>
            <a:spLocks noGrp="1"/>
          </p:cNvSpPr>
          <p:nvPr>
            <p:ph type="title"/>
          </p:nvPr>
        </p:nvSpPr>
        <p:spPr/>
        <p:txBody>
          <a:bodyPr/>
          <a:lstStyle/>
          <a:p>
            <a:r>
              <a:rPr lang="en-US" dirty="0"/>
              <a:t>Graphic: Security is #1 Priority</a:t>
            </a:r>
          </a:p>
        </p:txBody>
      </p:sp>
      <p:cxnSp>
        <p:nvCxnSpPr>
          <p:cNvPr id="28" name="Straight Connector 27"/>
          <p:cNvCxnSpPr>
            <a:cxnSpLocks/>
            <a:stCxn id="23" idx="3"/>
          </p:cNvCxnSpPr>
          <p:nvPr/>
        </p:nvCxnSpPr>
        <p:spPr>
          <a:xfrm>
            <a:off x="3511680" y="1901957"/>
            <a:ext cx="3171252"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cxnSp>
        <p:nvCxnSpPr>
          <p:cNvPr id="29" name="Straight Connector 28"/>
          <p:cNvCxnSpPr>
            <a:cxnSpLocks/>
            <a:stCxn id="22" idx="3"/>
          </p:cNvCxnSpPr>
          <p:nvPr/>
        </p:nvCxnSpPr>
        <p:spPr>
          <a:xfrm>
            <a:off x="1311666" y="1584177"/>
            <a:ext cx="5178760" cy="21123"/>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sp>
        <p:nvSpPr>
          <p:cNvPr id="30" name="TextBox 29"/>
          <p:cNvSpPr txBox="1"/>
          <p:nvPr/>
        </p:nvSpPr>
        <p:spPr>
          <a:xfrm>
            <a:off x="313602" y="253517"/>
            <a:ext cx="3132123" cy="949234"/>
          </a:xfrm>
          <a:prstGeom prst="rect">
            <a:avLst/>
          </a:prstGeom>
          <a:noFill/>
        </p:spPr>
        <p:txBody>
          <a:bodyPr wrap="square" rtlCol="0">
            <a:spAutoFit/>
          </a:bodyPr>
          <a:lstStyle/>
          <a:p>
            <a:pPr>
              <a:lnSpc>
                <a:spcPct val="87000"/>
              </a:lnSpc>
            </a:pPr>
            <a:r>
              <a:rPr lang="en-US" sz="3200" b="1" spc="-150" dirty="0">
                <a:solidFill>
                  <a:srgbClr val="000000"/>
                </a:solidFill>
                <a:latin typeface="Arial"/>
                <a:cs typeface="Arial"/>
              </a:rPr>
              <a:t>Security is </a:t>
            </a:r>
          </a:p>
          <a:p>
            <a:pPr>
              <a:lnSpc>
                <a:spcPct val="87000"/>
              </a:lnSpc>
            </a:pPr>
            <a:r>
              <a:rPr lang="en-US" sz="3200" b="1" spc="-150" dirty="0">
                <a:solidFill>
                  <a:srgbClr val="000000"/>
                </a:solidFill>
                <a:latin typeface="Arial"/>
                <a:cs typeface="Arial"/>
              </a:rPr>
              <a:t>our </a:t>
            </a:r>
            <a:r>
              <a:rPr lang="en-US" sz="3200" b="1" spc="-150" dirty="0">
                <a:solidFill>
                  <a:srgbClr val="ABC607"/>
                </a:solidFill>
                <a:latin typeface="Arial"/>
                <a:cs typeface="Arial"/>
              </a:rPr>
              <a:t>#1 </a:t>
            </a:r>
            <a:r>
              <a:rPr lang="en-US" sz="3200" b="1" spc="-150" dirty="0">
                <a:solidFill>
                  <a:srgbClr val="000000"/>
                </a:solidFill>
                <a:latin typeface="Arial"/>
                <a:cs typeface="Arial"/>
              </a:rPr>
              <a:t>priority.</a:t>
            </a:r>
          </a:p>
        </p:txBody>
      </p:sp>
      <p:grpSp>
        <p:nvGrpSpPr>
          <p:cNvPr id="27" name="Group 26">
            <a:extLst>
              <a:ext uri="{FF2B5EF4-FFF2-40B4-BE49-F238E27FC236}">
                <a16:creationId xmlns:a16="http://schemas.microsoft.com/office/drawing/2014/main" id="{F131B4FF-A804-4E67-8C2E-0BDFD5E18833}"/>
              </a:ext>
            </a:extLst>
          </p:cNvPr>
          <p:cNvGrpSpPr/>
          <p:nvPr/>
        </p:nvGrpSpPr>
        <p:grpSpPr>
          <a:xfrm>
            <a:off x="2458105" y="1717291"/>
            <a:ext cx="1929968" cy="1968147"/>
            <a:chOff x="4346644" y="2245697"/>
            <a:chExt cx="1929968" cy="1968147"/>
          </a:xfrm>
        </p:grpSpPr>
        <p:sp>
          <p:nvSpPr>
            <p:cNvPr id="23" name="TextBox 22"/>
            <p:cNvSpPr txBox="1"/>
            <p:nvPr/>
          </p:nvSpPr>
          <p:spPr>
            <a:xfrm>
              <a:off x="4407013" y="2245697"/>
              <a:ext cx="993206" cy="369332"/>
            </a:xfrm>
            <a:prstGeom prst="rect">
              <a:avLst/>
            </a:prstGeom>
            <a:noFill/>
          </p:spPr>
          <p:txBody>
            <a:bodyPr wrap="square" rtlCol="0">
              <a:spAutoFit/>
            </a:bodyPr>
            <a:lstStyle/>
            <a:p>
              <a:r>
                <a:rPr lang="en-US" b="1" spc="-100" dirty="0">
                  <a:solidFill>
                    <a:srgbClr val="000000"/>
                  </a:solidFill>
                  <a:latin typeface="Arial" charset="0"/>
                  <a:ea typeface="Arial" charset="0"/>
                  <a:cs typeface="Arial" charset="0"/>
                </a:rPr>
                <a:t>Process</a:t>
              </a:r>
            </a:p>
          </p:txBody>
        </p:sp>
        <p:sp>
          <p:nvSpPr>
            <p:cNvPr id="21" name="TextBox 20">
              <a:extLst>
                <a:ext uri="{FF2B5EF4-FFF2-40B4-BE49-F238E27FC236}">
                  <a16:creationId xmlns:a16="http://schemas.microsoft.com/office/drawing/2014/main" id="{8EC19A58-6777-499B-843C-EFA2545DCF35}"/>
                </a:ext>
              </a:extLst>
            </p:cNvPr>
            <p:cNvSpPr txBox="1"/>
            <p:nvPr/>
          </p:nvSpPr>
          <p:spPr>
            <a:xfrm>
              <a:off x="4346644" y="2570317"/>
              <a:ext cx="1929968" cy="1643527"/>
            </a:xfrm>
            <a:prstGeom prst="rect">
              <a:avLst/>
            </a:prstGeom>
            <a:noFill/>
          </p:spPr>
          <p:txBody>
            <a:bodyPr wrap="square" rtlCol="0">
              <a:spAutoFit/>
            </a:bodyPr>
            <a:lstStyle/>
            <a:p>
              <a:pPr marL="171450" indent="-171450">
                <a:lnSpc>
                  <a:spcPct val="120000"/>
                </a:lnSpc>
                <a:buFontTx/>
                <a:buChar char="-"/>
              </a:pPr>
              <a:r>
                <a:rPr lang="en-US" sz="1200" dirty="0">
                  <a:solidFill>
                    <a:schemeClr val="bg1">
                      <a:lumMod val="50000"/>
                    </a:schemeClr>
                  </a:solidFill>
                  <a:latin typeface="Georgia"/>
                  <a:cs typeface="Georgia"/>
                </a:rPr>
                <a:t>End-to-end security and privacy</a:t>
              </a:r>
            </a:p>
            <a:p>
              <a:pPr marL="171450" indent="-171450">
                <a:lnSpc>
                  <a:spcPct val="120000"/>
                </a:lnSpc>
                <a:buFontTx/>
                <a:buChar char="-"/>
              </a:pPr>
              <a:r>
                <a:rPr lang="en-US" sz="1200" dirty="0">
                  <a:solidFill>
                    <a:schemeClr val="bg1">
                      <a:lumMod val="50000"/>
                    </a:schemeClr>
                  </a:solidFill>
                  <a:latin typeface="Georgia"/>
                  <a:cs typeface="Georgia"/>
                </a:rPr>
                <a:t>Validated controls in place for application, IT and network systems</a:t>
              </a:r>
            </a:p>
            <a:p>
              <a:pPr marL="171450" indent="-171450">
                <a:lnSpc>
                  <a:spcPct val="120000"/>
                </a:lnSpc>
                <a:buFontTx/>
                <a:buChar char="-"/>
              </a:pPr>
              <a:r>
                <a:rPr lang="en-US" sz="1200" dirty="0">
                  <a:solidFill>
                    <a:schemeClr val="bg1">
                      <a:lumMod val="50000"/>
                    </a:schemeClr>
                  </a:solidFill>
                  <a:latin typeface="Georgia"/>
                  <a:cs typeface="Georgia"/>
                </a:rPr>
                <a:t>Advanced detection and response capabilities</a:t>
              </a:r>
            </a:p>
          </p:txBody>
        </p:sp>
      </p:grpSp>
      <p:grpSp>
        <p:nvGrpSpPr>
          <p:cNvPr id="26" name="Group 25">
            <a:extLst>
              <a:ext uri="{FF2B5EF4-FFF2-40B4-BE49-F238E27FC236}">
                <a16:creationId xmlns:a16="http://schemas.microsoft.com/office/drawing/2014/main" id="{95BDB49E-8CBF-4C1B-9235-C6A718B41174}"/>
              </a:ext>
            </a:extLst>
          </p:cNvPr>
          <p:cNvGrpSpPr/>
          <p:nvPr/>
        </p:nvGrpSpPr>
        <p:grpSpPr>
          <a:xfrm>
            <a:off x="391733" y="1399511"/>
            <a:ext cx="2347183" cy="1716004"/>
            <a:chOff x="2356834" y="1750202"/>
            <a:chExt cx="2347183" cy="1716004"/>
          </a:xfrm>
        </p:grpSpPr>
        <p:sp>
          <p:nvSpPr>
            <p:cNvPr id="22" name="TextBox 21"/>
            <p:cNvSpPr txBox="1"/>
            <p:nvPr/>
          </p:nvSpPr>
          <p:spPr>
            <a:xfrm>
              <a:off x="2399604" y="1750202"/>
              <a:ext cx="877163" cy="369332"/>
            </a:xfrm>
            <a:prstGeom prst="rect">
              <a:avLst/>
            </a:prstGeom>
            <a:noFill/>
          </p:spPr>
          <p:txBody>
            <a:bodyPr wrap="none" rtlCol="0">
              <a:spAutoFit/>
            </a:bodyPr>
            <a:lstStyle/>
            <a:p>
              <a:r>
                <a:rPr lang="en-US" b="1" spc="-100" dirty="0">
                  <a:solidFill>
                    <a:srgbClr val="000000"/>
                  </a:solidFill>
                  <a:latin typeface="Arial" charset="0"/>
                  <a:ea typeface="Arial" charset="0"/>
                  <a:cs typeface="Arial" charset="0"/>
                </a:rPr>
                <a:t>People</a:t>
              </a:r>
            </a:p>
          </p:txBody>
        </p:sp>
        <p:sp>
          <p:nvSpPr>
            <p:cNvPr id="16" name="TextBox 15">
              <a:extLst>
                <a:ext uri="{FF2B5EF4-FFF2-40B4-BE49-F238E27FC236}">
                  <a16:creationId xmlns:a16="http://schemas.microsoft.com/office/drawing/2014/main" id="{85DB3FB2-70E1-48A8-BB3E-F6C3817E51FE}"/>
                </a:ext>
              </a:extLst>
            </p:cNvPr>
            <p:cNvSpPr txBox="1"/>
            <p:nvPr/>
          </p:nvSpPr>
          <p:spPr>
            <a:xfrm>
              <a:off x="2356834" y="2050434"/>
              <a:ext cx="2347183" cy="1415772"/>
            </a:xfrm>
            <a:prstGeom prst="rect">
              <a:avLst/>
            </a:prstGeom>
            <a:noFill/>
          </p:spPr>
          <p:txBody>
            <a:bodyPr wrap="square" rtlCol="0">
              <a:spAutoFit/>
            </a:bodyPr>
            <a:lstStyle/>
            <a:p>
              <a:pPr marL="171450" indent="-171450">
                <a:lnSpc>
                  <a:spcPct val="120000"/>
                </a:lnSpc>
                <a:buFontTx/>
                <a:buChar char="-"/>
              </a:pPr>
              <a:r>
                <a:rPr lang="en-US" sz="1200" dirty="0">
                  <a:solidFill>
                    <a:schemeClr val="bg1">
                      <a:lumMod val="50000"/>
                    </a:schemeClr>
                  </a:solidFill>
                  <a:latin typeface="Georgia"/>
                  <a:cs typeface="Georgia"/>
                </a:rPr>
                <a:t>Security and Compliance</a:t>
              </a:r>
            </a:p>
            <a:p>
              <a:pPr marL="171450" indent="-171450">
                <a:lnSpc>
                  <a:spcPct val="120000"/>
                </a:lnSpc>
                <a:buFontTx/>
                <a:buChar char="-"/>
              </a:pPr>
              <a:r>
                <a:rPr lang="en-US" sz="1200" dirty="0">
                  <a:solidFill>
                    <a:schemeClr val="bg1">
                      <a:lumMod val="50000"/>
                    </a:schemeClr>
                  </a:solidFill>
                  <a:latin typeface="Georgia"/>
                  <a:cs typeface="Georgia"/>
                </a:rPr>
                <a:t>Expertise and Experience</a:t>
              </a:r>
            </a:p>
            <a:p>
              <a:pPr marL="171450" indent="-171450">
                <a:lnSpc>
                  <a:spcPct val="120000"/>
                </a:lnSpc>
                <a:buFontTx/>
                <a:buChar char="-"/>
              </a:pPr>
              <a:r>
                <a:rPr lang="en-US" sz="1200" dirty="0">
                  <a:solidFill>
                    <a:schemeClr val="bg1">
                      <a:lumMod val="50000"/>
                    </a:schemeClr>
                  </a:solidFill>
                  <a:latin typeface="Georgia"/>
                  <a:cs typeface="Georgia"/>
                </a:rPr>
                <a:t>Government regulation security certifications</a:t>
              </a:r>
            </a:p>
            <a:p>
              <a:pPr marL="171450" indent="-171450">
                <a:lnSpc>
                  <a:spcPct val="120000"/>
                </a:lnSpc>
                <a:buFontTx/>
                <a:buChar char="-"/>
              </a:pPr>
              <a:r>
                <a:rPr lang="en-US" sz="1200" dirty="0">
                  <a:solidFill>
                    <a:schemeClr val="bg1">
                      <a:lumMod val="50000"/>
                    </a:schemeClr>
                  </a:solidFill>
                  <a:latin typeface="Georgia"/>
                  <a:cs typeface="Georgia"/>
                </a:rPr>
                <a:t>Real-time security management 24X7</a:t>
              </a:r>
            </a:p>
          </p:txBody>
        </p:sp>
      </p:grpSp>
      <p:grpSp>
        <p:nvGrpSpPr>
          <p:cNvPr id="15" name="Group 14">
            <a:extLst>
              <a:ext uri="{FF2B5EF4-FFF2-40B4-BE49-F238E27FC236}">
                <a16:creationId xmlns:a16="http://schemas.microsoft.com/office/drawing/2014/main" id="{51D3F94C-CD68-44EF-8385-C644FCA1E134}"/>
              </a:ext>
            </a:extLst>
          </p:cNvPr>
          <p:cNvGrpSpPr/>
          <p:nvPr/>
        </p:nvGrpSpPr>
        <p:grpSpPr>
          <a:xfrm>
            <a:off x="4355519" y="2158837"/>
            <a:ext cx="1986095" cy="2449331"/>
            <a:chOff x="179606" y="1363961"/>
            <a:chExt cx="1986095" cy="2449331"/>
          </a:xfrm>
        </p:grpSpPr>
        <p:sp>
          <p:nvSpPr>
            <p:cNvPr id="31" name="TextBox 30"/>
            <p:cNvSpPr txBox="1"/>
            <p:nvPr/>
          </p:nvSpPr>
          <p:spPr>
            <a:xfrm>
              <a:off x="226048" y="1363961"/>
              <a:ext cx="1377300" cy="369332"/>
            </a:xfrm>
            <a:prstGeom prst="rect">
              <a:avLst/>
            </a:prstGeom>
            <a:noFill/>
          </p:spPr>
          <p:txBody>
            <a:bodyPr wrap="none" rtlCol="0">
              <a:spAutoFit/>
            </a:bodyPr>
            <a:lstStyle/>
            <a:p>
              <a:r>
                <a:rPr lang="en-US" b="1" spc="-100" dirty="0">
                  <a:solidFill>
                    <a:srgbClr val="000000"/>
                  </a:solidFill>
                  <a:latin typeface="Arial" charset="0"/>
                  <a:ea typeface="Arial" charset="0"/>
                  <a:cs typeface="Arial" charset="0"/>
                </a:rPr>
                <a:t>Technology</a:t>
              </a:r>
            </a:p>
          </p:txBody>
        </p:sp>
        <p:sp>
          <p:nvSpPr>
            <p:cNvPr id="24" name="TextBox 23">
              <a:extLst>
                <a:ext uri="{FF2B5EF4-FFF2-40B4-BE49-F238E27FC236}">
                  <a16:creationId xmlns:a16="http://schemas.microsoft.com/office/drawing/2014/main" id="{94E1B093-0346-4DD5-880D-43BB36C95549}"/>
                </a:ext>
              </a:extLst>
            </p:cNvPr>
            <p:cNvSpPr txBox="1"/>
            <p:nvPr/>
          </p:nvSpPr>
          <p:spPr>
            <a:xfrm>
              <a:off x="179606" y="1726567"/>
              <a:ext cx="1986095" cy="2086725"/>
            </a:xfrm>
            <a:prstGeom prst="rect">
              <a:avLst/>
            </a:prstGeom>
            <a:noFill/>
          </p:spPr>
          <p:txBody>
            <a:bodyPr wrap="square" rtlCol="0">
              <a:spAutoFit/>
            </a:bodyPr>
            <a:lstStyle/>
            <a:p>
              <a:pPr marL="171450" indent="-171450">
                <a:lnSpc>
                  <a:spcPct val="120000"/>
                </a:lnSpc>
                <a:buFontTx/>
                <a:buChar char="-"/>
              </a:pPr>
              <a:r>
                <a:rPr lang="en-US" sz="1200" dirty="0">
                  <a:solidFill>
                    <a:schemeClr val="bg1">
                      <a:lumMod val="50000"/>
                    </a:schemeClr>
                  </a:solidFill>
                  <a:latin typeface="Georgia"/>
                  <a:cs typeface="Georgia"/>
                </a:rPr>
                <a:t>Single point of access for all data types from any data source</a:t>
              </a:r>
            </a:p>
            <a:p>
              <a:pPr marL="171450" indent="-171450">
                <a:lnSpc>
                  <a:spcPct val="120000"/>
                </a:lnSpc>
                <a:buFontTx/>
                <a:buChar char="-"/>
              </a:pPr>
              <a:r>
                <a:rPr lang="en-US" sz="1200" dirty="0">
                  <a:solidFill>
                    <a:schemeClr val="bg1">
                      <a:lumMod val="50000"/>
                    </a:schemeClr>
                  </a:solidFill>
                  <a:latin typeface="Georgia"/>
                  <a:cs typeface="Georgia"/>
                </a:rPr>
                <a:t>Clinical Cloud Computing with high availability and security</a:t>
              </a:r>
            </a:p>
            <a:p>
              <a:pPr marL="171450" indent="-171450">
                <a:lnSpc>
                  <a:spcPct val="120000"/>
                </a:lnSpc>
                <a:buFontTx/>
                <a:buChar char="-"/>
              </a:pPr>
              <a:r>
                <a:rPr lang="en-US" sz="1200" dirty="0">
                  <a:solidFill>
                    <a:schemeClr val="bg1">
                      <a:lumMod val="50000"/>
                    </a:schemeClr>
                  </a:solidFill>
                  <a:latin typeface="Georgia"/>
                  <a:cs typeface="Georgia"/>
                </a:rPr>
                <a:t>Gain Actionable Insights Across a Unified Platform</a:t>
              </a:r>
            </a:p>
          </p:txBody>
        </p:sp>
      </p:grpSp>
      <p:cxnSp>
        <p:nvCxnSpPr>
          <p:cNvPr id="41" name="Straight Connector 40"/>
          <p:cNvCxnSpPr>
            <a:cxnSpLocks/>
          </p:cNvCxnSpPr>
          <p:nvPr/>
        </p:nvCxnSpPr>
        <p:spPr>
          <a:xfrm>
            <a:off x="5779261" y="2369789"/>
            <a:ext cx="1073794" cy="0"/>
          </a:xfrm>
          <a:prstGeom prst="line">
            <a:avLst/>
          </a:prstGeom>
          <a:ln>
            <a:solidFill>
              <a:schemeClr val="tx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80305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
          <p:cNvGraphicFramePr>
            <a:graphicFrameLocks noGrp="1"/>
          </p:cNvGraphicFramePr>
          <p:nvPr>
            <p:extLst>
              <p:ext uri="{D42A27DB-BD31-4B8C-83A1-F6EECF244321}">
                <p14:modId xmlns:p14="http://schemas.microsoft.com/office/powerpoint/2010/main" val="3697611758"/>
              </p:ext>
            </p:extLst>
          </p:nvPr>
        </p:nvGraphicFramePr>
        <p:xfrm>
          <a:off x="516149" y="871266"/>
          <a:ext cx="8256914" cy="3735240"/>
        </p:xfrm>
        <a:graphic>
          <a:graphicData uri="http://schemas.openxmlformats.org/drawingml/2006/table">
            <a:tbl>
              <a:tblPr firstRow="1" firstCol="1" bandRow="1">
                <a:tableStyleId>{5C22544A-7EE6-4342-B048-85BDC9FD1C3A}</a:tableStyleId>
              </a:tblPr>
              <a:tblGrid>
                <a:gridCol w="2591093">
                  <a:extLst>
                    <a:ext uri="{9D8B030D-6E8A-4147-A177-3AD203B41FA5}">
                      <a16:colId xmlns:a16="http://schemas.microsoft.com/office/drawing/2014/main" val="20000"/>
                    </a:ext>
                  </a:extLst>
                </a:gridCol>
                <a:gridCol w="3452753">
                  <a:extLst>
                    <a:ext uri="{9D8B030D-6E8A-4147-A177-3AD203B41FA5}">
                      <a16:colId xmlns:a16="http://schemas.microsoft.com/office/drawing/2014/main" val="20001"/>
                    </a:ext>
                  </a:extLst>
                </a:gridCol>
                <a:gridCol w="716262">
                  <a:extLst>
                    <a:ext uri="{9D8B030D-6E8A-4147-A177-3AD203B41FA5}">
                      <a16:colId xmlns:a16="http://schemas.microsoft.com/office/drawing/2014/main" val="20002"/>
                    </a:ext>
                  </a:extLst>
                </a:gridCol>
                <a:gridCol w="734629">
                  <a:extLst>
                    <a:ext uri="{9D8B030D-6E8A-4147-A177-3AD203B41FA5}">
                      <a16:colId xmlns:a16="http://schemas.microsoft.com/office/drawing/2014/main" val="20003"/>
                    </a:ext>
                  </a:extLst>
                </a:gridCol>
                <a:gridCol w="762177">
                  <a:extLst>
                    <a:ext uri="{9D8B030D-6E8A-4147-A177-3AD203B41FA5}">
                      <a16:colId xmlns:a16="http://schemas.microsoft.com/office/drawing/2014/main" val="20004"/>
                    </a:ext>
                  </a:extLst>
                </a:gridCol>
              </a:tblGrid>
              <a:tr h="276843">
                <a:tc>
                  <a:txBody>
                    <a:bodyPr/>
                    <a:lstStyle/>
                    <a:p>
                      <a:pPr marL="0" marR="0" algn="l">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Objective</a:t>
                      </a:r>
                      <a:endParaRPr lang="en-US" sz="12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R="27084" marT="29121" marB="29121" anchor="ctr"/>
                </a:tc>
                <a:tc>
                  <a:txBody>
                    <a:bodyPr/>
                    <a:lstStyle/>
                    <a:p>
                      <a:pPr marL="0" marR="0" lvl="1" indent="0" algn="l">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Expected</a:t>
                      </a:r>
                      <a:r>
                        <a:rPr lang="en-US" sz="1200" baseline="0" dirty="0">
                          <a:solidFill>
                            <a:schemeClr val="bg1"/>
                          </a:solidFill>
                          <a:effectLst/>
                          <a:latin typeface="Arial" panose="020B0604020202020204" pitchFamily="34" charset="0"/>
                          <a:cs typeface="Arial" panose="020B0604020202020204" pitchFamily="34" charset="0"/>
                        </a:rPr>
                        <a:t> </a:t>
                      </a:r>
                      <a:r>
                        <a:rPr lang="en-US" sz="1200" dirty="0">
                          <a:solidFill>
                            <a:schemeClr val="bg1"/>
                          </a:solidFill>
                          <a:effectLst/>
                          <a:latin typeface="Arial" panose="020B0604020202020204" pitchFamily="34" charset="0"/>
                          <a:cs typeface="Arial" panose="020B0604020202020204" pitchFamily="34" charset="0"/>
                        </a:rPr>
                        <a:t>Results</a:t>
                      </a:r>
                      <a:endParaRPr lang="en-US" sz="12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182880" marR="27084" marT="29121" marB="29121" anchor="ct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Time</a:t>
                      </a:r>
                      <a:endParaRPr lang="en-US" sz="12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Cost</a:t>
                      </a:r>
                      <a:endParaRPr lang="en-US" sz="12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tc>
                <a:tc>
                  <a:txBody>
                    <a:bodyPr/>
                    <a:lstStyle/>
                    <a:p>
                      <a:pPr marL="0" marR="0" algn="ctr">
                        <a:spcBef>
                          <a:spcPts val="0"/>
                        </a:spcBef>
                        <a:spcAft>
                          <a:spcPts val="0"/>
                        </a:spcAft>
                      </a:pPr>
                      <a:r>
                        <a:rPr lang="en-US" sz="1200" dirty="0">
                          <a:solidFill>
                            <a:schemeClr val="bg1"/>
                          </a:solidFill>
                          <a:effectLst/>
                          <a:latin typeface="Arial" panose="020B0604020202020204" pitchFamily="34" charset="0"/>
                          <a:cs typeface="Arial" panose="020B0604020202020204" pitchFamily="34" charset="0"/>
                        </a:rPr>
                        <a:t>Quality</a:t>
                      </a:r>
                      <a:endParaRPr lang="en-US" sz="1200" dirty="0">
                        <a:solidFill>
                          <a:schemeClr val="bg1"/>
                        </a:solidFill>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tc>
                <a:extLst>
                  <a:ext uri="{0D108BD9-81ED-4DB2-BD59-A6C34878D82A}">
                    <a16:rowId xmlns:a16="http://schemas.microsoft.com/office/drawing/2014/main" val="10000"/>
                  </a:ext>
                </a:extLst>
              </a:tr>
              <a:tr h="538723">
                <a:tc>
                  <a:txBody>
                    <a:bodyPr/>
                    <a:lstStyle/>
                    <a:p>
                      <a:pPr marL="0" marR="0" algn="l">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Increase Speed to Patient via CDMS</a:t>
                      </a:r>
                    </a:p>
                  </a:txBody>
                  <a:tcPr marR="27084" marT="29121" marB="29121" anchor="ctr">
                    <a:solidFill>
                      <a:srgbClr val="00AFA9"/>
                    </a:solidFill>
                  </a:tcPr>
                </a:tc>
                <a:tc>
                  <a:txBody>
                    <a:bodyPr/>
                    <a:lstStyle/>
                    <a:p>
                      <a:pPr marL="182880" marR="0" lvl="1" indent="-182880" algn="l">
                        <a:spcBef>
                          <a:spcPts val="0"/>
                        </a:spcBef>
                        <a:spcAft>
                          <a:spcPts val="0"/>
                        </a:spcAft>
                        <a:buFont typeface="Arial"/>
                        <a:buChar char="•"/>
                      </a:pPr>
                      <a:r>
                        <a:rPr lang="en-US" sz="900" dirty="0">
                          <a:effectLst/>
                          <a:latin typeface="Arial" panose="020B0604020202020204" pitchFamily="34" charset="0"/>
                          <a:ea typeface="MS Mincho" panose="02020609040205080304" pitchFamily="49" charset="-128"/>
                          <a:cs typeface="Arial" panose="020B0604020202020204" pitchFamily="34" charset="0"/>
                        </a:rPr>
                        <a:t>Faster</a:t>
                      </a:r>
                      <a:r>
                        <a:rPr lang="en-US" sz="900" baseline="0" dirty="0">
                          <a:effectLst/>
                          <a:latin typeface="Arial" panose="020B0604020202020204" pitchFamily="34" charset="0"/>
                          <a:ea typeface="MS Mincho" panose="02020609040205080304" pitchFamily="49" charset="-128"/>
                          <a:cs typeface="Arial" panose="020B0604020202020204" pitchFamily="34" charset="0"/>
                        </a:rPr>
                        <a:t> study builds and database locks</a:t>
                      </a:r>
                    </a:p>
                    <a:p>
                      <a:pPr marL="182880" marR="0" lvl="1" indent="-182880" algn="l">
                        <a:spcBef>
                          <a:spcPts val="0"/>
                        </a:spcBef>
                        <a:spcAft>
                          <a:spcPts val="0"/>
                        </a:spcAft>
                        <a:buFont typeface="Arial"/>
                        <a:buChar char="•"/>
                      </a:pPr>
                      <a:r>
                        <a:rPr lang="en-US" sz="900" baseline="0" dirty="0">
                          <a:effectLst/>
                          <a:latin typeface="Arial" panose="020B0604020202020204" pitchFamily="34" charset="0"/>
                          <a:ea typeface="MS Mincho" panose="02020609040205080304" pitchFamily="49" charset="-128"/>
                          <a:cs typeface="Arial" panose="020B0604020202020204" pitchFamily="34" charset="0"/>
                        </a:rPr>
                        <a:t>Reduction in data review, query, and serious adverse events (SAE) processing</a:t>
                      </a:r>
                    </a:p>
                  </a:txBody>
                  <a:tcPr marL="182880" marR="27084" marT="29121" marB="29121" anchor="ctr"/>
                </a:tc>
                <a:tc>
                  <a:txBody>
                    <a:bodyPr/>
                    <a:lstStyle/>
                    <a:p>
                      <a:pPr marL="0" marR="0" algn="ctr">
                        <a:spcBef>
                          <a:spcPts val="0"/>
                        </a:spcBef>
                        <a:spcAft>
                          <a:spcPts val="0"/>
                        </a:spcAft>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algn="ctr">
                        <a:spcBef>
                          <a:spcPts val="0"/>
                        </a:spcBef>
                        <a:spcAft>
                          <a:spcPts val="0"/>
                        </a:spcAft>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rgbClr val="ABC607"/>
                    </a:solidFill>
                  </a:tcPr>
                </a:tc>
                <a:extLst>
                  <a:ext uri="{0D108BD9-81ED-4DB2-BD59-A6C34878D82A}">
                    <a16:rowId xmlns:a16="http://schemas.microsoft.com/office/drawing/2014/main" val="10001"/>
                  </a:ext>
                </a:extLst>
              </a:tr>
              <a:tr h="443051">
                <a:tc>
                  <a:txBody>
                    <a:bodyPr/>
                    <a:lstStyle/>
                    <a:p>
                      <a:pPr marL="0" marR="0" algn="l">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Richer Analysis and Sharing of Clinical Data</a:t>
                      </a:r>
                    </a:p>
                  </a:txBody>
                  <a:tcPr marR="27084" marT="29121" marB="29121" anchor="ctr">
                    <a:solidFill>
                      <a:srgbClr val="0055B7"/>
                    </a:solidFill>
                  </a:tcPr>
                </a:tc>
                <a:tc>
                  <a:txBody>
                    <a:bodyPr/>
                    <a:lstStyle/>
                    <a:p>
                      <a:pPr marL="182880" marR="0" lvl="1" indent="-182880" algn="l">
                        <a:spcBef>
                          <a:spcPts val="0"/>
                        </a:spcBef>
                        <a:spcAft>
                          <a:spcPts val="0"/>
                        </a:spcAft>
                        <a:buFont typeface="Arial"/>
                        <a:buChar char="•"/>
                      </a:pPr>
                      <a:r>
                        <a:rPr lang="en-US" sz="900" dirty="0">
                          <a:effectLst/>
                          <a:latin typeface="Arial" panose="020B0604020202020204" pitchFamily="34" charset="0"/>
                          <a:ea typeface="+mn-ea"/>
                          <a:cs typeface="Arial" panose="020B0604020202020204" pitchFamily="34" charset="0"/>
                        </a:rPr>
                        <a:t>Continuous</a:t>
                      </a:r>
                      <a:r>
                        <a:rPr lang="en-US" sz="900" baseline="0" dirty="0">
                          <a:effectLst/>
                          <a:latin typeface="Arial" panose="020B0604020202020204" pitchFamily="34" charset="0"/>
                          <a:ea typeface="+mn-ea"/>
                          <a:cs typeface="Arial" panose="020B0604020202020204" pitchFamily="34" charset="0"/>
                        </a:rPr>
                        <a:t> improvement driven by analytics</a:t>
                      </a: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182880" marR="27084" marT="29121" marB="29121" anchor="ctr"/>
                </a:tc>
                <a:tc>
                  <a:txBody>
                    <a:bodyPr/>
                    <a:lstStyle/>
                    <a:p>
                      <a:pPr marL="0" marR="0" algn="ctr">
                        <a:spcBef>
                          <a:spcPts val="0"/>
                        </a:spcBef>
                        <a:spcAft>
                          <a:spcPts val="0"/>
                        </a:spcAft>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algn="ctr">
                        <a:spcBef>
                          <a:spcPts val="0"/>
                        </a:spcBef>
                        <a:spcAft>
                          <a:spcPts val="0"/>
                        </a:spcAft>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rgbClr val="ABC607"/>
                    </a:solidFill>
                  </a:tcPr>
                </a:tc>
                <a:extLst>
                  <a:ext uri="{0D108BD9-81ED-4DB2-BD59-A6C34878D82A}">
                    <a16:rowId xmlns:a16="http://schemas.microsoft.com/office/drawing/2014/main" val="10002"/>
                  </a:ext>
                </a:extLst>
              </a:tr>
              <a:tr h="396558">
                <a:tc>
                  <a:txBody>
                    <a:bodyPr/>
                    <a:lstStyle/>
                    <a:p>
                      <a:pPr marL="0" marR="0" algn="l">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Enable Complex and Innovative Studies</a:t>
                      </a:r>
                    </a:p>
                  </a:txBody>
                  <a:tcPr marR="27084" marT="29121" marB="29121" anchor="ctr">
                    <a:solidFill>
                      <a:srgbClr val="008FBE"/>
                    </a:solidFill>
                  </a:tcPr>
                </a:tc>
                <a:tc>
                  <a:txBody>
                    <a:bodyPr/>
                    <a:lstStyle/>
                    <a:p>
                      <a:pPr marL="182880" marR="0" lvl="1" indent="-182880" algn="l">
                        <a:spcBef>
                          <a:spcPts val="0"/>
                        </a:spcBef>
                        <a:spcAft>
                          <a:spcPts val="0"/>
                        </a:spcAft>
                        <a:buFont typeface="Arial"/>
                        <a:buChar char="•"/>
                      </a:pPr>
                      <a:r>
                        <a:rPr lang="en-US" sz="900" dirty="0">
                          <a:effectLst/>
                          <a:latin typeface="Arial" panose="020B0604020202020204" pitchFamily="34" charset="0"/>
                          <a:cs typeface="Arial" panose="020B0604020202020204" pitchFamily="34" charset="0"/>
                        </a:rPr>
                        <a:t>Single platform for</a:t>
                      </a:r>
                      <a:r>
                        <a:rPr lang="en-US" sz="900" baseline="0" dirty="0">
                          <a:effectLst/>
                          <a:latin typeface="Arial" panose="020B0604020202020204" pitchFamily="34" charset="0"/>
                          <a:cs typeface="Arial" panose="020B0604020202020204" pitchFamily="34" charset="0"/>
                        </a:rPr>
                        <a:t> all study types</a:t>
                      </a:r>
                    </a:p>
                    <a:p>
                      <a:pPr marL="182880" marR="0" lvl="1" indent="-182880" algn="l">
                        <a:spcBef>
                          <a:spcPts val="0"/>
                        </a:spcBef>
                        <a:spcAft>
                          <a:spcPts val="0"/>
                        </a:spcAft>
                        <a:buFont typeface="Arial"/>
                        <a:buChar char="•"/>
                      </a:pPr>
                      <a:r>
                        <a:rPr lang="en-US" sz="900" baseline="0" dirty="0">
                          <a:effectLst/>
                          <a:latin typeface="Arial" panose="020B0604020202020204" pitchFamily="34" charset="0"/>
                          <a:cs typeface="Arial" panose="020B0604020202020204" pitchFamily="34" charset="0"/>
                        </a:rPr>
                        <a:t>Faster and more comprehensive decision making</a:t>
                      </a:r>
                    </a:p>
                  </a:txBody>
                  <a:tcPr marL="182880" marR="27084" marT="29121" marB="29121" anchor="ctr"/>
                </a:tc>
                <a:tc>
                  <a:txBody>
                    <a:bodyPr/>
                    <a:lstStyle/>
                    <a:p>
                      <a:pPr marL="0" marR="0" algn="ctr">
                        <a:spcBef>
                          <a:spcPts val="0"/>
                        </a:spcBef>
                        <a:spcAft>
                          <a:spcPts val="0"/>
                        </a:spcAft>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rgbClr val="ABC607"/>
                    </a:solidFill>
                  </a:tcPr>
                </a:tc>
                <a:extLst>
                  <a:ext uri="{0D108BD9-81ED-4DB2-BD59-A6C34878D82A}">
                    <a16:rowId xmlns:a16="http://schemas.microsoft.com/office/drawing/2014/main" val="10003"/>
                  </a:ext>
                </a:extLst>
              </a:tr>
              <a:tr h="561169">
                <a:tc>
                  <a:txBody>
                    <a:bodyPr/>
                    <a:lstStyle/>
                    <a:p>
                      <a:pPr marL="0" marR="0" algn="l">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Agility to Process Unique Patient Data Types</a:t>
                      </a:r>
                    </a:p>
                  </a:txBody>
                  <a:tcPr marR="27084" marT="29121" marB="29121" anchor="ctr">
                    <a:solidFill>
                      <a:srgbClr val="00AFA9"/>
                    </a:solidFill>
                  </a:tcPr>
                </a:tc>
                <a:tc>
                  <a:txBody>
                    <a:bodyPr/>
                    <a:lstStyle/>
                    <a:p>
                      <a:pPr marL="182880" marR="0" lvl="1" indent="-182880" algn="l">
                        <a:spcBef>
                          <a:spcPts val="0"/>
                        </a:spcBef>
                        <a:spcAft>
                          <a:spcPts val="0"/>
                        </a:spcAft>
                        <a:buFont typeface="Arial"/>
                        <a:buChar char="•"/>
                      </a:pPr>
                      <a:r>
                        <a:rPr lang="en-US" sz="900" dirty="0">
                          <a:effectLst/>
                          <a:latin typeface="Arial" panose="020B0604020202020204" pitchFamily="34" charset="0"/>
                          <a:cs typeface="Arial" panose="020B0604020202020204" pitchFamily="34" charset="0"/>
                        </a:rPr>
                        <a:t>Agile clinical development platform</a:t>
                      </a:r>
                    </a:p>
                    <a:p>
                      <a:pPr marL="182880" marR="0" lvl="1" indent="-182880" algn="l">
                        <a:spcBef>
                          <a:spcPts val="0"/>
                        </a:spcBef>
                        <a:spcAft>
                          <a:spcPts val="0"/>
                        </a:spcAft>
                        <a:buFont typeface="Arial"/>
                        <a:buChar char="•"/>
                      </a:pPr>
                      <a:r>
                        <a:rPr lang="en-US" sz="900" dirty="0">
                          <a:effectLst/>
                          <a:latin typeface="Arial" panose="020B0604020202020204" pitchFamily="34" charset="0"/>
                          <a:cs typeface="Arial" panose="020B0604020202020204" pitchFamily="34" charset="0"/>
                        </a:rPr>
                        <a:t>Future-proofed against changes in disease</a:t>
                      </a:r>
                      <a:r>
                        <a:rPr lang="en-US" sz="900" baseline="0" dirty="0">
                          <a:effectLst/>
                          <a:latin typeface="Arial" panose="020B0604020202020204" pitchFamily="34" charset="0"/>
                          <a:cs typeface="Arial" panose="020B0604020202020204" pitchFamily="34" charset="0"/>
                        </a:rPr>
                        <a:t> area focus</a:t>
                      </a:r>
                      <a:endParaRPr lang="en-US" sz="900" dirty="0">
                        <a:effectLst/>
                        <a:latin typeface="Arial" panose="020B0604020202020204" pitchFamily="34" charset="0"/>
                        <a:cs typeface="Arial" panose="020B0604020202020204" pitchFamily="34" charset="0"/>
                      </a:endParaRPr>
                    </a:p>
                  </a:txBody>
                  <a:tcPr marL="182880" marR="27084" marT="29121" marB="29121" anchor="ctr"/>
                </a:tc>
                <a:tc>
                  <a:txBody>
                    <a:bodyPr/>
                    <a:lstStyle/>
                    <a:p>
                      <a:pPr marL="0" marR="0" algn="ctr">
                        <a:spcBef>
                          <a:spcPts val="0"/>
                        </a:spcBef>
                        <a:spcAft>
                          <a:spcPts val="0"/>
                        </a:spcAft>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algn="ctr">
                        <a:spcBef>
                          <a:spcPts val="0"/>
                        </a:spcBef>
                        <a:spcAft>
                          <a:spcPts val="0"/>
                        </a:spcAft>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rgbClr val="14A198"/>
                    </a:solidFill>
                  </a:tcPr>
                </a:tc>
                <a:extLst>
                  <a:ext uri="{0D108BD9-81ED-4DB2-BD59-A6C34878D82A}">
                    <a16:rowId xmlns:a16="http://schemas.microsoft.com/office/drawing/2014/main" val="10004"/>
                  </a:ext>
                </a:extLst>
              </a:tr>
              <a:tr h="396558">
                <a:tc>
                  <a:txBody>
                    <a:bodyPr/>
                    <a:lstStyle/>
                    <a:p>
                      <a:pPr marL="0" marR="0" algn="l">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Optimize Flexibility and Total Study Cost</a:t>
                      </a:r>
                    </a:p>
                  </a:txBody>
                  <a:tcPr marR="27084" marT="29121" marB="29121" anchor="ctr">
                    <a:solidFill>
                      <a:srgbClr val="0055B7"/>
                    </a:solidFill>
                  </a:tcPr>
                </a:tc>
                <a:tc>
                  <a:txBody>
                    <a:bodyPr/>
                    <a:lstStyle/>
                    <a:p>
                      <a:pPr marL="182880" marR="0" lvl="1" indent="-182880" algn="l">
                        <a:spcBef>
                          <a:spcPts val="0"/>
                        </a:spcBef>
                        <a:spcAft>
                          <a:spcPts val="0"/>
                        </a:spcAft>
                        <a:buFont typeface="Arial"/>
                        <a:buChar char="•"/>
                      </a:pPr>
                      <a:r>
                        <a:rPr lang="en-US" sz="900" dirty="0">
                          <a:effectLst/>
                          <a:latin typeface="Arial" panose="020B0604020202020204" pitchFamily="34" charset="0"/>
                          <a:cs typeface="Arial" panose="020B0604020202020204" pitchFamily="34" charset="0"/>
                        </a:rPr>
                        <a:t>Decrease data</a:t>
                      </a:r>
                      <a:r>
                        <a:rPr lang="en-US" sz="900" baseline="0" dirty="0">
                          <a:effectLst/>
                          <a:latin typeface="Arial" panose="020B0604020202020204" pitchFamily="34" charset="0"/>
                          <a:cs typeface="Arial" panose="020B0604020202020204" pitchFamily="34" charset="0"/>
                        </a:rPr>
                        <a:t> management</a:t>
                      </a:r>
                      <a:r>
                        <a:rPr lang="en-US" sz="900" dirty="0">
                          <a:effectLst/>
                          <a:latin typeface="Arial" panose="020B0604020202020204" pitchFamily="34" charset="0"/>
                          <a:cs typeface="Arial" panose="020B0604020202020204" pitchFamily="34" charset="0"/>
                        </a:rPr>
                        <a:t> costs by</a:t>
                      </a:r>
                      <a:r>
                        <a:rPr lang="en-US" sz="900" baseline="0" dirty="0">
                          <a:effectLst/>
                          <a:latin typeface="Arial" panose="020B0604020202020204" pitchFamily="34" charset="0"/>
                          <a:cs typeface="Arial" panose="020B0604020202020204" pitchFamily="34" charset="0"/>
                        </a:rPr>
                        <a:t> </a:t>
                      </a:r>
                      <a:r>
                        <a:rPr lang="en-US" sz="900" dirty="0">
                          <a:effectLst/>
                          <a:latin typeface="Arial" panose="020B0604020202020204" pitchFamily="34" charset="0"/>
                          <a:cs typeface="Arial" panose="020B0604020202020204" pitchFamily="34" charset="0"/>
                        </a:rPr>
                        <a:t>25-45%</a:t>
                      </a: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182880" marR="27084" marT="29121" marB="29121" anchor="ctr"/>
                </a:tc>
                <a:tc>
                  <a:txBody>
                    <a:bodyPr/>
                    <a:lstStyle/>
                    <a:p>
                      <a:pPr marL="0" marR="0" algn="ctr">
                        <a:spcBef>
                          <a:spcPts val="0"/>
                        </a:spcBef>
                        <a:spcAft>
                          <a:spcPts val="0"/>
                        </a:spcAft>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algn="ctr">
                        <a:spcBef>
                          <a:spcPts val="0"/>
                        </a:spcBef>
                        <a:spcAft>
                          <a:spcPts val="0"/>
                        </a:spcAft>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rgbClr val="14A198"/>
                    </a:solidFill>
                  </a:tcPr>
                </a:tc>
                <a:extLst>
                  <a:ext uri="{0D108BD9-81ED-4DB2-BD59-A6C34878D82A}">
                    <a16:rowId xmlns:a16="http://schemas.microsoft.com/office/drawing/2014/main" val="10005"/>
                  </a:ext>
                </a:extLst>
              </a:tr>
              <a:tr h="561169">
                <a:tc>
                  <a:txBody>
                    <a:bodyPr/>
                    <a:lstStyle/>
                    <a:p>
                      <a:pPr marL="0" marR="0" algn="l">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Reduce Operational, Compliance, and Technology Risks</a:t>
                      </a:r>
                    </a:p>
                  </a:txBody>
                  <a:tcPr marR="27084" marT="29121" marB="29121" anchor="ctr">
                    <a:solidFill>
                      <a:srgbClr val="008FBE"/>
                    </a:solidFill>
                  </a:tcPr>
                </a:tc>
                <a:tc>
                  <a:txBody>
                    <a:bodyPr/>
                    <a:lstStyle/>
                    <a:p>
                      <a:pPr marL="182880" marR="0" lvl="1" indent="-182880" algn="l">
                        <a:spcBef>
                          <a:spcPts val="0"/>
                        </a:spcBef>
                        <a:spcAft>
                          <a:spcPts val="0"/>
                        </a:spcAft>
                        <a:buFont typeface="Arial"/>
                        <a:buChar char="•"/>
                      </a:pPr>
                      <a:r>
                        <a:rPr lang="en-US" sz="900" dirty="0">
                          <a:effectLst/>
                          <a:latin typeface="Arial" panose="020B0604020202020204" pitchFamily="34" charset="0"/>
                          <a:ea typeface="MS Mincho" panose="02020609040205080304" pitchFamily="49" charset="-128"/>
                          <a:cs typeface="Arial" panose="020B0604020202020204" pitchFamily="34" charset="0"/>
                        </a:rPr>
                        <a:t>Reduced</a:t>
                      </a:r>
                      <a:r>
                        <a:rPr lang="en-US" sz="900" baseline="0" dirty="0">
                          <a:effectLst/>
                          <a:latin typeface="Arial" panose="020B0604020202020204" pitchFamily="34" charset="0"/>
                          <a:ea typeface="MS Mincho" panose="02020609040205080304" pitchFamily="49" charset="-128"/>
                          <a:cs typeface="Arial" panose="020B0604020202020204" pitchFamily="34" charset="0"/>
                        </a:rPr>
                        <a:t> risk based on Medidata technology</a:t>
                      </a:r>
                    </a:p>
                    <a:p>
                      <a:pPr marL="182880" marR="0" lvl="1" indent="-182880" algn="l">
                        <a:spcBef>
                          <a:spcPts val="0"/>
                        </a:spcBef>
                        <a:spcAft>
                          <a:spcPts val="0"/>
                        </a:spcAft>
                        <a:buFont typeface="Arial"/>
                        <a:buChar char="•"/>
                      </a:pPr>
                      <a:r>
                        <a:rPr lang="en-US" sz="900" baseline="0" dirty="0">
                          <a:effectLst/>
                          <a:latin typeface="Arial" panose="020B0604020202020204" pitchFamily="34" charset="0"/>
                          <a:ea typeface="MS Mincho" panose="02020609040205080304" pitchFamily="49" charset="-128"/>
                          <a:cs typeface="Arial" panose="020B0604020202020204" pitchFamily="34" charset="0"/>
                        </a:rPr>
                        <a:t>Reduce risk based on  R&amp;D Services</a:t>
                      </a: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182880" marR="27084" marT="29121" marB="29121" anchor="ctr"/>
                </a:tc>
                <a:tc>
                  <a:txBody>
                    <a:bodyPr/>
                    <a:lstStyle/>
                    <a:p>
                      <a:pPr marL="0" marR="0" algn="ctr">
                        <a:spcBef>
                          <a:spcPts val="0"/>
                        </a:spcBef>
                        <a:spcAft>
                          <a:spcPts val="0"/>
                        </a:spcAft>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chemeClr val="accent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rgbClr val="ABC607"/>
                    </a:solidFill>
                  </a:tcPr>
                </a:tc>
                <a:extLst>
                  <a:ext uri="{0D108BD9-81ED-4DB2-BD59-A6C34878D82A}">
                    <a16:rowId xmlns:a16="http://schemas.microsoft.com/office/drawing/2014/main" val="10006"/>
                  </a:ext>
                </a:extLst>
              </a:tr>
              <a:tr h="561169">
                <a:tc>
                  <a:txBody>
                    <a:bodyPr/>
                    <a:lstStyle/>
                    <a:p>
                      <a:pPr marL="0" marR="0" algn="l">
                        <a:spcBef>
                          <a:spcPts val="0"/>
                        </a:spcBef>
                        <a:spcAft>
                          <a:spcPts val="0"/>
                        </a:spcAft>
                      </a:pPr>
                      <a:r>
                        <a:rPr lang="en-US" sz="1000" dirty="0">
                          <a:solidFill>
                            <a:schemeClr val="bg1"/>
                          </a:solidFill>
                          <a:effectLst/>
                          <a:latin typeface="Arial" panose="020B0604020202020204" pitchFamily="34" charset="0"/>
                          <a:cs typeface="Arial" panose="020B0604020202020204" pitchFamily="34" charset="0"/>
                        </a:rPr>
                        <a:t>Positioned to Meet Global Regulatory Requirements</a:t>
                      </a:r>
                    </a:p>
                  </a:txBody>
                  <a:tcPr marR="27084" marT="29121" marB="29121" anchor="ctr">
                    <a:solidFill>
                      <a:srgbClr val="00AFA9"/>
                    </a:solidFill>
                  </a:tcPr>
                </a:tc>
                <a:tc>
                  <a:txBody>
                    <a:bodyPr/>
                    <a:lstStyle/>
                    <a:p>
                      <a:pPr marL="182880" marR="0" lvl="1" indent="-182880" algn="l">
                        <a:spcBef>
                          <a:spcPts val="0"/>
                        </a:spcBef>
                        <a:spcAft>
                          <a:spcPts val="0"/>
                        </a:spcAft>
                        <a:buFont typeface="Arial"/>
                        <a:buChar char="•"/>
                      </a:pPr>
                      <a:r>
                        <a:rPr lang="en-US" sz="900" dirty="0">
                          <a:effectLst/>
                          <a:latin typeface="Arial" panose="020B0604020202020204" pitchFamily="34" charset="0"/>
                          <a:cs typeface="Arial" panose="020B0604020202020204" pitchFamily="34" charset="0"/>
                        </a:rPr>
                        <a:t>Highest level</a:t>
                      </a:r>
                      <a:r>
                        <a:rPr lang="en-US" sz="900" baseline="0" dirty="0">
                          <a:effectLst/>
                          <a:latin typeface="Arial" panose="020B0604020202020204" pitchFamily="34" charset="0"/>
                          <a:cs typeface="Arial" panose="020B0604020202020204" pitchFamily="34" charset="0"/>
                        </a:rPr>
                        <a:t> of global compliance today</a:t>
                      </a:r>
                    </a:p>
                    <a:p>
                      <a:pPr marL="182880" marR="0" lvl="1" indent="-182880" algn="l">
                        <a:spcBef>
                          <a:spcPts val="0"/>
                        </a:spcBef>
                        <a:spcAft>
                          <a:spcPts val="0"/>
                        </a:spcAft>
                        <a:buFont typeface="Arial"/>
                        <a:buChar char="•"/>
                      </a:pPr>
                      <a:r>
                        <a:rPr lang="en-US" sz="900" dirty="0">
                          <a:effectLst/>
                          <a:latin typeface="Arial" panose="020B0604020202020204" pitchFamily="34" charset="0"/>
                          <a:ea typeface="MS Mincho" panose="02020609040205080304" pitchFamily="49" charset="-128"/>
                          <a:cs typeface="Arial" panose="020B0604020202020204" pitchFamily="34" charset="0"/>
                        </a:rPr>
                        <a:t>Medidata influence on</a:t>
                      </a:r>
                      <a:r>
                        <a:rPr lang="en-US" sz="900" baseline="0" dirty="0">
                          <a:effectLst/>
                          <a:latin typeface="Arial" panose="020B0604020202020204" pitchFamily="34" charset="0"/>
                          <a:ea typeface="MS Mincho" panose="02020609040205080304" pitchFamily="49" charset="-128"/>
                          <a:cs typeface="Arial" panose="020B0604020202020204" pitchFamily="34" charset="0"/>
                        </a:rPr>
                        <a:t> the future of global regulations</a:t>
                      </a:r>
                      <a:r>
                        <a:rPr lang="en-US" sz="900" dirty="0">
                          <a:effectLst/>
                          <a:latin typeface="Arial" panose="020B0604020202020204" pitchFamily="34" charset="0"/>
                          <a:ea typeface="MS Mincho" panose="02020609040205080304" pitchFamily="49" charset="-128"/>
                          <a:cs typeface="Arial" panose="020B0604020202020204" pitchFamily="34" charset="0"/>
                        </a:rPr>
                        <a:t> </a:t>
                      </a:r>
                    </a:p>
                  </a:txBody>
                  <a:tcPr marL="182880" marR="27084" marT="29121" marB="29121"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rgbClr val="14A198"/>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rgbClr val="14A198"/>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effectLst/>
                          <a:latin typeface="Wingdings"/>
                          <a:ea typeface="Wingdings"/>
                          <a:cs typeface="Wingdings"/>
                          <a:sym typeface="Wingdings"/>
                        </a:rPr>
                        <a:t></a:t>
                      </a:r>
                      <a:endParaRPr lang="en-US" sz="1700" dirty="0">
                        <a:effectLst/>
                        <a:latin typeface="Arial" panose="020B0604020202020204" pitchFamily="34" charset="0"/>
                        <a:ea typeface="MS Mincho" panose="02020609040205080304" pitchFamily="49" charset="-128"/>
                        <a:cs typeface="Arial" panose="020B0604020202020204" pitchFamily="34" charset="0"/>
                      </a:endParaRPr>
                    </a:p>
                  </a:txBody>
                  <a:tcPr marL="27084" marR="27084" marT="29121" marB="29121" anchor="ctr">
                    <a:solidFill>
                      <a:srgbClr val="ABC607"/>
                    </a:solidFill>
                  </a:tcPr>
                </a:tc>
                <a:extLst>
                  <a:ext uri="{0D108BD9-81ED-4DB2-BD59-A6C34878D82A}">
                    <a16:rowId xmlns:a16="http://schemas.microsoft.com/office/drawing/2014/main" val="10007"/>
                  </a:ext>
                </a:extLst>
              </a:tr>
            </a:tbl>
          </a:graphicData>
        </a:graphic>
      </p:graphicFrame>
      <p:sp>
        <p:nvSpPr>
          <p:cNvPr id="4" name="Text Placeholder 3"/>
          <p:cNvSpPr>
            <a:spLocks noGrp="1"/>
          </p:cNvSpPr>
          <p:nvPr>
            <p:ph type="body" sz="quarter" idx="4294967295"/>
          </p:nvPr>
        </p:nvSpPr>
        <p:spPr>
          <a:xfrm>
            <a:off x="807812" y="471628"/>
            <a:ext cx="7366000" cy="460375"/>
          </a:xfrm>
          <a:prstGeom prst="rect">
            <a:avLst/>
          </a:prstGeom>
        </p:spPr>
        <p:txBody>
          <a:bodyPr/>
          <a:lstStyle/>
          <a:p>
            <a:pPr marL="0" indent="0">
              <a:buNone/>
            </a:pPr>
            <a:r>
              <a:rPr lang="en-US" sz="2000" b="0" dirty="0">
                <a:solidFill>
                  <a:schemeClr val="accent1">
                    <a:lumMod val="75000"/>
                  </a:schemeClr>
                </a:solidFill>
              </a:rPr>
              <a:t>Benefits our Customers have seen in Partnering with Medidata</a:t>
            </a:r>
          </a:p>
        </p:txBody>
      </p:sp>
      <p:sp>
        <p:nvSpPr>
          <p:cNvPr id="3" name="Title 2"/>
          <p:cNvSpPr>
            <a:spLocks noGrp="1"/>
          </p:cNvSpPr>
          <p:nvPr>
            <p:ph type="title" idx="4294967295"/>
          </p:nvPr>
        </p:nvSpPr>
        <p:spPr>
          <a:xfrm>
            <a:off x="800100" y="130175"/>
            <a:ext cx="8343900" cy="430213"/>
          </a:xfrm>
          <a:prstGeom prst="rect">
            <a:avLst/>
          </a:prstGeom>
        </p:spPr>
        <p:txBody>
          <a:bodyPr>
            <a:noAutofit/>
          </a:bodyPr>
          <a:lstStyle/>
          <a:p>
            <a:pPr algn="l"/>
            <a:r>
              <a:rPr lang="en-US" sz="3200" b="1" dirty="0">
                <a:latin typeface="+mn-lt"/>
                <a:cs typeface="Arial" panose="020B0604020202020204" pitchFamily="34" charset="0"/>
              </a:rPr>
              <a:t>Medidata’s Clinical Cloud Platform</a:t>
            </a:r>
          </a:p>
        </p:txBody>
      </p:sp>
    </p:spTree>
    <p:extLst>
      <p:ext uri="{BB962C8B-B14F-4D97-AF65-F5344CB8AC3E}">
        <p14:creationId xmlns:p14="http://schemas.microsoft.com/office/powerpoint/2010/main" val="2647777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C8F7070A-198F-CC4A-BE0C-52070E2510AC}" type="slidenum">
              <a:rPr lang="en-US" smtClean="0"/>
              <a:pPr/>
              <a:t>14</a:t>
            </a:fld>
            <a:endParaRPr lang="en-US" dirty="0"/>
          </a:p>
        </p:txBody>
      </p:sp>
      <p:sp>
        <p:nvSpPr>
          <p:cNvPr id="3" name="Title 2"/>
          <p:cNvSpPr>
            <a:spLocks noGrp="1"/>
          </p:cNvSpPr>
          <p:nvPr>
            <p:ph type="title" idx="4294967295"/>
          </p:nvPr>
        </p:nvSpPr>
        <p:spPr>
          <a:xfrm>
            <a:off x="894862" y="174978"/>
            <a:ext cx="6875602" cy="330200"/>
          </a:xfrm>
        </p:spPr>
        <p:txBody>
          <a:bodyPr>
            <a:noAutofit/>
          </a:bodyPr>
          <a:lstStyle/>
          <a:p>
            <a:pPr algn="l"/>
            <a:r>
              <a:rPr lang="en-US" sz="3200" b="1" dirty="0"/>
              <a:t>Medidata Implementation Team (MIT)</a:t>
            </a:r>
          </a:p>
        </p:txBody>
      </p:sp>
      <p:cxnSp>
        <p:nvCxnSpPr>
          <p:cNvPr id="11" name="Straight Connector 10"/>
          <p:cNvCxnSpPr>
            <a:stCxn id="31" idx="2"/>
          </p:cNvCxnSpPr>
          <p:nvPr/>
        </p:nvCxnSpPr>
        <p:spPr>
          <a:xfrm>
            <a:off x="4572000" y="2338754"/>
            <a:ext cx="1" cy="264551"/>
          </a:xfrm>
          <a:prstGeom prst="line">
            <a:avLst/>
          </a:prstGeom>
          <a:ln w="12700">
            <a:solidFill>
              <a:srgbClr val="C6BEB5"/>
            </a:solidFill>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524157" y="2453738"/>
            <a:ext cx="8095687" cy="2203308"/>
            <a:chOff x="400330" y="2625618"/>
            <a:chExt cx="8095687" cy="220330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111000"/>
                      </a14:imgEffect>
                    </a14:imgLayer>
                  </a14:imgProps>
                </a:ext>
                <a:ext uri="{28A0092B-C50C-407E-A947-70E740481C1C}">
                  <a14:useLocalDpi xmlns:a14="http://schemas.microsoft.com/office/drawing/2010/main"/>
                </a:ext>
              </a:extLst>
            </a:blip>
            <a:stretch>
              <a:fillRect/>
            </a:stretch>
          </p:blipFill>
          <p:spPr>
            <a:xfrm>
              <a:off x="400330" y="2677369"/>
              <a:ext cx="2293094" cy="2113556"/>
            </a:xfrm>
            <a:prstGeom prst="rect">
              <a:avLst/>
            </a:prstGeom>
          </p:spPr>
        </p:pic>
        <p:grpSp>
          <p:nvGrpSpPr>
            <p:cNvPr id="33" name="Group 32"/>
            <p:cNvGrpSpPr/>
            <p:nvPr/>
          </p:nvGrpSpPr>
          <p:grpSpPr>
            <a:xfrm>
              <a:off x="3399454" y="2665505"/>
              <a:ext cx="2119151" cy="2137283"/>
              <a:chOff x="3328358" y="2114550"/>
              <a:chExt cx="2596938" cy="2619157"/>
            </a:xfrm>
            <a:effectLst/>
          </p:grpSpPr>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saturation sat="153000"/>
                        </a14:imgEffect>
                      </a14:imgLayer>
                    </a14:imgProps>
                  </a:ext>
                  <a:ext uri="{28A0092B-C50C-407E-A947-70E740481C1C}">
                    <a14:useLocalDpi xmlns:a14="http://schemas.microsoft.com/office/drawing/2010/main"/>
                  </a:ext>
                </a:extLst>
              </a:blip>
              <a:stretch>
                <a:fillRect/>
              </a:stretch>
            </p:blipFill>
            <p:spPr>
              <a:xfrm>
                <a:off x="3328358" y="2114550"/>
                <a:ext cx="2596938" cy="2619157"/>
              </a:xfrm>
              <a:prstGeom prst="rect">
                <a:avLst/>
              </a:prstGeom>
            </p:spPr>
          </p:pic>
          <p:sp>
            <p:nvSpPr>
              <p:cNvPr id="23" name="Text Box 35"/>
              <p:cNvSpPr txBox="1">
                <a:spLocks noChangeArrowheads="1"/>
              </p:cNvSpPr>
              <p:nvPr/>
            </p:nvSpPr>
            <p:spPr bwMode="auto">
              <a:xfrm>
                <a:off x="3586642" y="2470391"/>
                <a:ext cx="1989801" cy="176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6304" tIns="73152" rIns="146304" bIns="73152">
                <a:spAutoFit/>
              </a:bodyPr>
              <a:lstStyle>
                <a:lvl1pPr defTabSz="730250">
                  <a:spcBef>
                    <a:spcPct val="20000"/>
                  </a:spcBef>
                  <a:buClr>
                    <a:schemeClr val="tx1"/>
                  </a:buClr>
                  <a:buFont typeface="Wingdings" panose="05000000000000000000" pitchFamily="2" charset="2"/>
                  <a:defRPr sz="2200">
                    <a:solidFill>
                      <a:schemeClr val="tx1"/>
                    </a:solidFill>
                    <a:latin typeface="Helvetica Neue Light" pitchFamily="-84" charset="0"/>
                    <a:ea typeface="MS PGothic" panose="020B0600070205080204" pitchFamily="34" charset="-128"/>
                    <a:cs typeface="Helvetica Neue Light" pitchFamily="-84" charset="0"/>
                  </a:defRPr>
                </a:lvl1pPr>
                <a:lvl2pPr marL="742950" indent="-285750" defTabSz="730250">
                  <a:spcBef>
                    <a:spcPct val="20000"/>
                  </a:spcBef>
                  <a:buClr>
                    <a:schemeClr val="tx1"/>
                  </a:buClr>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2pPr>
                <a:lvl3pPr marL="11430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3pPr>
                <a:lvl4pPr marL="16002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4pPr>
                <a:lvl5pPr marL="20574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5pPr>
                <a:lvl6pPr marL="25146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6pPr>
                <a:lvl7pPr marL="29718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7pPr>
                <a:lvl8pPr marL="34290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8pPr>
                <a:lvl9pPr marL="38862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9pPr>
              </a:lstStyle>
              <a:p>
                <a:pPr algn="ctr" eaLnBrk="1" hangingPunct="1">
                  <a:lnSpc>
                    <a:spcPts val="1720"/>
                  </a:lnSpc>
                  <a:spcBef>
                    <a:spcPts val="0"/>
                  </a:spcBef>
                  <a:buClr>
                    <a:srgbClr val="FF3300"/>
                  </a:buClr>
                  <a:buFontTx/>
                  <a:buNone/>
                </a:pPr>
                <a:r>
                  <a:rPr lang="en-US" altLang="en-US" sz="1200" b="1" dirty="0">
                    <a:solidFill>
                      <a:schemeClr val="bg1"/>
                    </a:solidFill>
                    <a:latin typeface="+mn-lt"/>
                    <a:ea typeface="ヒラギノ角ゴ Pro W3"/>
                    <a:cs typeface="ヒラギノ角ゴ Pro W3"/>
                  </a:rPr>
                  <a:t>Process Optimization</a:t>
                </a:r>
              </a:p>
              <a:p>
                <a:pPr algn="ctr">
                  <a:spcBef>
                    <a:spcPts val="384"/>
                  </a:spcBef>
                  <a:buClr>
                    <a:srgbClr val="FF3300"/>
                  </a:buClr>
                </a:pPr>
                <a:r>
                  <a:rPr lang="en-US" altLang="en-US" sz="1050" b="1" dirty="0">
                    <a:solidFill>
                      <a:srgbClr val="FFFFFF"/>
                    </a:solidFill>
                    <a:latin typeface="+mn-lt"/>
                    <a:ea typeface="ヒラギノ角ゴ Pro W3"/>
                    <a:cs typeface="ヒラギノ角ゴ Pro W3"/>
                  </a:rPr>
                  <a:t>Operational insight, governance and change management ensure optimized processes </a:t>
                </a:r>
              </a:p>
            </p:txBody>
          </p:sp>
        </p:grpSp>
        <p:grpSp>
          <p:nvGrpSpPr>
            <p:cNvPr id="32" name="Group 31"/>
            <p:cNvGrpSpPr/>
            <p:nvPr/>
          </p:nvGrpSpPr>
          <p:grpSpPr>
            <a:xfrm>
              <a:off x="6224635" y="2625618"/>
              <a:ext cx="2271382" cy="2203308"/>
              <a:chOff x="6092952" y="2044459"/>
              <a:chExt cx="2783491" cy="2700069"/>
            </a:xfrm>
          </p:grpSpPr>
          <p:pic>
            <p:nvPicPr>
              <p:cNvPr id="30" name="Picture 29"/>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tretch>
                <a:fillRect/>
              </a:stretch>
            </p:blipFill>
            <p:spPr>
              <a:xfrm>
                <a:off x="6092952" y="2044459"/>
                <a:ext cx="2783491" cy="2700069"/>
              </a:xfrm>
              <a:prstGeom prst="rect">
                <a:avLst/>
              </a:prstGeom>
            </p:spPr>
          </p:pic>
          <p:sp>
            <p:nvSpPr>
              <p:cNvPr id="26" name="Text Box 35"/>
              <p:cNvSpPr txBox="1">
                <a:spLocks noChangeArrowheads="1"/>
              </p:cNvSpPr>
              <p:nvPr/>
            </p:nvSpPr>
            <p:spPr bwMode="auto">
              <a:xfrm>
                <a:off x="6514380" y="2521977"/>
                <a:ext cx="1939506" cy="174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6304" tIns="73152" rIns="146304" bIns="73152">
                <a:spAutoFit/>
              </a:bodyPr>
              <a:lstStyle>
                <a:lvl1pPr defTabSz="730250">
                  <a:spcBef>
                    <a:spcPct val="20000"/>
                  </a:spcBef>
                  <a:buClr>
                    <a:schemeClr val="tx1"/>
                  </a:buClr>
                  <a:buFont typeface="Wingdings" panose="05000000000000000000" pitchFamily="2" charset="2"/>
                  <a:defRPr sz="2200">
                    <a:solidFill>
                      <a:schemeClr val="tx1"/>
                    </a:solidFill>
                    <a:latin typeface="Helvetica Neue Light" pitchFamily="-84" charset="0"/>
                    <a:ea typeface="MS PGothic" panose="020B0600070205080204" pitchFamily="34" charset="-128"/>
                    <a:cs typeface="Helvetica Neue Light" pitchFamily="-84" charset="0"/>
                  </a:defRPr>
                </a:lvl1pPr>
                <a:lvl2pPr marL="742950" indent="-285750" defTabSz="730250">
                  <a:spcBef>
                    <a:spcPct val="20000"/>
                  </a:spcBef>
                  <a:buClr>
                    <a:schemeClr val="tx1"/>
                  </a:buClr>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2pPr>
                <a:lvl3pPr marL="11430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3pPr>
                <a:lvl4pPr marL="16002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4pPr>
                <a:lvl5pPr marL="20574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5pPr>
                <a:lvl6pPr marL="25146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6pPr>
                <a:lvl7pPr marL="29718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7pPr>
                <a:lvl8pPr marL="34290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8pPr>
                <a:lvl9pPr marL="38862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9pPr>
              </a:lstStyle>
              <a:p>
                <a:pPr algn="ctr" eaLnBrk="1" hangingPunct="1">
                  <a:lnSpc>
                    <a:spcPts val="1720"/>
                  </a:lnSpc>
                  <a:spcBef>
                    <a:spcPts val="0"/>
                  </a:spcBef>
                  <a:buClr>
                    <a:srgbClr val="FF3300"/>
                  </a:buClr>
                  <a:buFontTx/>
                  <a:buNone/>
                </a:pPr>
                <a:r>
                  <a:rPr lang="en-US" altLang="en-US" sz="1200" b="1" dirty="0">
                    <a:solidFill>
                      <a:schemeClr val="bg1"/>
                    </a:solidFill>
                    <a:latin typeface="+mn-lt"/>
                    <a:ea typeface="ヒラギノ角ゴ Pro W3"/>
                    <a:cs typeface="ヒラギノ角ゴ Pro W3"/>
                  </a:rPr>
                  <a:t>Business Transformation</a:t>
                </a:r>
              </a:p>
              <a:p>
                <a:pPr algn="ctr">
                  <a:buClr>
                    <a:srgbClr val="FF3300"/>
                  </a:buClr>
                </a:pPr>
                <a:r>
                  <a:rPr lang="en-US" altLang="en-US" sz="1050" b="1" dirty="0">
                    <a:solidFill>
                      <a:srgbClr val="FFFFFF"/>
                    </a:solidFill>
                    <a:latin typeface="+mn-lt"/>
                    <a:ea typeface="ヒラギノ角ゴ Pro W3"/>
                    <a:cs typeface="ヒラギノ角ゴ Pro W3"/>
                  </a:rPr>
                  <a:t>Industry best practices for business process transformation and optimization</a:t>
                </a:r>
              </a:p>
            </p:txBody>
          </p:sp>
        </p:grpSp>
      </p:grpSp>
      <p:cxnSp>
        <p:nvCxnSpPr>
          <p:cNvPr id="45" name="Straight Connector 44"/>
          <p:cNvCxnSpPr/>
          <p:nvPr/>
        </p:nvCxnSpPr>
        <p:spPr>
          <a:xfrm>
            <a:off x="7500830" y="2304378"/>
            <a:ext cx="1" cy="264551"/>
          </a:xfrm>
          <a:prstGeom prst="line">
            <a:avLst/>
          </a:prstGeom>
          <a:ln w="12700">
            <a:solidFill>
              <a:srgbClr val="C6BEB5"/>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629419" y="2304378"/>
            <a:ext cx="1" cy="264551"/>
          </a:xfrm>
          <a:prstGeom prst="line">
            <a:avLst/>
          </a:prstGeom>
          <a:ln w="12700">
            <a:solidFill>
              <a:srgbClr val="C6BEB5"/>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1620898" y="2312901"/>
            <a:ext cx="5879932" cy="0"/>
          </a:xfrm>
          <a:prstGeom prst="line">
            <a:avLst/>
          </a:prstGeom>
          <a:ln w="12700">
            <a:solidFill>
              <a:srgbClr val="C6BEB5"/>
            </a:solidFill>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98011" y="1498791"/>
            <a:ext cx="3347978" cy="839963"/>
          </a:xfrm>
          <a:prstGeom prst="rect">
            <a:avLst/>
          </a:prstGeom>
        </p:spPr>
      </p:pic>
      <p:sp>
        <p:nvSpPr>
          <p:cNvPr id="25" name="TextBox 72"/>
          <p:cNvSpPr txBox="1">
            <a:spLocks noChangeArrowheads="1"/>
          </p:cNvSpPr>
          <p:nvPr/>
        </p:nvSpPr>
        <p:spPr bwMode="auto">
          <a:xfrm>
            <a:off x="3089524" y="1623935"/>
            <a:ext cx="2889859"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6304" tIns="73152" rIns="146304" bIns="73152">
            <a:spAutoFit/>
          </a:bodyPr>
          <a:lstStyle>
            <a:lvl1pPr defTabSz="730250">
              <a:spcBef>
                <a:spcPct val="20000"/>
              </a:spcBef>
              <a:buClr>
                <a:schemeClr val="tx1"/>
              </a:buClr>
              <a:buFont typeface="Wingdings" panose="05000000000000000000" pitchFamily="2" charset="2"/>
              <a:defRPr sz="2200">
                <a:solidFill>
                  <a:schemeClr val="tx1"/>
                </a:solidFill>
                <a:latin typeface="Helvetica Neue Light" pitchFamily="-84" charset="0"/>
                <a:ea typeface="MS PGothic" panose="020B0600070205080204" pitchFamily="34" charset="-128"/>
                <a:cs typeface="Helvetica Neue Light" pitchFamily="-84" charset="0"/>
              </a:defRPr>
            </a:lvl1pPr>
            <a:lvl2pPr marL="742950" indent="-285750" defTabSz="730250">
              <a:spcBef>
                <a:spcPct val="20000"/>
              </a:spcBef>
              <a:buClr>
                <a:schemeClr val="tx1"/>
              </a:buClr>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2pPr>
            <a:lvl3pPr marL="11430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3pPr>
            <a:lvl4pPr marL="16002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4pPr>
            <a:lvl5pPr marL="20574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5pPr>
            <a:lvl6pPr marL="25146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6pPr>
            <a:lvl7pPr marL="29718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7pPr>
            <a:lvl8pPr marL="34290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8pPr>
            <a:lvl9pPr marL="38862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9pPr>
          </a:lstStyle>
          <a:p>
            <a:pPr algn="ctr">
              <a:buClr>
                <a:srgbClr val="FF3300"/>
              </a:buClr>
            </a:pPr>
            <a:r>
              <a:rPr lang="en-US" altLang="en-US" sz="1600" b="1" dirty="0">
                <a:ea typeface="ヒラギノ角ゴ Pro W3"/>
                <a:cs typeface="ヒラギノ角ゴ Pro W3"/>
              </a:rPr>
              <a:t>Medidata Implementation Team</a:t>
            </a:r>
            <a:endParaRPr lang="en-US" altLang="en-US" sz="1600" dirty="0">
              <a:ea typeface="ヒラギノ角ゴ Pro W3"/>
              <a:cs typeface="ヒラギノ角ゴ Pro W3"/>
            </a:endParaRPr>
          </a:p>
        </p:txBody>
      </p:sp>
      <p:sp>
        <p:nvSpPr>
          <p:cNvPr id="37" name="Oval 36"/>
          <p:cNvSpPr/>
          <p:nvPr/>
        </p:nvSpPr>
        <p:spPr>
          <a:xfrm>
            <a:off x="4269309" y="2237919"/>
            <a:ext cx="126708" cy="126708"/>
          </a:xfrm>
          <a:prstGeom prst="ellipse">
            <a:avLst/>
          </a:prstGeom>
          <a:solidFill>
            <a:srgbClr val="0055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8" name="Oval 37"/>
          <p:cNvSpPr/>
          <p:nvPr/>
        </p:nvSpPr>
        <p:spPr>
          <a:xfrm>
            <a:off x="4508646" y="2237919"/>
            <a:ext cx="126708" cy="126708"/>
          </a:xfrm>
          <a:prstGeom prst="ellipse">
            <a:avLst/>
          </a:prstGeom>
          <a:solidFill>
            <a:srgbClr val="00AF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9" name="Oval 38"/>
          <p:cNvSpPr/>
          <p:nvPr/>
        </p:nvSpPr>
        <p:spPr>
          <a:xfrm>
            <a:off x="4747984" y="2237919"/>
            <a:ext cx="126708" cy="126708"/>
          </a:xfrm>
          <a:prstGeom prst="ellipse">
            <a:avLst/>
          </a:prstGeom>
          <a:solidFill>
            <a:srgbClr val="EC9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grpSp>
        <p:nvGrpSpPr>
          <p:cNvPr id="24" name="Group 23"/>
          <p:cNvGrpSpPr/>
          <p:nvPr/>
        </p:nvGrpSpPr>
        <p:grpSpPr>
          <a:xfrm>
            <a:off x="532007" y="621659"/>
            <a:ext cx="7970259" cy="830997"/>
            <a:chOff x="397484" y="621659"/>
            <a:chExt cx="7970259" cy="830997"/>
          </a:xfrm>
        </p:grpSpPr>
        <p:grpSp>
          <p:nvGrpSpPr>
            <p:cNvPr id="27" name="Group 26"/>
            <p:cNvGrpSpPr/>
            <p:nvPr/>
          </p:nvGrpSpPr>
          <p:grpSpPr>
            <a:xfrm>
              <a:off x="397484" y="621659"/>
              <a:ext cx="2909481" cy="830997"/>
              <a:chOff x="589989" y="992919"/>
              <a:chExt cx="2909481" cy="830997"/>
            </a:xfrm>
          </p:grpSpPr>
          <p:sp>
            <p:nvSpPr>
              <p:cNvPr id="29" name="TextBox 28"/>
              <p:cNvSpPr txBox="1"/>
              <p:nvPr/>
            </p:nvSpPr>
            <p:spPr>
              <a:xfrm>
                <a:off x="589989" y="992919"/>
                <a:ext cx="1677719" cy="830997"/>
              </a:xfrm>
              <a:prstGeom prst="rect">
                <a:avLst/>
              </a:prstGeom>
              <a:noFill/>
            </p:spPr>
            <p:txBody>
              <a:bodyPr wrap="square" rtlCol="0">
                <a:spAutoFit/>
              </a:bodyPr>
              <a:lstStyle/>
              <a:p>
                <a:pPr defTabSz="609585">
                  <a:defRPr/>
                </a:pPr>
                <a:r>
                  <a:rPr lang="en-US" sz="4800" b="1" dirty="0">
                    <a:solidFill>
                      <a:srgbClr val="ABC607"/>
                    </a:solidFill>
                  </a:rPr>
                  <a:t>89+</a:t>
                </a:r>
              </a:p>
            </p:txBody>
          </p:sp>
          <p:sp>
            <p:nvSpPr>
              <p:cNvPr id="35" name="Rectangle 34"/>
              <p:cNvSpPr/>
              <p:nvPr/>
            </p:nvSpPr>
            <p:spPr>
              <a:xfrm>
                <a:off x="1781035" y="1232585"/>
                <a:ext cx="1718435" cy="461665"/>
              </a:xfrm>
              <a:prstGeom prst="rect">
                <a:avLst/>
              </a:prstGeom>
            </p:spPr>
            <p:txBody>
              <a:bodyPr wrap="square">
                <a:spAutoFit/>
              </a:bodyPr>
              <a:lstStyle/>
              <a:p>
                <a:r>
                  <a:rPr lang="en-US" altLang="en-US" sz="1200" dirty="0"/>
                  <a:t>Professional Services &amp; Consultants</a:t>
                </a:r>
              </a:p>
            </p:txBody>
          </p:sp>
        </p:grpSp>
        <p:cxnSp>
          <p:nvCxnSpPr>
            <p:cNvPr id="44" name="Straight Connector 43"/>
            <p:cNvCxnSpPr/>
            <p:nvPr/>
          </p:nvCxnSpPr>
          <p:spPr>
            <a:xfrm>
              <a:off x="3464616" y="740696"/>
              <a:ext cx="0" cy="583494"/>
            </a:xfrm>
            <a:prstGeom prst="line">
              <a:avLst/>
            </a:prstGeom>
            <a:ln w="12700">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3622267" y="621659"/>
              <a:ext cx="2215088" cy="830997"/>
              <a:chOff x="589989" y="992919"/>
              <a:chExt cx="2215088" cy="830997"/>
            </a:xfrm>
          </p:grpSpPr>
          <p:sp>
            <p:nvSpPr>
              <p:cNvPr id="49" name="TextBox 48"/>
              <p:cNvSpPr txBox="1"/>
              <p:nvPr/>
            </p:nvSpPr>
            <p:spPr>
              <a:xfrm>
                <a:off x="589989" y="992919"/>
                <a:ext cx="1677719" cy="830997"/>
              </a:xfrm>
              <a:prstGeom prst="rect">
                <a:avLst/>
              </a:prstGeom>
              <a:noFill/>
            </p:spPr>
            <p:txBody>
              <a:bodyPr wrap="square" rtlCol="0">
                <a:spAutoFit/>
              </a:bodyPr>
              <a:lstStyle/>
              <a:p>
                <a:pPr defTabSz="609585">
                  <a:defRPr/>
                </a:pPr>
                <a:r>
                  <a:rPr lang="en-US" sz="4800" b="1" dirty="0">
                    <a:solidFill>
                      <a:srgbClr val="ABC607"/>
                    </a:solidFill>
                  </a:rPr>
                  <a:t>19%</a:t>
                </a:r>
              </a:p>
            </p:txBody>
          </p:sp>
          <p:sp>
            <p:nvSpPr>
              <p:cNvPr id="50" name="Rectangle 49"/>
              <p:cNvSpPr/>
              <p:nvPr/>
            </p:nvSpPr>
            <p:spPr>
              <a:xfrm>
                <a:off x="1939164" y="1232585"/>
                <a:ext cx="865913" cy="461665"/>
              </a:xfrm>
              <a:prstGeom prst="rect">
                <a:avLst/>
              </a:prstGeom>
            </p:spPr>
            <p:txBody>
              <a:bodyPr wrap="square">
                <a:spAutoFit/>
              </a:bodyPr>
              <a:lstStyle/>
              <a:p>
                <a:r>
                  <a:rPr lang="en-US" altLang="en-US" sz="1200" b="1" dirty="0"/>
                  <a:t>&gt;10 YRS</a:t>
                </a:r>
              </a:p>
              <a:p>
                <a:r>
                  <a:rPr lang="en-US" altLang="en-US" sz="1200" dirty="0"/>
                  <a:t>of Service</a:t>
                </a:r>
              </a:p>
            </p:txBody>
          </p:sp>
        </p:grpSp>
        <p:cxnSp>
          <p:nvCxnSpPr>
            <p:cNvPr id="51" name="Straight Connector 50"/>
            <p:cNvCxnSpPr/>
            <p:nvPr/>
          </p:nvCxnSpPr>
          <p:spPr>
            <a:xfrm>
              <a:off x="5995006" y="740696"/>
              <a:ext cx="0" cy="583494"/>
            </a:xfrm>
            <a:prstGeom prst="line">
              <a:avLst/>
            </a:prstGeom>
            <a:ln w="12700">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55" name="Group 54"/>
            <p:cNvGrpSpPr/>
            <p:nvPr/>
          </p:nvGrpSpPr>
          <p:grpSpPr>
            <a:xfrm>
              <a:off x="6152655" y="621659"/>
              <a:ext cx="2215088" cy="830997"/>
              <a:chOff x="589989" y="992919"/>
              <a:chExt cx="2215088" cy="830997"/>
            </a:xfrm>
          </p:grpSpPr>
          <p:sp>
            <p:nvSpPr>
              <p:cNvPr id="56" name="TextBox 55"/>
              <p:cNvSpPr txBox="1"/>
              <p:nvPr/>
            </p:nvSpPr>
            <p:spPr>
              <a:xfrm>
                <a:off x="589989" y="992919"/>
                <a:ext cx="1677719" cy="830997"/>
              </a:xfrm>
              <a:prstGeom prst="rect">
                <a:avLst/>
              </a:prstGeom>
              <a:noFill/>
            </p:spPr>
            <p:txBody>
              <a:bodyPr wrap="square" rtlCol="0">
                <a:spAutoFit/>
              </a:bodyPr>
              <a:lstStyle/>
              <a:p>
                <a:pPr defTabSz="609585">
                  <a:defRPr/>
                </a:pPr>
                <a:r>
                  <a:rPr lang="en-US" sz="4800" b="1" dirty="0">
                    <a:solidFill>
                      <a:srgbClr val="ABC607"/>
                    </a:solidFill>
                  </a:rPr>
                  <a:t>25%</a:t>
                </a:r>
              </a:p>
            </p:txBody>
          </p:sp>
          <p:sp>
            <p:nvSpPr>
              <p:cNvPr id="57" name="Rectangle 56"/>
              <p:cNvSpPr/>
              <p:nvPr/>
            </p:nvSpPr>
            <p:spPr>
              <a:xfrm>
                <a:off x="1939164" y="1232585"/>
                <a:ext cx="865913" cy="461665"/>
              </a:xfrm>
              <a:prstGeom prst="rect">
                <a:avLst/>
              </a:prstGeom>
            </p:spPr>
            <p:txBody>
              <a:bodyPr wrap="square">
                <a:spAutoFit/>
              </a:bodyPr>
              <a:lstStyle/>
              <a:p>
                <a:r>
                  <a:rPr lang="en-US" altLang="en-US" sz="1200" b="1" dirty="0"/>
                  <a:t>5-10 YRS</a:t>
                </a:r>
              </a:p>
              <a:p>
                <a:r>
                  <a:rPr lang="en-US" altLang="en-US" sz="1200" dirty="0"/>
                  <a:t>of Service</a:t>
                </a:r>
              </a:p>
            </p:txBody>
          </p:sp>
        </p:grpSp>
      </p:grpSp>
      <p:sp>
        <p:nvSpPr>
          <p:cNvPr id="41" name="Text Box 35">
            <a:extLst>
              <a:ext uri="{FF2B5EF4-FFF2-40B4-BE49-F238E27FC236}">
                <a16:creationId xmlns:a16="http://schemas.microsoft.com/office/drawing/2014/main" id="{952D3B80-F658-4EE6-BDFF-249180ED42D6}"/>
              </a:ext>
            </a:extLst>
          </p:cNvPr>
          <p:cNvSpPr txBox="1">
            <a:spLocks noChangeArrowheads="1"/>
          </p:cNvSpPr>
          <p:nvPr/>
        </p:nvSpPr>
        <p:spPr bwMode="auto">
          <a:xfrm>
            <a:off x="811659" y="2761516"/>
            <a:ext cx="1578125" cy="144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6304" tIns="73152" rIns="146304" bIns="73152">
            <a:spAutoFit/>
          </a:bodyPr>
          <a:lstStyle>
            <a:lvl1pPr defTabSz="730250">
              <a:spcBef>
                <a:spcPct val="20000"/>
              </a:spcBef>
              <a:buClr>
                <a:schemeClr val="tx1"/>
              </a:buClr>
              <a:buFont typeface="Wingdings" panose="05000000000000000000" pitchFamily="2" charset="2"/>
              <a:defRPr sz="2200">
                <a:solidFill>
                  <a:schemeClr val="tx1"/>
                </a:solidFill>
                <a:latin typeface="Helvetica Neue Light" pitchFamily="-84" charset="0"/>
                <a:ea typeface="MS PGothic" panose="020B0600070205080204" pitchFamily="34" charset="-128"/>
                <a:cs typeface="Helvetica Neue Light" pitchFamily="-84" charset="0"/>
              </a:defRPr>
            </a:lvl1pPr>
            <a:lvl2pPr marL="742950" indent="-285750" defTabSz="730250">
              <a:spcBef>
                <a:spcPct val="20000"/>
              </a:spcBef>
              <a:buClr>
                <a:schemeClr val="tx1"/>
              </a:buClr>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2pPr>
            <a:lvl3pPr marL="11430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3pPr>
            <a:lvl4pPr marL="16002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4pPr>
            <a:lvl5pPr marL="2057400" indent="-228600" defTabSz="730250">
              <a:spcBef>
                <a:spcPct val="20000"/>
              </a:spcBef>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5pPr>
            <a:lvl6pPr marL="25146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6pPr>
            <a:lvl7pPr marL="29718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7pPr>
            <a:lvl8pPr marL="34290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8pPr>
            <a:lvl9pPr marL="3886200" indent="-228600" defTabSz="730250" eaLnBrk="0" fontAlgn="base" hangingPunct="0">
              <a:spcBef>
                <a:spcPct val="20000"/>
              </a:spcBef>
              <a:spcAft>
                <a:spcPct val="0"/>
              </a:spcAft>
              <a:buFont typeface="Arial" panose="020B0604020202020204" pitchFamily="34" charset="0"/>
              <a:buChar char="•"/>
              <a:defRPr sz="2100">
                <a:solidFill>
                  <a:schemeClr val="tx1"/>
                </a:solidFill>
                <a:latin typeface="Helvetica Neue Light" pitchFamily="-84" charset="0"/>
                <a:ea typeface="MS PGothic" panose="020B0600070205080204" pitchFamily="34" charset="-128"/>
                <a:cs typeface="Helvetica Neue Light" pitchFamily="-84" charset="0"/>
              </a:defRPr>
            </a:lvl9pPr>
          </a:lstStyle>
          <a:p>
            <a:pPr algn="ctr">
              <a:lnSpc>
                <a:spcPts val="1720"/>
              </a:lnSpc>
              <a:spcBef>
                <a:spcPts val="0"/>
              </a:spcBef>
              <a:buClr>
                <a:srgbClr val="FF3300"/>
              </a:buClr>
            </a:pPr>
            <a:r>
              <a:rPr lang="en-US" altLang="en-US" sz="1200" b="1" dirty="0">
                <a:solidFill>
                  <a:schemeClr val="bg1"/>
                </a:solidFill>
                <a:latin typeface="+mn-lt"/>
                <a:ea typeface="ヒラギノ角ゴ Pro W3"/>
                <a:cs typeface="ヒラギノ角ゴ Pro W3"/>
              </a:rPr>
              <a:t>Focus on   Innovation</a:t>
            </a:r>
          </a:p>
          <a:p>
            <a:pPr algn="ctr">
              <a:spcBef>
                <a:spcPts val="384"/>
              </a:spcBef>
              <a:buClr>
                <a:srgbClr val="FF3300"/>
              </a:buClr>
            </a:pPr>
            <a:r>
              <a:rPr lang="en-US" altLang="en-US" sz="1050" b="1" dirty="0">
                <a:solidFill>
                  <a:schemeClr val="bg1"/>
                </a:solidFill>
                <a:latin typeface="+mn-lt"/>
                <a:ea typeface="ヒラギノ角ゴ Pro W3"/>
                <a:cs typeface="ヒラギノ角ゴ Pro W3"/>
              </a:rPr>
              <a:t>Optimize IT environment for ease  of adoption of  Medidata Platform Capabilities</a:t>
            </a:r>
          </a:p>
        </p:txBody>
      </p:sp>
    </p:spTree>
    <p:extLst>
      <p:ext uri="{BB962C8B-B14F-4D97-AF65-F5344CB8AC3E}">
        <p14:creationId xmlns:p14="http://schemas.microsoft.com/office/powerpoint/2010/main" val="2513297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C8F7070A-198F-CC4A-BE0C-52070E2510AC}" type="slidenum">
              <a:rPr lang="en-US" sz="1400" smtClean="0">
                <a:latin typeface="+mn-lt"/>
              </a:rPr>
              <a:pPr/>
              <a:t>15</a:t>
            </a:fld>
            <a:endParaRPr lang="en-US" sz="1400" dirty="0">
              <a:latin typeface="+mn-lt"/>
            </a:endParaRPr>
          </a:p>
        </p:txBody>
      </p:sp>
      <p:sp>
        <p:nvSpPr>
          <p:cNvPr id="3" name="Title 2"/>
          <p:cNvSpPr>
            <a:spLocks noGrp="1"/>
          </p:cNvSpPr>
          <p:nvPr>
            <p:ph type="title"/>
          </p:nvPr>
        </p:nvSpPr>
        <p:spPr>
          <a:xfrm>
            <a:off x="2013924" y="312187"/>
            <a:ext cx="4713668" cy="329530"/>
          </a:xfrm>
        </p:spPr>
        <p:txBody>
          <a:bodyPr>
            <a:noAutofit/>
          </a:bodyPr>
          <a:lstStyle/>
          <a:p>
            <a:pPr algn="ctr"/>
            <a:r>
              <a:rPr lang="en-US" sz="3200" b="1" dirty="0">
                <a:solidFill>
                  <a:schemeClr val="tx1"/>
                </a:solidFill>
                <a:latin typeface="+mj-lt"/>
              </a:rPr>
              <a:t>The MIT Advantage</a:t>
            </a:r>
          </a:p>
        </p:txBody>
      </p:sp>
      <p:sp>
        <p:nvSpPr>
          <p:cNvPr id="4" name="Content Placeholder 3"/>
          <p:cNvSpPr>
            <a:spLocks noGrp="1"/>
          </p:cNvSpPr>
          <p:nvPr>
            <p:ph type="body" sz="quarter" idx="4294967295"/>
          </p:nvPr>
        </p:nvSpPr>
        <p:spPr>
          <a:xfrm>
            <a:off x="830253" y="744707"/>
            <a:ext cx="7366000" cy="460375"/>
          </a:xfrm>
        </p:spPr>
        <p:txBody>
          <a:bodyPr>
            <a:noAutofit/>
          </a:bodyPr>
          <a:lstStyle/>
          <a:p>
            <a:pPr marL="0" indent="0" algn="ctr">
              <a:buNone/>
            </a:pPr>
            <a:r>
              <a:rPr lang="en-US" sz="1800" dirty="0">
                <a:solidFill>
                  <a:schemeClr val="accent1">
                    <a:lumMod val="75000"/>
                  </a:schemeClr>
                </a:solidFill>
              </a:rPr>
              <a:t>Maximize the value of Medidata products by providing unmatched expertise in clinical trial processes and technology</a:t>
            </a:r>
          </a:p>
        </p:txBody>
      </p:sp>
      <p:sp>
        <p:nvSpPr>
          <p:cNvPr id="10" name="TextBox 9"/>
          <p:cNvSpPr txBox="1"/>
          <p:nvPr/>
        </p:nvSpPr>
        <p:spPr>
          <a:xfrm>
            <a:off x="676992" y="3581007"/>
            <a:ext cx="2437467" cy="954107"/>
          </a:xfrm>
          <a:prstGeom prst="rect">
            <a:avLst/>
          </a:prstGeom>
          <a:noFill/>
        </p:spPr>
        <p:txBody>
          <a:bodyPr wrap="square" rtlCol="0">
            <a:spAutoFit/>
          </a:bodyPr>
          <a:lstStyle/>
          <a:p>
            <a:pPr algn="ctr"/>
            <a:r>
              <a:rPr lang="en-US" sz="1400" b="1" dirty="0">
                <a:solidFill>
                  <a:srgbClr val="0055B7"/>
                </a:solidFill>
              </a:rPr>
              <a:t>Support entire MDSOL Solutions through unmatched expertise in clinical trial process and technology</a:t>
            </a:r>
          </a:p>
        </p:txBody>
      </p:sp>
      <p:sp>
        <p:nvSpPr>
          <p:cNvPr id="11" name="TextBox 10"/>
          <p:cNvSpPr txBox="1"/>
          <p:nvPr/>
        </p:nvSpPr>
        <p:spPr>
          <a:xfrm>
            <a:off x="3461372" y="3581007"/>
            <a:ext cx="2240280" cy="523220"/>
          </a:xfrm>
          <a:prstGeom prst="rect">
            <a:avLst/>
          </a:prstGeom>
          <a:noFill/>
        </p:spPr>
        <p:txBody>
          <a:bodyPr wrap="square" rtlCol="0">
            <a:spAutoFit/>
          </a:bodyPr>
          <a:lstStyle/>
          <a:p>
            <a:pPr algn="ctr"/>
            <a:r>
              <a:rPr lang="en-US" sz="1400" b="1" dirty="0">
                <a:solidFill>
                  <a:schemeClr val="tx2"/>
                </a:solidFill>
              </a:rPr>
              <a:t>Provide consultation as your “trusted advisor</a:t>
            </a:r>
            <a:r>
              <a:rPr lang="en-US" sz="1400" b="1" dirty="0">
                <a:solidFill>
                  <a:schemeClr val="accent2"/>
                </a:solidFill>
              </a:rPr>
              <a:t>”</a:t>
            </a:r>
          </a:p>
        </p:txBody>
      </p:sp>
      <p:sp>
        <p:nvSpPr>
          <p:cNvPr id="12" name="TextBox 11"/>
          <p:cNvSpPr txBox="1"/>
          <p:nvPr/>
        </p:nvSpPr>
        <p:spPr>
          <a:xfrm>
            <a:off x="6139314" y="3581007"/>
            <a:ext cx="2240280" cy="523220"/>
          </a:xfrm>
          <a:prstGeom prst="rect">
            <a:avLst/>
          </a:prstGeom>
          <a:noFill/>
        </p:spPr>
        <p:txBody>
          <a:bodyPr wrap="square" rtlCol="0">
            <a:spAutoFit/>
          </a:bodyPr>
          <a:lstStyle/>
          <a:p>
            <a:pPr algn="ctr"/>
            <a:r>
              <a:rPr lang="en-US" sz="1400" b="1" dirty="0">
                <a:solidFill>
                  <a:srgbClr val="14A198"/>
                </a:solidFill>
              </a:rPr>
              <a:t>Provide post “go-live” support</a:t>
            </a:r>
          </a:p>
        </p:txBody>
      </p:sp>
      <p:grpSp>
        <p:nvGrpSpPr>
          <p:cNvPr id="6" name="Group 5"/>
          <p:cNvGrpSpPr/>
          <p:nvPr/>
        </p:nvGrpSpPr>
        <p:grpSpPr>
          <a:xfrm>
            <a:off x="1082040" y="1634836"/>
            <a:ext cx="6979920" cy="1930400"/>
            <a:chOff x="1076021" y="1483581"/>
            <a:chExt cx="6979920" cy="1930400"/>
          </a:xfrm>
        </p:grpSpPr>
        <p:pic>
          <p:nvPicPr>
            <p:cNvPr id="5" name="Picture 4"/>
            <p:cNvPicPr>
              <a:picLocks noChangeAspect="1"/>
            </p:cNvPicPr>
            <p:nvPr/>
          </p:nvPicPr>
          <p:blipFill>
            <a:blip r:embed="rId3"/>
            <a:stretch>
              <a:fillRect/>
            </a:stretch>
          </p:blipFill>
          <p:spPr>
            <a:xfrm>
              <a:off x="1076021" y="1483581"/>
              <a:ext cx="6979920" cy="1930400"/>
            </a:xfrm>
            <a:prstGeom prst="rect">
              <a:avLst/>
            </a:prstGeom>
          </p:spPr>
        </p:pic>
        <p:pic>
          <p:nvPicPr>
            <p:cNvPr id="15" name="Picture 22" descr="slide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82029" y="1800749"/>
              <a:ext cx="972511" cy="97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a:stretch>
              <a:fillRect/>
            </a:stretch>
          </p:blipFill>
          <p:spPr>
            <a:xfrm>
              <a:off x="6781776" y="1862198"/>
              <a:ext cx="956230" cy="956230"/>
            </a:xfrm>
            <a:prstGeom prst="rect">
              <a:avLst/>
            </a:prstGeom>
          </p:spPr>
        </p:pic>
      </p:grpSp>
      <p:pic>
        <p:nvPicPr>
          <p:cNvPr id="7" name="Picture 6">
            <a:extLst>
              <a:ext uri="{FF2B5EF4-FFF2-40B4-BE49-F238E27FC236}">
                <a16:creationId xmlns:a16="http://schemas.microsoft.com/office/drawing/2014/main" id="{2C98867D-FB48-41DF-A99A-5DC411423BBB}"/>
              </a:ext>
            </a:extLst>
          </p:cNvPr>
          <p:cNvPicPr>
            <a:picLocks noChangeAspect="1"/>
          </p:cNvPicPr>
          <p:nvPr/>
        </p:nvPicPr>
        <p:blipFill>
          <a:blip r:embed="rId6"/>
          <a:stretch>
            <a:fillRect/>
          </a:stretch>
        </p:blipFill>
        <p:spPr>
          <a:xfrm>
            <a:off x="1285078" y="2013453"/>
            <a:ext cx="1159881" cy="864771"/>
          </a:xfrm>
          <a:prstGeom prst="rect">
            <a:avLst/>
          </a:prstGeom>
        </p:spPr>
      </p:pic>
    </p:spTree>
    <p:extLst>
      <p:ext uri="{BB962C8B-B14F-4D97-AF65-F5344CB8AC3E}">
        <p14:creationId xmlns:p14="http://schemas.microsoft.com/office/powerpoint/2010/main" val="1632028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
          <p:cNvSpPr>
            <a:spLocks noGrp="1"/>
          </p:cNvSpPr>
          <p:nvPr>
            <p:ph type="sldNum" sz="quarter" idx="11"/>
          </p:nvPr>
        </p:nvSpPr>
        <p:spPr/>
        <p:txBody>
          <a:bodyPr/>
          <a:lstStyle/>
          <a:p>
            <a:fld id="{C8F7070A-198F-CC4A-BE0C-52070E2510AC}" type="slidenum">
              <a:rPr lang="en-US" smtClean="0"/>
              <a:pPr/>
              <a:t>16</a:t>
            </a:fld>
            <a:endParaRPr lang="en-US" dirty="0"/>
          </a:p>
        </p:txBody>
      </p:sp>
      <p:sp>
        <p:nvSpPr>
          <p:cNvPr id="2" name="Title 1"/>
          <p:cNvSpPr>
            <a:spLocks noGrp="1"/>
          </p:cNvSpPr>
          <p:nvPr>
            <p:ph type="title" idx="4294967295"/>
          </p:nvPr>
        </p:nvSpPr>
        <p:spPr>
          <a:xfrm>
            <a:off x="638665" y="223573"/>
            <a:ext cx="7719107" cy="330200"/>
          </a:xfrm>
        </p:spPr>
        <p:txBody>
          <a:bodyPr>
            <a:noAutofit/>
          </a:bodyPr>
          <a:lstStyle/>
          <a:p>
            <a:pPr algn="ctr"/>
            <a:r>
              <a:rPr lang="en-US" sz="3200" b="1" dirty="0"/>
              <a:t>Medidata Implementation Team</a:t>
            </a:r>
          </a:p>
        </p:txBody>
      </p:sp>
      <p:grpSp>
        <p:nvGrpSpPr>
          <p:cNvPr id="3" name="Group 2"/>
          <p:cNvGrpSpPr/>
          <p:nvPr/>
        </p:nvGrpSpPr>
        <p:grpSpPr>
          <a:xfrm>
            <a:off x="2533838" y="831898"/>
            <a:ext cx="4076324" cy="4090737"/>
            <a:chOff x="2550695" y="831898"/>
            <a:chExt cx="4076324" cy="4090737"/>
          </a:xfrm>
        </p:grpSpPr>
        <p:sp>
          <p:nvSpPr>
            <p:cNvPr id="9" name="Freeform 8"/>
            <p:cNvSpPr>
              <a:spLocks/>
            </p:cNvSpPr>
            <p:nvPr/>
          </p:nvSpPr>
          <p:spPr bwMode="auto">
            <a:xfrm>
              <a:off x="3852670" y="863815"/>
              <a:ext cx="2771775" cy="2683669"/>
            </a:xfrm>
            <a:custGeom>
              <a:avLst/>
              <a:gdLst>
                <a:gd name="T0" fmla="*/ 725 w 2328"/>
                <a:gd name="T1" fmla="*/ 3 h 2254"/>
                <a:gd name="T2" fmla="*/ 905 w 2328"/>
                <a:gd name="T3" fmla="*/ 23 h 2254"/>
                <a:gd name="T4" fmla="*/ 1081 w 2328"/>
                <a:gd name="T5" fmla="*/ 62 h 2254"/>
                <a:gd name="T6" fmla="*/ 1253 w 2328"/>
                <a:gd name="T7" fmla="*/ 118 h 2254"/>
                <a:gd name="T8" fmla="*/ 1418 w 2328"/>
                <a:gd name="T9" fmla="*/ 194 h 2254"/>
                <a:gd name="T10" fmla="*/ 1574 w 2328"/>
                <a:gd name="T11" fmla="*/ 287 h 2254"/>
                <a:gd name="T12" fmla="*/ 1720 w 2328"/>
                <a:gd name="T13" fmla="*/ 397 h 2254"/>
                <a:gd name="T14" fmla="*/ 1856 w 2328"/>
                <a:gd name="T15" fmla="*/ 523 h 2254"/>
                <a:gd name="T16" fmla="*/ 1978 w 2328"/>
                <a:gd name="T17" fmla="*/ 665 h 2254"/>
                <a:gd name="T18" fmla="*/ 2085 w 2328"/>
                <a:gd name="T19" fmla="*/ 824 h 2254"/>
                <a:gd name="T20" fmla="*/ 2181 w 2328"/>
                <a:gd name="T21" fmla="*/ 1004 h 2254"/>
                <a:gd name="T22" fmla="*/ 2255 w 2328"/>
                <a:gd name="T23" fmla="*/ 1200 h 2254"/>
                <a:gd name="T24" fmla="*/ 2303 w 2328"/>
                <a:gd name="T25" fmla="*/ 1399 h 2254"/>
                <a:gd name="T26" fmla="*/ 2328 w 2328"/>
                <a:gd name="T27" fmla="*/ 1600 h 2254"/>
                <a:gd name="T28" fmla="*/ 2297 w 2328"/>
                <a:gd name="T29" fmla="*/ 1739 h 2254"/>
                <a:gd name="T30" fmla="*/ 2255 w 2328"/>
                <a:gd name="T31" fmla="*/ 1858 h 2254"/>
                <a:gd name="T32" fmla="*/ 2205 w 2328"/>
                <a:gd name="T33" fmla="*/ 1960 h 2254"/>
                <a:gd name="T34" fmla="*/ 2148 w 2328"/>
                <a:gd name="T35" fmla="*/ 2043 h 2254"/>
                <a:gd name="T36" fmla="*/ 2087 w 2328"/>
                <a:gd name="T37" fmla="*/ 2113 h 2254"/>
                <a:gd name="T38" fmla="*/ 2022 w 2328"/>
                <a:gd name="T39" fmla="*/ 2167 h 2254"/>
                <a:gd name="T40" fmla="*/ 1956 w 2328"/>
                <a:gd name="T41" fmla="*/ 2210 h 2254"/>
                <a:gd name="T42" fmla="*/ 1890 w 2328"/>
                <a:gd name="T43" fmla="*/ 2241 h 2254"/>
                <a:gd name="T44" fmla="*/ 971 w 2328"/>
                <a:gd name="T45" fmla="*/ 562 h 2254"/>
                <a:gd name="T46" fmla="*/ 966 w 2328"/>
                <a:gd name="T47" fmla="*/ 553 h 2254"/>
                <a:gd name="T48" fmla="*/ 952 w 2328"/>
                <a:gd name="T49" fmla="*/ 530 h 2254"/>
                <a:gd name="T50" fmla="*/ 930 w 2328"/>
                <a:gd name="T51" fmla="*/ 495 h 2254"/>
                <a:gd name="T52" fmla="*/ 898 w 2328"/>
                <a:gd name="T53" fmla="*/ 450 h 2254"/>
                <a:gd name="T54" fmla="*/ 857 w 2328"/>
                <a:gd name="T55" fmla="*/ 398 h 2254"/>
                <a:gd name="T56" fmla="*/ 807 w 2328"/>
                <a:gd name="T57" fmla="*/ 343 h 2254"/>
                <a:gd name="T58" fmla="*/ 747 w 2328"/>
                <a:gd name="T59" fmla="*/ 287 h 2254"/>
                <a:gd name="T60" fmla="*/ 678 w 2328"/>
                <a:gd name="T61" fmla="*/ 233 h 2254"/>
                <a:gd name="T62" fmla="*/ 599 w 2328"/>
                <a:gd name="T63" fmla="*/ 183 h 2254"/>
                <a:gd name="T64" fmla="*/ 512 w 2328"/>
                <a:gd name="T65" fmla="*/ 143 h 2254"/>
                <a:gd name="T66" fmla="*/ 415 w 2328"/>
                <a:gd name="T67" fmla="*/ 111 h 2254"/>
                <a:gd name="T68" fmla="*/ 308 w 2328"/>
                <a:gd name="T69" fmla="*/ 92 h 2254"/>
                <a:gd name="T70" fmla="*/ 193 w 2328"/>
                <a:gd name="T71" fmla="*/ 90 h 2254"/>
                <a:gd name="T72" fmla="*/ 67 w 2328"/>
                <a:gd name="T73" fmla="*/ 107 h 2254"/>
                <a:gd name="T74" fmla="*/ 89 w 2328"/>
                <a:gd name="T75" fmla="*/ 90 h 2254"/>
                <a:gd name="T76" fmla="*/ 269 w 2328"/>
                <a:gd name="T77" fmla="*/ 40 h 2254"/>
                <a:gd name="T78" fmla="*/ 451 w 2328"/>
                <a:gd name="T79" fmla="*/ 9 h 2254"/>
                <a:gd name="T80" fmla="*/ 634 w 2328"/>
                <a:gd name="T81" fmla="*/ 0 h 2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28" h="2254">
                  <a:moveTo>
                    <a:pt x="634" y="0"/>
                  </a:moveTo>
                  <a:lnTo>
                    <a:pt x="725" y="3"/>
                  </a:lnTo>
                  <a:lnTo>
                    <a:pt x="815" y="10"/>
                  </a:lnTo>
                  <a:lnTo>
                    <a:pt x="905" y="23"/>
                  </a:lnTo>
                  <a:lnTo>
                    <a:pt x="993" y="40"/>
                  </a:lnTo>
                  <a:lnTo>
                    <a:pt x="1081" y="62"/>
                  </a:lnTo>
                  <a:lnTo>
                    <a:pt x="1168" y="88"/>
                  </a:lnTo>
                  <a:lnTo>
                    <a:pt x="1253" y="118"/>
                  </a:lnTo>
                  <a:lnTo>
                    <a:pt x="1336" y="154"/>
                  </a:lnTo>
                  <a:lnTo>
                    <a:pt x="1418" y="194"/>
                  </a:lnTo>
                  <a:lnTo>
                    <a:pt x="1497" y="238"/>
                  </a:lnTo>
                  <a:lnTo>
                    <a:pt x="1574" y="287"/>
                  </a:lnTo>
                  <a:lnTo>
                    <a:pt x="1649" y="340"/>
                  </a:lnTo>
                  <a:lnTo>
                    <a:pt x="1720" y="397"/>
                  </a:lnTo>
                  <a:lnTo>
                    <a:pt x="1790" y="458"/>
                  </a:lnTo>
                  <a:lnTo>
                    <a:pt x="1856" y="523"/>
                  </a:lnTo>
                  <a:lnTo>
                    <a:pt x="1919" y="592"/>
                  </a:lnTo>
                  <a:lnTo>
                    <a:pt x="1978" y="665"/>
                  </a:lnTo>
                  <a:lnTo>
                    <a:pt x="2034" y="743"/>
                  </a:lnTo>
                  <a:lnTo>
                    <a:pt x="2085" y="824"/>
                  </a:lnTo>
                  <a:lnTo>
                    <a:pt x="2133" y="909"/>
                  </a:lnTo>
                  <a:lnTo>
                    <a:pt x="2181" y="1004"/>
                  </a:lnTo>
                  <a:lnTo>
                    <a:pt x="2220" y="1101"/>
                  </a:lnTo>
                  <a:lnTo>
                    <a:pt x="2255" y="1200"/>
                  </a:lnTo>
                  <a:lnTo>
                    <a:pt x="2282" y="1298"/>
                  </a:lnTo>
                  <a:lnTo>
                    <a:pt x="2303" y="1399"/>
                  </a:lnTo>
                  <a:lnTo>
                    <a:pt x="2319" y="1500"/>
                  </a:lnTo>
                  <a:lnTo>
                    <a:pt x="2328" y="1600"/>
                  </a:lnTo>
                  <a:lnTo>
                    <a:pt x="2314" y="1672"/>
                  </a:lnTo>
                  <a:lnTo>
                    <a:pt x="2297" y="1739"/>
                  </a:lnTo>
                  <a:lnTo>
                    <a:pt x="2277" y="1801"/>
                  </a:lnTo>
                  <a:lnTo>
                    <a:pt x="2255" y="1858"/>
                  </a:lnTo>
                  <a:lnTo>
                    <a:pt x="2231" y="1911"/>
                  </a:lnTo>
                  <a:lnTo>
                    <a:pt x="2205" y="1960"/>
                  </a:lnTo>
                  <a:lnTo>
                    <a:pt x="2177" y="2004"/>
                  </a:lnTo>
                  <a:lnTo>
                    <a:pt x="2148" y="2043"/>
                  </a:lnTo>
                  <a:lnTo>
                    <a:pt x="2118" y="2080"/>
                  </a:lnTo>
                  <a:lnTo>
                    <a:pt x="2087" y="2113"/>
                  </a:lnTo>
                  <a:lnTo>
                    <a:pt x="2055" y="2141"/>
                  </a:lnTo>
                  <a:lnTo>
                    <a:pt x="2022" y="2167"/>
                  </a:lnTo>
                  <a:lnTo>
                    <a:pt x="1989" y="2190"/>
                  </a:lnTo>
                  <a:lnTo>
                    <a:pt x="1956" y="2210"/>
                  </a:lnTo>
                  <a:lnTo>
                    <a:pt x="1923" y="2227"/>
                  </a:lnTo>
                  <a:lnTo>
                    <a:pt x="1890" y="2241"/>
                  </a:lnTo>
                  <a:lnTo>
                    <a:pt x="1859" y="2254"/>
                  </a:lnTo>
                  <a:lnTo>
                    <a:pt x="971" y="562"/>
                  </a:lnTo>
                  <a:lnTo>
                    <a:pt x="970" y="560"/>
                  </a:lnTo>
                  <a:lnTo>
                    <a:pt x="966" y="553"/>
                  </a:lnTo>
                  <a:lnTo>
                    <a:pt x="961" y="544"/>
                  </a:lnTo>
                  <a:lnTo>
                    <a:pt x="952" y="530"/>
                  </a:lnTo>
                  <a:lnTo>
                    <a:pt x="943" y="513"/>
                  </a:lnTo>
                  <a:lnTo>
                    <a:pt x="930" y="495"/>
                  </a:lnTo>
                  <a:lnTo>
                    <a:pt x="915" y="473"/>
                  </a:lnTo>
                  <a:lnTo>
                    <a:pt x="898" y="450"/>
                  </a:lnTo>
                  <a:lnTo>
                    <a:pt x="879" y="424"/>
                  </a:lnTo>
                  <a:lnTo>
                    <a:pt x="857" y="398"/>
                  </a:lnTo>
                  <a:lnTo>
                    <a:pt x="833" y="371"/>
                  </a:lnTo>
                  <a:lnTo>
                    <a:pt x="807" y="343"/>
                  </a:lnTo>
                  <a:lnTo>
                    <a:pt x="777" y="315"/>
                  </a:lnTo>
                  <a:lnTo>
                    <a:pt x="747" y="287"/>
                  </a:lnTo>
                  <a:lnTo>
                    <a:pt x="713" y="260"/>
                  </a:lnTo>
                  <a:lnTo>
                    <a:pt x="678" y="233"/>
                  </a:lnTo>
                  <a:lnTo>
                    <a:pt x="640" y="207"/>
                  </a:lnTo>
                  <a:lnTo>
                    <a:pt x="599" y="183"/>
                  </a:lnTo>
                  <a:lnTo>
                    <a:pt x="557" y="161"/>
                  </a:lnTo>
                  <a:lnTo>
                    <a:pt x="512" y="143"/>
                  </a:lnTo>
                  <a:lnTo>
                    <a:pt x="464" y="125"/>
                  </a:lnTo>
                  <a:lnTo>
                    <a:pt x="415" y="111"/>
                  </a:lnTo>
                  <a:lnTo>
                    <a:pt x="362" y="100"/>
                  </a:lnTo>
                  <a:lnTo>
                    <a:pt x="308" y="92"/>
                  </a:lnTo>
                  <a:lnTo>
                    <a:pt x="251" y="89"/>
                  </a:lnTo>
                  <a:lnTo>
                    <a:pt x="193" y="90"/>
                  </a:lnTo>
                  <a:lnTo>
                    <a:pt x="131" y="96"/>
                  </a:lnTo>
                  <a:lnTo>
                    <a:pt x="67" y="107"/>
                  </a:lnTo>
                  <a:lnTo>
                    <a:pt x="0" y="124"/>
                  </a:lnTo>
                  <a:lnTo>
                    <a:pt x="89" y="90"/>
                  </a:lnTo>
                  <a:lnTo>
                    <a:pt x="179" y="62"/>
                  </a:lnTo>
                  <a:lnTo>
                    <a:pt x="269" y="40"/>
                  </a:lnTo>
                  <a:lnTo>
                    <a:pt x="360" y="22"/>
                  </a:lnTo>
                  <a:lnTo>
                    <a:pt x="451" y="9"/>
                  </a:lnTo>
                  <a:lnTo>
                    <a:pt x="543" y="2"/>
                  </a:lnTo>
                  <a:lnTo>
                    <a:pt x="634" y="0"/>
                  </a:lnTo>
                  <a:close/>
                </a:path>
              </a:pathLst>
            </a:custGeom>
            <a:solidFill>
              <a:srgbClr val="1E7EA3"/>
            </a:solidFill>
            <a:ln w="0">
              <a:noFill/>
              <a:prstDash val="solid"/>
              <a:round/>
              <a:headEnd/>
              <a:tailEnd/>
            </a:ln>
            <a:effectLst/>
          </p:spPr>
          <p:txBody>
            <a:bodyPr vert="horz" wrap="square" lIns="68580" tIns="34290" rIns="68580" bIns="34290" numCol="1" anchor="t" anchorCtr="0" compatLnSpc="1">
              <a:prstTxWarp prst="textNoShape">
                <a:avLst/>
              </a:prstTxWarp>
            </a:bodyPr>
            <a:lstStyle/>
            <a:p>
              <a:endParaRPr lang="en-US" sz="1350" dirty="0">
                <a:latin typeface="Arial" panose="020B0604020202020204" pitchFamily="34" charset="0"/>
                <a:cs typeface="Arial" panose="020B0604020202020204" pitchFamily="34" charset="0"/>
              </a:endParaRPr>
            </a:p>
          </p:txBody>
        </p:sp>
        <p:sp>
          <p:nvSpPr>
            <p:cNvPr id="4" name="Flowchart: Connector 3"/>
            <p:cNvSpPr/>
            <p:nvPr/>
          </p:nvSpPr>
          <p:spPr>
            <a:xfrm>
              <a:off x="2550695" y="831898"/>
              <a:ext cx="4070112" cy="4090737"/>
            </a:xfrm>
            <a:prstGeom prst="flowChartConnector">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Freeform 6"/>
            <p:cNvSpPr>
              <a:spLocks/>
            </p:cNvSpPr>
            <p:nvPr/>
          </p:nvSpPr>
          <p:spPr bwMode="auto">
            <a:xfrm>
              <a:off x="3226497" y="3098296"/>
              <a:ext cx="3399235" cy="1808560"/>
            </a:xfrm>
            <a:custGeom>
              <a:avLst/>
              <a:gdLst>
                <a:gd name="T0" fmla="*/ 2841 w 2855"/>
                <a:gd name="T1" fmla="*/ 100 h 1519"/>
                <a:gd name="T2" fmla="*/ 2795 w 2855"/>
                <a:gd name="T3" fmla="*/ 297 h 1519"/>
                <a:gd name="T4" fmla="*/ 2726 w 2855"/>
                <a:gd name="T5" fmla="*/ 485 h 1519"/>
                <a:gd name="T6" fmla="*/ 2636 w 2855"/>
                <a:gd name="T7" fmla="*/ 662 h 1519"/>
                <a:gd name="T8" fmla="*/ 2526 w 2855"/>
                <a:gd name="T9" fmla="*/ 825 h 1519"/>
                <a:gd name="T10" fmla="*/ 2397 w 2855"/>
                <a:gd name="T11" fmla="*/ 976 h 1519"/>
                <a:gd name="T12" fmla="*/ 2250 w 2855"/>
                <a:gd name="T13" fmla="*/ 1111 h 1519"/>
                <a:gd name="T14" fmla="*/ 2090 w 2855"/>
                <a:gd name="T15" fmla="*/ 1230 h 1519"/>
                <a:gd name="T16" fmla="*/ 1915 w 2855"/>
                <a:gd name="T17" fmla="*/ 1330 h 1519"/>
                <a:gd name="T18" fmla="*/ 1727 w 2855"/>
                <a:gd name="T19" fmla="*/ 1410 h 1519"/>
                <a:gd name="T20" fmla="*/ 1528 w 2855"/>
                <a:gd name="T21" fmla="*/ 1470 h 1519"/>
                <a:gd name="T22" fmla="*/ 1320 w 2855"/>
                <a:gd name="T23" fmla="*/ 1506 h 1519"/>
                <a:gd name="T24" fmla="*/ 1106 w 2855"/>
                <a:gd name="T25" fmla="*/ 1519 h 1519"/>
                <a:gd name="T26" fmla="*/ 887 w 2855"/>
                <a:gd name="T27" fmla="*/ 1506 h 1519"/>
                <a:gd name="T28" fmla="*/ 676 w 2855"/>
                <a:gd name="T29" fmla="*/ 1468 h 1519"/>
                <a:gd name="T30" fmla="*/ 475 w 2855"/>
                <a:gd name="T31" fmla="*/ 1407 h 1519"/>
                <a:gd name="T32" fmla="*/ 312 w 2855"/>
                <a:gd name="T33" fmla="*/ 1316 h 1519"/>
                <a:gd name="T34" fmla="*/ 201 w 2855"/>
                <a:gd name="T35" fmla="*/ 1211 h 1519"/>
                <a:gd name="T36" fmla="*/ 118 w 2855"/>
                <a:gd name="T37" fmla="*/ 1106 h 1519"/>
                <a:gd name="T38" fmla="*/ 61 w 2855"/>
                <a:gd name="T39" fmla="*/ 1006 h 1519"/>
                <a:gd name="T40" fmla="*/ 24 w 2855"/>
                <a:gd name="T41" fmla="*/ 907 h 1519"/>
                <a:gd name="T42" fmla="*/ 4 w 2855"/>
                <a:gd name="T43" fmla="*/ 814 h 1519"/>
                <a:gd name="T44" fmla="*/ 0 w 2855"/>
                <a:gd name="T45" fmla="*/ 727 h 1519"/>
                <a:gd name="T46" fmla="*/ 7 w 2855"/>
                <a:gd name="T47" fmla="*/ 647 h 1519"/>
                <a:gd name="T48" fmla="*/ 1987 w 2855"/>
                <a:gd name="T49" fmla="*/ 652 h 1519"/>
                <a:gd name="T50" fmla="*/ 2005 w 2855"/>
                <a:gd name="T51" fmla="*/ 652 h 1519"/>
                <a:gd name="T52" fmla="*/ 2038 w 2855"/>
                <a:gd name="T53" fmla="*/ 650 h 1519"/>
                <a:gd name="T54" fmla="*/ 2085 w 2855"/>
                <a:gd name="T55" fmla="*/ 646 h 1519"/>
                <a:gd name="T56" fmla="*/ 2144 w 2855"/>
                <a:gd name="T57" fmla="*/ 637 h 1519"/>
                <a:gd name="T58" fmla="*/ 2212 w 2855"/>
                <a:gd name="T59" fmla="*/ 623 h 1519"/>
                <a:gd name="T60" fmla="*/ 2286 w 2855"/>
                <a:gd name="T61" fmla="*/ 603 h 1519"/>
                <a:gd name="T62" fmla="*/ 2364 w 2855"/>
                <a:gd name="T63" fmla="*/ 575 h 1519"/>
                <a:gd name="T64" fmla="*/ 2445 w 2855"/>
                <a:gd name="T65" fmla="*/ 538 h 1519"/>
                <a:gd name="T66" fmla="*/ 2525 w 2855"/>
                <a:gd name="T67" fmla="*/ 491 h 1519"/>
                <a:gd name="T68" fmla="*/ 2602 w 2855"/>
                <a:gd name="T69" fmla="*/ 433 h 1519"/>
                <a:gd name="T70" fmla="*/ 2674 w 2855"/>
                <a:gd name="T71" fmla="*/ 362 h 1519"/>
                <a:gd name="T72" fmla="*/ 2739 w 2855"/>
                <a:gd name="T73" fmla="*/ 278 h 1519"/>
                <a:gd name="T74" fmla="*/ 2795 w 2855"/>
                <a:gd name="T75" fmla="*/ 179 h 1519"/>
                <a:gd name="T76" fmla="*/ 2838 w 2855"/>
                <a:gd name="T77" fmla="*/ 63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55" h="1519">
                  <a:moveTo>
                    <a:pt x="2855" y="0"/>
                  </a:moveTo>
                  <a:lnTo>
                    <a:pt x="2841" y="100"/>
                  </a:lnTo>
                  <a:lnTo>
                    <a:pt x="2821" y="200"/>
                  </a:lnTo>
                  <a:lnTo>
                    <a:pt x="2795" y="297"/>
                  </a:lnTo>
                  <a:lnTo>
                    <a:pt x="2763" y="393"/>
                  </a:lnTo>
                  <a:lnTo>
                    <a:pt x="2726" y="485"/>
                  </a:lnTo>
                  <a:lnTo>
                    <a:pt x="2684" y="575"/>
                  </a:lnTo>
                  <a:lnTo>
                    <a:pt x="2636" y="662"/>
                  </a:lnTo>
                  <a:lnTo>
                    <a:pt x="2583" y="746"/>
                  </a:lnTo>
                  <a:lnTo>
                    <a:pt x="2526" y="825"/>
                  </a:lnTo>
                  <a:lnTo>
                    <a:pt x="2463" y="903"/>
                  </a:lnTo>
                  <a:lnTo>
                    <a:pt x="2397" y="976"/>
                  </a:lnTo>
                  <a:lnTo>
                    <a:pt x="2325" y="1045"/>
                  </a:lnTo>
                  <a:lnTo>
                    <a:pt x="2250" y="1111"/>
                  </a:lnTo>
                  <a:lnTo>
                    <a:pt x="2171" y="1173"/>
                  </a:lnTo>
                  <a:lnTo>
                    <a:pt x="2090" y="1230"/>
                  </a:lnTo>
                  <a:lnTo>
                    <a:pt x="2004" y="1282"/>
                  </a:lnTo>
                  <a:lnTo>
                    <a:pt x="1915" y="1330"/>
                  </a:lnTo>
                  <a:lnTo>
                    <a:pt x="1821" y="1372"/>
                  </a:lnTo>
                  <a:lnTo>
                    <a:pt x="1727" y="1410"/>
                  </a:lnTo>
                  <a:lnTo>
                    <a:pt x="1628" y="1443"/>
                  </a:lnTo>
                  <a:lnTo>
                    <a:pt x="1528" y="1470"/>
                  </a:lnTo>
                  <a:lnTo>
                    <a:pt x="1425" y="1491"/>
                  </a:lnTo>
                  <a:lnTo>
                    <a:pt x="1320" y="1506"/>
                  </a:lnTo>
                  <a:lnTo>
                    <a:pt x="1214" y="1516"/>
                  </a:lnTo>
                  <a:lnTo>
                    <a:pt x="1106" y="1519"/>
                  </a:lnTo>
                  <a:lnTo>
                    <a:pt x="996" y="1516"/>
                  </a:lnTo>
                  <a:lnTo>
                    <a:pt x="887" y="1506"/>
                  </a:lnTo>
                  <a:lnTo>
                    <a:pt x="781" y="1490"/>
                  </a:lnTo>
                  <a:lnTo>
                    <a:pt x="676" y="1468"/>
                  </a:lnTo>
                  <a:lnTo>
                    <a:pt x="574" y="1440"/>
                  </a:lnTo>
                  <a:lnTo>
                    <a:pt x="475" y="1407"/>
                  </a:lnTo>
                  <a:lnTo>
                    <a:pt x="378" y="1368"/>
                  </a:lnTo>
                  <a:lnTo>
                    <a:pt x="312" y="1316"/>
                  </a:lnTo>
                  <a:lnTo>
                    <a:pt x="253" y="1263"/>
                  </a:lnTo>
                  <a:lnTo>
                    <a:pt x="201" y="1211"/>
                  </a:lnTo>
                  <a:lnTo>
                    <a:pt x="157" y="1159"/>
                  </a:lnTo>
                  <a:lnTo>
                    <a:pt x="118" y="1106"/>
                  </a:lnTo>
                  <a:lnTo>
                    <a:pt x="87" y="1056"/>
                  </a:lnTo>
                  <a:lnTo>
                    <a:pt x="61" y="1006"/>
                  </a:lnTo>
                  <a:lnTo>
                    <a:pt x="40" y="955"/>
                  </a:lnTo>
                  <a:lnTo>
                    <a:pt x="24" y="907"/>
                  </a:lnTo>
                  <a:lnTo>
                    <a:pt x="11" y="860"/>
                  </a:lnTo>
                  <a:lnTo>
                    <a:pt x="4" y="814"/>
                  </a:lnTo>
                  <a:lnTo>
                    <a:pt x="1" y="770"/>
                  </a:lnTo>
                  <a:lnTo>
                    <a:pt x="0" y="727"/>
                  </a:lnTo>
                  <a:lnTo>
                    <a:pt x="2" y="686"/>
                  </a:lnTo>
                  <a:lnTo>
                    <a:pt x="7" y="647"/>
                  </a:lnTo>
                  <a:lnTo>
                    <a:pt x="1984" y="652"/>
                  </a:lnTo>
                  <a:lnTo>
                    <a:pt x="1987" y="652"/>
                  </a:lnTo>
                  <a:lnTo>
                    <a:pt x="1993" y="652"/>
                  </a:lnTo>
                  <a:lnTo>
                    <a:pt x="2005" y="652"/>
                  </a:lnTo>
                  <a:lnTo>
                    <a:pt x="2019" y="651"/>
                  </a:lnTo>
                  <a:lnTo>
                    <a:pt x="2038" y="650"/>
                  </a:lnTo>
                  <a:lnTo>
                    <a:pt x="2060" y="648"/>
                  </a:lnTo>
                  <a:lnTo>
                    <a:pt x="2085" y="646"/>
                  </a:lnTo>
                  <a:lnTo>
                    <a:pt x="2114" y="642"/>
                  </a:lnTo>
                  <a:lnTo>
                    <a:pt x="2144" y="637"/>
                  </a:lnTo>
                  <a:lnTo>
                    <a:pt x="2178" y="630"/>
                  </a:lnTo>
                  <a:lnTo>
                    <a:pt x="2212" y="623"/>
                  </a:lnTo>
                  <a:lnTo>
                    <a:pt x="2248" y="614"/>
                  </a:lnTo>
                  <a:lnTo>
                    <a:pt x="2286" y="603"/>
                  </a:lnTo>
                  <a:lnTo>
                    <a:pt x="2324" y="590"/>
                  </a:lnTo>
                  <a:lnTo>
                    <a:pt x="2364" y="575"/>
                  </a:lnTo>
                  <a:lnTo>
                    <a:pt x="2404" y="558"/>
                  </a:lnTo>
                  <a:lnTo>
                    <a:pt x="2445" y="538"/>
                  </a:lnTo>
                  <a:lnTo>
                    <a:pt x="2485" y="516"/>
                  </a:lnTo>
                  <a:lnTo>
                    <a:pt x="2525" y="491"/>
                  </a:lnTo>
                  <a:lnTo>
                    <a:pt x="2563" y="464"/>
                  </a:lnTo>
                  <a:lnTo>
                    <a:pt x="2602" y="433"/>
                  </a:lnTo>
                  <a:lnTo>
                    <a:pt x="2639" y="400"/>
                  </a:lnTo>
                  <a:lnTo>
                    <a:pt x="2674" y="362"/>
                  </a:lnTo>
                  <a:lnTo>
                    <a:pt x="2708" y="322"/>
                  </a:lnTo>
                  <a:lnTo>
                    <a:pt x="2739" y="278"/>
                  </a:lnTo>
                  <a:lnTo>
                    <a:pt x="2768" y="230"/>
                  </a:lnTo>
                  <a:lnTo>
                    <a:pt x="2795" y="179"/>
                  </a:lnTo>
                  <a:lnTo>
                    <a:pt x="2818" y="123"/>
                  </a:lnTo>
                  <a:lnTo>
                    <a:pt x="2838" y="63"/>
                  </a:lnTo>
                  <a:lnTo>
                    <a:pt x="2855" y="0"/>
                  </a:lnTo>
                  <a:close/>
                </a:path>
              </a:pathLst>
            </a:custGeom>
            <a:solidFill>
              <a:srgbClr val="00AFA9"/>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Arial" panose="020B0604020202020204" pitchFamily="34" charset="0"/>
                <a:cs typeface="Arial" panose="020B0604020202020204" pitchFamily="34" charset="0"/>
              </a:endParaRPr>
            </a:p>
          </p:txBody>
        </p:sp>
        <p:sp>
          <p:nvSpPr>
            <p:cNvPr id="8" name="Freeform 7"/>
            <p:cNvSpPr>
              <a:spLocks/>
            </p:cNvSpPr>
            <p:nvPr/>
          </p:nvSpPr>
          <p:spPr bwMode="auto">
            <a:xfrm>
              <a:off x="3226594" y="2708672"/>
              <a:ext cx="3400425" cy="1190625"/>
            </a:xfrm>
            <a:custGeom>
              <a:avLst/>
              <a:gdLst>
                <a:gd name="T0" fmla="*/ 2854 w 2856"/>
                <a:gd name="T1" fmla="*/ 88 h 1000"/>
                <a:gd name="T2" fmla="*/ 2854 w 2856"/>
                <a:gd name="T3" fmla="*/ 263 h 1000"/>
                <a:gd name="T4" fmla="*/ 2831 w 2856"/>
                <a:gd name="T5" fmla="*/ 411 h 1000"/>
                <a:gd name="T6" fmla="*/ 2788 w 2856"/>
                <a:gd name="T7" fmla="*/ 527 h 1000"/>
                <a:gd name="T8" fmla="*/ 2732 w 2856"/>
                <a:gd name="T9" fmla="*/ 626 h 1000"/>
                <a:gd name="T10" fmla="*/ 2667 w 2856"/>
                <a:gd name="T11" fmla="*/ 710 h 1000"/>
                <a:gd name="T12" fmla="*/ 2595 w 2856"/>
                <a:gd name="T13" fmla="*/ 781 h 1000"/>
                <a:gd name="T14" fmla="*/ 2518 w 2856"/>
                <a:gd name="T15" fmla="*/ 839 h 1000"/>
                <a:gd name="T16" fmla="*/ 2438 w 2856"/>
                <a:gd name="T17" fmla="*/ 886 h 1000"/>
                <a:gd name="T18" fmla="*/ 2357 w 2856"/>
                <a:gd name="T19" fmla="*/ 923 h 1000"/>
                <a:gd name="T20" fmla="*/ 2279 w 2856"/>
                <a:gd name="T21" fmla="*/ 951 h 1000"/>
                <a:gd name="T22" fmla="*/ 2205 w 2856"/>
                <a:gd name="T23" fmla="*/ 971 h 1000"/>
                <a:gd name="T24" fmla="*/ 2137 w 2856"/>
                <a:gd name="T25" fmla="*/ 985 h 1000"/>
                <a:gd name="T26" fmla="*/ 2078 w 2856"/>
                <a:gd name="T27" fmla="*/ 994 h 1000"/>
                <a:gd name="T28" fmla="*/ 2031 w 2856"/>
                <a:gd name="T29" fmla="*/ 998 h 1000"/>
                <a:gd name="T30" fmla="*/ 1998 w 2856"/>
                <a:gd name="T31" fmla="*/ 1000 h 1000"/>
                <a:gd name="T32" fmla="*/ 1980 w 2856"/>
                <a:gd name="T33" fmla="*/ 1000 h 1000"/>
                <a:gd name="T34" fmla="*/ 0 w 2856"/>
                <a:gd name="T35" fmla="*/ 995 h 1000"/>
                <a:gd name="T36" fmla="*/ 15 w 2856"/>
                <a:gd name="T37" fmla="*/ 923 h 1000"/>
                <a:gd name="T38" fmla="*/ 36 w 2856"/>
                <a:gd name="T39" fmla="*/ 861 h 1000"/>
                <a:gd name="T40" fmla="*/ 58 w 2856"/>
                <a:gd name="T41" fmla="*/ 811 h 1000"/>
                <a:gd name="T42" fmla="*/ 77 w 2856"/>
                <a:gd name="T43" fmla="*/ 773 h 1000"/>
                <a:gd name="T44" fmla="*/ 91 w 2856"/>
                <a:gd name="T45" fmla="*/ 749 h 1000"/>
                <a:gd name="T46" fmla="*/ 98 w 2856"/>
                <a:gd name="T47" fmla="*/ 741 h 1000"/>
                <a:gd name="T48" fmla="*/ 440 w 2856"/>
                <a:gd name="T49" fmla="*/ 583 h 1000"/>
                <a:gd name="T50" fmla="*/ 1948 w 2856"/>
                <a:gd name="T51" fmla="*/ 745 h 1000"/>
                <a:gd name="T52" fmla="*/ 1956 w 2856"/>
                <a:gd name="T53" fmla="*/ 745 h 1000"/>
                <a:gd name="T54" fmla="*/ 1979 w 2856"/>
                <a:gd name="T55" fmla="*/ 745 h 1000"/>
                <a:gd name="T56" fmla="*/ 2016 w 2856"/>
                <a:gd name="T57" fmla="*/ 744 h 1000"/>
                <a:gd name="T58" fmla="*/ 2063 w 2856"/>
                <a:gd name="T59" fmla="*/ 741 h 1000"/>
                <a:gd name="T60" fmla="*/ 2118 w 2856"/>
                <a:gd name="T61" fmla="*/ 735 h 1000"/>
                <a:gd name="T62" fmla="*/ 2182 w 2856"/>
                <a:gd name="T63" fmla="*/ 725 h 1000"/>
                <a:gd name="T64" fmla="*/ 2251 w 2856"/>
                <a:gd name="T65" fmla="*/ 709 h 1000"/>
                <a:gd name="T66" fmla="*/ 2325 w 2856"/>
                <a:gd name="T67" fmla="*/ 688 h 1000"/>
                <a:gd name="T68" fmla="*/ 2400 w 2856"/>
                <a:gd name="T69" fmla="*/ 660 h 1000"/>
                <a:gd name="T70" fmla="*/ 2475 w 2856"/>
                <a:gd name="T71" fmla="*/ 624 h 1000"/>
                <a:gd name="T72" fmla="*/ 2547 w 2856"/>
                <a:gd name="T73" fmla="*/ 579 h 1000"/>
                <a:gd name="T74" fmla="*/ 2616 w 2856"/>
                <a:gd name="T75" fmla="*/ 524 h 1000"/>
                <a:gd name="T76" fmla="*/ 2680 w 2856"/>
                <a:gd name="T77" fmla="*/ 458 h 1000"/>
                <a:gd name="T78" fmla="*/ 2737 w 2856"/>
                <a:gd name="T79" fmla="*/ 380 h 1000"/>
                <a:gd name="T80" fmla="*/ 2783 w 2856"/>
                <a:gd name="T81" fmla="*/ 289 h 1000"/>
                <a:gd name="T82" fmla="*/ 2818 w 2856"/>
                <a:gd name="T83" fmla="*/ 184 h 1000"/>
                <a:gd name="T84" fmla="*/ 2840 w 2856"/>
                <a:gd name="T85" fmla="*/ 65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56" h="1000">
                  <a:moveTo>
                    <a:pt x="2847" y="0"/>
                  </a:moveTo>
                  <a:lnTo>
                    <a:pt x="2854" y="88"/>
                  </a:lnTo>
                  <a:lnTo>
                    <a:pt x="2856" y="177"/>
                  </a:lnTo>
                  <a:lnTo>
                    <a:pt x="2854" y="263"/>
                  </a:lnTo>
                  <a:lnTo>
                    <a:pt x="2848" y="348"/>
                  </a:lnTo>
                  <a:lnTo>
                    <a:pt x="2831" y="411"/>
                  </a:lnTo>
                  <a:lnTo>
                    <a:pt x="2811" y="471"/>
                  </a:lnTo>
                  <a:lnTo>
                    <a:pt x="2788" y="527"/>
                  </a:lnTo>
                  <a:lnTo>
                    <a:pt x="2761" y="578"/>
                  </a:lnTo>
                  <a:lnTo>
                    <a:pt x="2732" y="626"/>
                  </a:lnTo>
                  <a:lnTo>
                    <a:pt x="2701" y="670"/>
                  </a:lnTo>
                  <a:lnTo>
                    <a:pt x="2667" y="710"/>
                  </a:lnTo>
                  <a:lnTo>
                    <a:pt x="2632" y="748"/>
                  </a:lnTo>
                  <a:lnTo>
                    <a:pt x="2595" y="781"/>
                  </a:lnTo>
                  <a:lnTo>
                    <a:pt x="2556" y="812"/>
                  </a:lnTo>
                  <a:lnTo>
                    <a:pt x="2518" y="839"/>
                  </a:lnTo>
                  <a:lnTo>
                    <a:pt x="2478" y="864"/>
                  </a:lnTo>
                  <a:lnTo>
                    <a:pt x="2438" y="886"/>
                  </a:lnTo>
                  <a:lnTo>
                    <a:pt x="2397" y="906"/>
                  </a:lnTo>
                  <a:lnTo>
                    <a:pt x="2357" y="923"/>
                  </a:lnTo>
                  <a:lnTo>
                    <a:pt x="2317" y="938"/>
                  </a:lnTo>
                  <a:lnTo>
                    <a:pt x="2279" y="951"/>
                  </a:lnTo>
                  <a:lnTo>
                    <a:pt x="2241" y="962"/>
                  </a:lnTo>
                  <a:lnTo>
                    <a:pt x="2205" y="971"/>
                  </a:lnTo>
                  <a:lnTo>
                    <a:pt x="2171" y="978"/>
                  </a:lnTo>
                  <a:lnTo>
                    <a:pt x="2137" y="985"/>
                  </a:lnTo>
                  <a:lnTo>
                    <a:pt x="2107" y="990"/>
                  </a:lnTo>
                  <a:lnTo>
                    <a:pt x="2078" y="994"/>
                  </a:lnTo>
                  <a:lnTo>
                    <a:pt x="2053" y="996"/>
                  </a:lnTo>
                  <a:lnTo>
                    <a:pt x="2031" y="998"/>
                  </a:lnTo>
                  <a:lnTo>
                    <a:pt x="2012" y="999"/>
                  </a:lnTo>
                  <a:lnTo>
                    <a:pt x="1998" y="1000"/>
                  </a:lnTo>
                  <a:lnTo>
                    <a:pt x="1986" y="1000"/>
                  </a:lnTo>
                  <a:lnTo>
                    <a:pt x="1980" y="1000"/>
                  </a:lnTo>
                  <a:lnTo>
                    <a:pt x="1977" y="1000"/>
                  </a:lnTo>
                  <a:lnTo>
                    <a:pt x="0" y="995"/>
                  </a:lnTo>
                  <a:lnTo>
                    <a:pt x="7" y="958"/>
                  </a:lnTo>
                  <a:lnTo>
                    <a:pt x="15" y="923"/>
                  </a:lnTo>
                  <a:lnTo>
                    <a:pt x="25" y="890"/>
                  </a:lnTo>
                  <a:lnTo>
                    <a:pt x="36" y="861"/>
                  </a:lnTo>
                  <a:lnTo>
                    <a:pt x="46" y="834"/>
                  </a:lnTo>
                  <a:lnTo>
                    <a:pt x="58" y="811"/>
                  </a:lnTo>
                  <a:lnTo>
                    <a:pt x="67" y="790"/>
                  </a:lnTo>
                  <a:lnTo>
                    <a:pt x="77" y="773"/>
                  </a:lnTo>
                  <a:lnTo>
                    <a:pt x="85" y="759"/>
                  </a:lnTo>
                  <a:lnTo>
                    <a:pt x="91" y="749"/>
                  </a:lnTo>
                  <a:lnTo>
                    <a:pt x="96" y="743"/>
                  </a:lnTo>
                  <a:lnTo>
                    <a:pt x="98" y="741"/>
                  </a:lnTo>
                  <a:lnTo>
                    <a:pt x="352" y="741"/>
                  </a:lnTo>
                  <a:lnTo>
                    <a:pt x="440" y="583"/>
                  </a:lnTo>
                  <a:lnTo>
                    <a:pt x="532" y="741"/>
                  </a:lnTo>
                  <a:lnTo>
                    <a:pt x="1948" y="745"/>
                  </a:lnTo>
                  <a:lnTo>
                    <a:pt x="1951" y="745"/>
                  </a:lnTo>
                  <a:lnTo>
                    <a:pt x="1956" y="745"/>
                  </a:lnTo>
                  <a:lnTo>
                    <a:pt x="1966" y="745"/>
                  </a:lnTo>
                  <a:lnTo>
                    <a:pt x="1979" y="745"/>
                  </a:lnTo>
                  <a:lnTo>
                    <a:pt x="1996" y="745"/>
                  </a:lnTo>
                  <a:lnTo>
                    <a:pt x="2016" y="744"/>
                  </a:lnTo>
                  <a:lnTo>
                    <a:pt x="2038" y="743"/>
                  </a:lnTo>
                  <a:lnTo>
                    <a:pt x="2063" y="741"/>
                  </a:lnTo>
                  <a:lnTo>
                    <a:pt x="2089" y="738"/>
                  </a:lnTo>
                  <a:lnTo>
                    <a:pt x="2118" y="735"/>
                  </a:lnTo>
                  <a:lnTo>
                    <a:pt x="2150" y="730"/>
                  </a:lnTo>
                  <a:lnTo>
                    <a:pt x="2182" y="725"/>
                  </a:lnTo>
                  <a:lnTo>
                    <a:pt x="2217" y="717"/>
                  </a:lnTo>
                  <a:lnTo>
                    <a:pt x="2251" y="709"/>
                  </a:lnTo>
                  <a:lnTo>
                    <a:pt x="2288" y="700"/>
                  </a:lnTo>
                  <a:lnTo>
                    <a:pt x="2325" y="688"/>
                  </a:lnTo>
                  <a:lnTo>
                    <a:pt x="2362" y="676"/>
                  </a:lnTo>
                  <a:lnTo>
                    <a:pt x="2400" y="660"/>
                  </a:lnTo>
                  <a:lnTo>
                    <a:pt x="2437" y="643"/>
                  </a:lnTo>
                  <a:lnTo>
                    <a:pt x="2475" y="624"/>
                  </a:lnTo>
                  <a:lnTo>
                    <a:pt x="2511" y="602"/>
                  </a:lnTo>
                  <a:lnTo>
                    <a:pt x="2547" y="579"/>
                  </a:lnTo>
                  <a:lnTo>
                    <a:pt x="2582" y="553"/>
                  </a:lnTo>
                  <a:lnTo>
                    <a:pt x="2616" y="524"/>
                  </a:lnTo>
                  <a:lnTo>
                    <a:pt x="2650" y="492"/>
                  </a:lnTo>
                  <a:lnTo>
                    <a:pt x="2680" y="458"/>
                  </a:lnTo>
                  <a:lnTo>
                    <a:pt x="2709" y="420"/>
                  </a:lnTo>
                  <a:lnTo>
                    <a:pt x="2737" y="380"/>
                  </a:lnTo>
                  <a:lnTo>
                    <a:pt x="2761" y="336"/>
                  </a:lnTo>
                  <a:lnTo>
                    <a:pt x="2783" y="289"/>
                  </a:lnTo>
                  <a:lnTo>
                    <a:pt x="2803" y="239"/>
                  </a:lnTo>
                  <a:lnTo>
                    <a:pt x="2818" y="184"/>
                  </a:lnTo>
                  <a:lnTo>
                    <a:pt x="2831" y="126"/>
                  </a:lnTo>
                  <a:lnTo>
                    <a:pt x="2840" y="65"/>
                  </a:lnTo>
                  <a:lnTo>
                    <a:pt x="2847" y="0"/>
                  </a:lnTo>
                  <a:close/>
                </a:path>
              </a:pathLst>
            </a:custGeom>
            <a:solidFill>
              <a:srgbClr val="23918C"/>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Arial" panose="020B0604020202020204" pitchFamily="34" charset="0"/>
                <a:cs typeface="Arial" panose="020B0604020202020204" pitchFamily="34" charset="0"/>
              </a:endParaRPr>
            </a:p>
          </p:txBody>
        </p:sp>
        <p:sp>
          <p:nvSpPr>
            <p:cNvPr id="11" name="Freeform 10"/>
            <p:cNvSpPr>
              <a:spLocks/>
            </p:cNvSpPr>
            <p:nvPr/>
          </p:nvSpPr>
          <p:spPr bwMode="auto">
            <a:xfrm>
              <a:off x="2599360" y="1069375"/>
              <a:ext cx="1915716" cy="3365897"/>
            </a:xfrm>
            <a:custGeom>
              <a:avLst/>
              <a:gdLst>
                <a:gd name="T0" fmla="*/ 1217 w 1609"/>
                <a:gd name="T1" fmla="*/ 3 h 2827"/>
                <a:gd name="T2" fmla="*/ 1309 w 1609"/>
                <a:gd name="T3" fmla="*/ 14 h 2827"/>
                <a:gd name="T4" fmla="*/ 1392 w 1609"/>
                <a:gd name="T5" fmla="*/ 37 h 2827"/>
                <a:gd name="T6" fmla="*/ 1465 w 1609"/>
                <a:gd name="T7" fmla="*/ 68 h 2827"/>
                <a:gd name="T8" fmla="*/ 1529 w 1609"/>
                <a:gd name="T9" fmla="*/ 103 h 2827"/>
                <a:gd name="T10" fmla="*/ 1585 w 1609"/>
                <a:gd name="T11" fmla="*/ 144 h 2827"/>
                <a:gd name="T12" fmla="*/ 537 w 1609"/>
                <a:gd name="T13" fmla="*/ 1760 h 2827"/>
                <a:gd name="T14" fmla="*/ 530 w 1609"/>
                <a:gd name="T15" fmla="*/ 1769 h 2827"/>
                <a:gd name="T16" fmla="*/ 514 w 1609"/>
                <a:gd name="T17" fmla="*/ 1795 h 2827"/>
                <a:gd name="T18" fmla="*/ 490 w 1609"/>
                <a:gd name="T19" fmla="*/ 1838 h 2827"/>
                <a:gd name="T20" fmla="*/ 464 w 1609"/>
                <a:gd name="T21" fmla="*/ 1895 h 2827"/>
                <a:gd name="T22" fmla="*/ 436 w 1609"/>
                <a:gd name="T23" fmla="*/ 1964 h 2827"/>
                <a:gd name="T24" fmla="*/ 411 w 1609"/>
                <a:gd name="T25" fmla="*/ 2044 h 2827"/>
                <a:gd name="T26" fmla="*/ 391 w 1609"/>
                <a:gd name="T27" fmla="*/ 2133 h 2827"/>
                <a:gd name="T28" fmla="*/ 379 w 1609"/>
                <a:gd name="T29" fmla="*/ 2230 h 2827"/>
                <a:gd name="T30" fmla="*/ 380 w 1609"/>
                <a:gd name="T31" fmla="*/ 2333 h 2827"/>
                <a:gd name="T32" fmla="*/ 395 w 1609"/>
                <a:gd name="T33" fmla="*/ 2440 h 2827"/>
                <a:gd name="T34" fmla="*/ 428 w 1609"/>
                <a:gd name="T35" fmla="*/ 2550 h 2827"/>
                <a:gd name="T36" fmla="*/ 482 w 1609"/>
                <a:gd name="T37" fmla="*/ 2661 h 2827"/>
                <a:gd name="T38" fmla="*/ 560 w 1609"/>
                <a:gd name="T39" fmla="*/ 2772 h 2827"/>
                <a:gd name="T40" fmla="*/ 536 w 1609"/>
                <a:gd name="T41" fmla="*/ 2762 h 2827"/>
                <a:gd name="T42" fmla="*/ 400 w 1609"/>
                <a:gd name="T43" fmla="*/ 2621 h 2827"/>
                <a:gd name="T44" fmla="*/ 285 w 1609"/>
                <a:gd name="T45" fmla="*/ 2468 h 2827"/>
                <a:gd name="T46" fmla="*/ 189 w 1609"/>
                <a:gd name="T47" fmla="*/ 2305 h 2827"/>
                <a:gd name="T48" fmla="*/ 111 w 1609"/>
                <a:gd name="T49" fmla="*/ 2133 h 2827"/>
                <a:gd name="T50" fmla="*/ 54 w 1609"/>
                <a:gd name="T51" fmla="*/ 1953 h 2827"/>
                <a:gd name="T52" fmla="*/ 17 w 1609"/>
                <a:gd name="T53" fmla="*/ 1768 h 2827"/>
                <a:gd name="T54" fmla="*/ 0 w 1609"/>
                <a:gd name="T55" fmla="*/ 1581 h 2827"/>
                <a:gd name="T56" fmla="*/ 4 w 1609"/>
                <a:gd name="T57" fmla="*/ 1391 h 2827"/>
                <a:gd name="T58" fmla="*/ 30 w 1609"/>
                <a:gd name="T59" fmla="*/ 1202 h 2827"/>
                <a:gd name="T60" fmla="*/ 77 w 1609"/>
                <a:gd name="T61" fmla="*/ 1015 h 2827"/>
                <a:gd name="T62" fmla="*/ 146 w 1609"/>
                <a:gd name="T63" fmla="*/ 831 h 2827"/>
                <a:gd name="T64" fmla="*/ 237 w 1609"/>
                <a:gd name="T65" fmla="*/ 654 h 2827"/>
                <a:gd name="T66" fmla="*/ 345 w 1609"/>
                <a:gd name="T67" fmla="*/ 492 h 2827"/>
                <a:gd name="T68" fmla="*/ 463 w 1609"/>
                <a:gd name="T69" fmla="*/ 349 h 2827"/>
                <a:gd name="T70" fmla="*/ 594 w 1609"/>
                <a:gd name="T71" fmla="*/ 224 h 2827"/>
                <a:gd name="T72" fmla="*/ 735 w 1609"/>
                <a:gd name="T73" fmla="*/ 114 h 2827"/>
                <a:gd name="T74" fmla="*/ 876 w 1609"/>
                <a:gd name="T75" fmla="*/ 43 h 2827"/>
                <a:gd name="T76" fmla="*/ 1001 w 1609"/>
                <a:gd name="T77" fmla="*/ 15 h 2827"/>
                <a:gd name="T78" fmla="*/ 1114 w 1609"/>
                <a:gd name="T79" fmla="*/ 1 h 2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9" h="2827">
                  <a:moveTo>
                    <a:pt x="1166" y="0"/>
                  </a:moveTo>
                  <a:lnTo>
                    <a:pt x="1217" y="3"/>
                  </a:lnTo>
                  <a:lnTo>
                    <a:pt x="1264" y="7"/>
                  </a:lnTo>
                  <a:lnTo>
                    <a:pt x="1309" y="14"/>
                  </a:lnTo>
                  <a:lnTo>
                    <a:pt x="1352" y="25"/>
                  </a:lnTo>
                  <a:lnTo>
                    <a:pt x="1392" y="37"/>
                  </a:lnTo>
                  <a:lnTo>
                    <a:pt x="1429" y="51"/>
                  </a:lnTo>
                  <a:lnTo>
                    <a:pt x="1465" y="68"/>
                  </a:lnTo>
                  <a:lnTo>
                    <a:pt x="1498" y="84"/>
                  </a:lnTo>
                  <a:lnTo>
                    <a:pt x="1529" y="103"/>
                  </a:lnTo>
                  <a:lnTo>
                    <a:pt x="1557" y="123"/>
                  </a:lnTo>
                  <a:lnTo>
                    <a:pt x="1585" y="144"/>
                  </a:lnTo>
                  <a:lnTo>
                    <a:pt x="1609" y="165"/>
                  </a:lnTo>
                  <a:lnTo>
                    <a:pt x="537" y="1760"/>
                  </a:lnTo>
                  <a:lnTo>
                    <a:pt x="534" y="1762"/>
                  </a:lnTo>
                  <a:lnTo>
                    <a:pt x="530" y="1769"/>
                  </a:lnTo>
                  <a:lnTo>
                    <a:pt x="523" y="1780"/>
                  </a:lnTo>
                  <a:lnTo>
                    <a:pt x="514" y="1795"/>
                  </a:lnTo>
                  <a:lnTo>
                    <a:pt x="503" y="1815"/>
                  </a:lnTo>
                  <a:lnTo>
                    <a:pt x="490" y="1838"/>
                  </a:lnTo>
                  <a:lnTo>
                    <a:pt x="478" y="1865"/>
                  </a:lnTo>
                  <a:lnTo>
                    <a:pt x="464" y="1895"/>
                  </a:lnTo>
                  <a:lnTo>
                    <a:pt x="450" y="1927"/>
                  </a:lnTo>
                  <a:lnTo>
                    <a:pt x="436" y="1964"/>
                  </a:lnTo>
                  <a:lnTo>
                    <a:pt x="423" y="2003"/>
                  </a:lnTo>
                  <a:lnTo>
                    <a:pt x="411" y="2044"/>
                  </a:lnTo>
                  <a:lnTo>
                    <a:pt x="400" y="2088"/>
                  </a:lnTo>
                  <a:lnTo>
                    <a:pt x="391" y="2133"/>
                  </a:lnTo>
                  <a:lnTo>
                    <a:pt x="384" y="2181"/>
                  </a:lnTo>
                  <a:lnTo>
                    <a:pt x="379" y="2230"/>
                  </a:lnTo>
                  <a:lnTo>
                    <a:pt x="378" y="2281"/>
                  </a:lnTo>
                  <a:lnTo>
                    <a:pt x="380" y="2333"/>
                  </a:lnTo>
                  <a:lnTo>
                    <a:pt x="386" y="2386"/>
                  </a:lnTo>
                  <a:lnTo>
                    <a:pt x="395" y="2440"/>
                  </a:lnTo>
                  <a:lnTo>
                    <a:pt x="409" y="2495"/>
                  </a:lnTo>
                  <a:lnTo>
                    <a:pt x="428" y="2550"/>
                  </a:lnTo>
                  <a:lnTo>
                    <a:pt x="453" y="2605"/>
                  </a:lnTo>
                  <a:lnTo>
                    <a:pt x="482" y="2661"/>
                  </a:lnTo>
                  <a:lnTo>
                    <a:pt x="518" y="2717"/>
                  </a:lnTo>
                  <a:lnTo>
                    <a:pt x="560" y="2772"/>
                  </a:lnTo>
                  <a:lnTo>
                    <a:pt x="609" y="2827"/>
                  </a:lnTo>
                  <a:lnTo>
                    <a:pt x="536" y="2762"/>
                  </a:lnTo>
                  <a:lnTo>
                    <a:pt x="465" y="2692"/>
                  </a:lnTo>
                  <a:lnTo>
                    <a:pt x="400" y="2621"/>
                  </a:lnTo>
                  <a:lnTo>
                    <a:pt x="341" y="2546"/>
                  </a:lnTo>
                  <a:lnTo>
                    <a:pt x="285" y="2468"/>
                  </a:lnTo>
                  <a:lnTo>
                    <a:pt x="235" y="2388"/>
                  </a:lnTo>
                  <a:lnTo>
                    <a:pt x="189" y="2305"/>
                  </a:lnTo>
                  <a:lnTo>
                    <a:pt x="148" y="2220"/>
                  </a:lnTo>
                  <a:lnTo>
                    <a:pt x="111" y="2133"/>
                  </a:lnTo>
                  <a:lnTo>
                    <a:pt x="81" y="2044"/>
                  </a:lnTo>
                  <a:lnTo>
                    <a:pt x="54" y="1953"/>
                  </a:lnTo>
                  <a:lnTo>
                    <a:pt x="34" y="1861"/>
                  </a:lnTo>
                  <a:lnTo>
                    <a:pt x="17" y="1768"/>
                  </a:lnTo>
                  <a:lnTo>
                    <a:pt x="6" y="1675"/>
                  </a:lnTo>
                  <a:lnTo>
                    <a:pt x="0" y="1581"/>
                  </a:lnTo>
                  <a:lnTo>
                    <a:pt x="0" y="1486"/>
                  </a:lnTo>
                  <a:lnTo>
                    <a:pt x="4" y="1391"/>
                  </a:lnTo>
                  <a:lnTo>
                    <a:pt x="15" y="1297"/>
                  </a:lnTo>
                  <a:lnTo>
                    <a:pt x="30" y="1202"/>
                  </a:lnTo>
                  <a:lnTo>
                    <a:pt x="50" y="1108"/>
                  </a:lnTo>
                  <a:lnTo>
                    <a:pt x="77" y="1015"/>
                  </a:lnTo>
                  <a:lnTo>
                    <a:pt x="109" y="923"/>
                  </a:lnTo>
                  <a:lnTo>
                    <a:pt x="146" y="831"/>
                  </a:lnTo>
                  <a:lnTo>
                    <a:pt x="189" y="742"/>
                  </a:lnTo>
                  <a:lnTo>
                    <a:pt x="237" y="654"/>
                  </a:lnTo>
                  <a:lnTo>
                    <a:pt x="290" y="568"/>
                  </a:lnTo>
                  <a:lnTo>
                    <a:pt x="345" y="492"/>
                  </a:lnTo>
                  <a:lnTo>
                    <a:pt x="402" y="419"/>
                  </a:lnTo>
                  <a:lnTo>
                    <a:pt x="463" y="349"/>
                  </a:lnTo>
                  <a:lnTo>
                    <a:pt x="527" y="284"/>
                  </a:lnTo>
                  <a:lnTo>
                    <a:pt x="594" y="224"/>
                  </a:lnTo>
                  <a:lnTo>
                    <a:pt x="663" y="167"/>
                  </a:lnTo>
                  <a:lnTo>
                    <a:pt x="735" y="114"/>
                  </a:lnTo>
                  <a:lnTo>
                    <a:pt x="809" y="64"/>
                  </a:lnTo>
                  <a:lnTo>
                    <a:pt x="876" y="43"/>
                  </a:lnTo>
                  <a:lnTo>
                    <a:pt x="939" y="28"/>
                  </a:lnTo>
                  <a:lnTo>
                    <a:pt x="1001" y="15"/>
                  </a:lnTo>
                  <a:lnTo>
                    <a:pt x="1058" y="7"/>
                  </a:lnTo>
                  <a:lnTo>
                    <a:pt x="1114" y="1"/>
                  </a:lnTo>
                  <a:lnTo>
                    <a:pt x="1166" y="0"/>
                  </a:lnTo>
                  <a:close/>
                </a:path>
              </a:pathLst>
            </a:custGeom>
            <a:solidFill>
              <a:srgbClr val="0055B7"/>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Arial" panose="020B0604020202020204" pitchFamily="34" charset="0"/>
                <a:cs typeface="Arial" panose="020B0604020202020204" pitchFamily="34" charset="0"/>
              </a:endParaRPr>
            </a:p>
          </p:txBody>
        </p:sp>
        <p:sp>
          <p:nvSpPr>
            <p:cNvPr id="12" name="Freeform 11"/>
            <p:cNvSpPr>
              <a:spLocks/>
            </p:cNvSpPr>
            <p:nvPr/>
          </p:nvSpPr>
          <p:spPr bwMode="auto">
            <a:xfrm>
              <a:off x="3016464" y="1282303"/>
              <a:ext cx="1654969" cy="3398044"/>
            </a:xfrm>
            <a:custGeom>
              <a:avLst/>
              <a:gdLst>
                <a:gd name="T0" fmla="*/ 1260 w 1390"/>
                <a:gd name="T1" fmla="*/ 28 h 2854"/>
                <a:gd name="T2" fmla="*/ 1309 w 1390"/>
                <a:gd name="T3" fmla="*/ 86 h 2854"/>
                <a:gd name="T4" fmla="*/ 1346 w 1390"/>
                <a:gd name="T5" fmla="*/ 137 h 2854"/>
                <a:gd name="T6" fmla="*/ 1371 w 1390"/>
                <a:gd name="T7" fmla="*/ 180 h 2854"/>
                <a:gd name="T8" fmla="*/ 1386 w 1390"/>
                <a:gd name="T9" fmla="*/ 210 h 2854"/>
                <a:gd name="T10" fmla="*/ 1390 w 1390"/>
                <a:gd name="T11" fmla="*/ 220 h 2854"/>
                <a:gd name="T12" fmla="*/ 1335 w 1390"/>
                <a:gd name="T13" fmla="*/ 586 h 2854"/>
                <a:gd name="T14" fmla="*/ 387 w 1390"/>
                <a:gd name="T15" fmla="*/ 1714 h 2854"/>
                <a:gd name="T16" fmla="*/ 381 w 1390"/>
                <a:gd name="T17" fmla="*/ 1722 h 2854"/>
                <a:gd name="T18" fmla="*/ 365 w 1390"/>
                <a:gd name="T19" fmla="*/ 1746 h 2854"/>
                <a:gd name="T20" fmla="*/ 342 w 1390"/>
                <a:gd name="T21" fmla="*/ 1782 h 2854"/>
                <a:gd name="T22" fmla="*/ 315 w 1390"/>
                <a:gd name="T23" fmla="*/ 1832 h 2854"/>
                <a:gd name="T24" fmla="*/ 285 w 1390"/>
                <a:gd name="T25" fmla="*/ 1892 h 2854"/>
                <a:gd name="T26" fmla="*/ 257 w 1390"/>
                <a:gd name="T27" fmla="*/ 1964 h 2854"/>
                <a:gd name="T28" fmla="*/ 232 w 1390"/>
                <a:gd name="T29" fmla="*/ 2042 h 2854"/>
                <a:gd name="T30" fmla="*/ 212 w 1390"/>
                <a:gd name="T31" fmla="*/ 2128 h 2854"/>
                <a:gd name="T32" fmla="*/ 202 w 1390"/>
                <a:gd name="T33" fmla="*/ 2219 h 2854"/>
                <a:gd name="T34" fmla="*/ 202 w 1390"/>
                <a:gd name="T35" fmla="*/ 2315 h 2854"/>
                <a:gd name="T36" fmla="*/ 216 w 1390"/>
                <a:gd name="T37" fmla="*/ 2413 h 2854"/>
                <a:gd name="T38" fmla="*/ 247 w 1390"/>
                <a:gd name="T39" fmla="*/ 2513 h 2854"/>
                <a:gd name="T40" fmla="*/ 296 w 1390"/>
                <a:gd name="T41" fmla="*/ 2613 h 2854"/>
                <a:gd name="T42" fmla="*/ 367 w 1390"/>
                <a:gd name="T43" fmla="*/ 2712 h 2854"/>
                <a:gd name="T44" fmla="*/ 464 w 1390"/>
                <a:gd name="T45" fmla="*/ 2807 h 2854"/>
                <a:gd name="T46" fmla="*/ 444 w 1390"/>
                <a:gd name="T47" fmla="*/ 2810 h 2854"/>
                <a:gd name="T48" fmla="*/ 298 w 1390"/>
                <a:gd name="T49" fmla="*/ 2713 h 2854"/>
                <a:gd name="T50" fmla="*/ 182 w 1390"/>
                <a:gd name="T51" fmla="*/ 2607 h 2854"/>
                <a:gd name="T52" fmla="*/ 104 w 1390"/>
                <a:gd name="T53" fmla="*/ 2496 h 2854"/>
                <a:gd name="T54" fmla="*/ 50 w 1390"/>
                <a:gd name="T55" fmla="*/ 2385 h 2854"/>
                <a:gd name="T56" fmla="*/ 17 w 1390"/>
                <a:gd name="T57" fmla="*/ 2275 h 2854"/>
                <a:gd name="T58" fmla="*/ 2 w 1390"/>
                <a:gd name="T59" fmla="*/ 2168 h 2854"/>
                <a:gd name="T60" fmla="*/ 1 w 1390"/>
                <a:gd name="T61" fmla="*/ 2065 h 2854"/>
                <a:gd name="T62" fmla="*/ 13 w 1390"/>
                <a:gd name="T63" fmla="*/ 1968 h 2854"/>
                <a:gd name="T64" fmla="*/ 33 w 1390"/>
                <a:gd name="T65" fmla="*/ 1879 h 2854"/>
                <a:gd name="T66" fmla="*/ 58 w 1390"/>
                <a:gd name="T67" fmla="*/ 1799 h 2854"/>
                <a:gd name="T68" fmla="*/ 86 w 1390"/>
                <a:gd name="T69" fmla="*/ 1730 h 2854"/>
                <a:gd name="T70" fmla="*/ 112 w 1390"/>
                <a:gd name="T71" fmla="*/ 1673 h 2854"/>
                <a:gd name="T72" fmla="*/ 136 w 1390"/>
                <a:gd name="T73" fmla="*/ 1630 h 2854"/>
                <a:gd name="T74" fmla="*/ 152 w 1390"/>
                <a:gd name="T75" fmla="*/ 1604 h 2854"/>
                <a:gd name="T76" fmla="*/ 159 w 1390"/>
                <a:gd name="T77" fmla="*/ 1595 h 2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0" h="2854">
                  <a:moveTo>
                    <a:pt x="1231" y="0"/>
                  </a:moveTo>
                  <a:lnTo>
                    <a:pt x="1260" y="28"/>
                  </a:lnTo>
                  <a:lnTo>
                    <a:pt x="1287" y="58"/>
                  </a:lnTo>
                  <a:lnTo>
                    <a:pt x="1309" y="86"/>
                  </a:lnTo>
                  <a:lnTo>
                    <a:pt x="1329" y="112"/>
                  </a:lnTo>
                  <a:lnTo>
                    <a:pt x="1346" y="137"/>
                  </a:lnTo>
                  <a:lnTo>
                    <a:pt x="1360" y="160"/>
                  </a:lnTo>
                  <a:lnTo>
                    <a:pt x="1371" y="180"/>
                  </a:lnTo>
                  <a:lnTo>
                    <a:pt x="1379" y="197"/>
                  </a:lnTo>
                  <a:lnTo>
                    <a:pt x="1386" y="210"/>
                  </a:lnTo>
                  <a:lnTo>
                    <a:pt x="1389" y="218"/>
                  </a:lnTo>
                  <a:lnTo>
                    <a:pt x="1390" y="220"/>
                  </a:lnTo>
                  <a:lnTo>
                    <a:pt x="1252" y="426"/>
                  </a:lnTo>
                  <a:lnTo>
                    <a:pt x="1335" y="586"/>
                  </a:lnTo>
                  <a:lnTo>
                    <a:pt x="1155" y="571"/>
                  </a:lnTo>
                  <a:lnTo>
                    <a:pt x="387" y="1714"/>
                  </a:lnTo>
                  <a:lnTo>
                    <a:pt x="385" y="1716"/>
                  </a:lnTo>
                  <a:lnTo>
                    <a:pt x="381" y="1722"/>
                  </a:lnTo>
                  <a:lnTo>
                    <a:pt x="374" y="1732"/>
                  </a:lnTo>
                  <a:lnTo>
                    <a:pt x="365" y="1746"/>
                  </a:lnTo>
                  <a:lnTo>
                    <a:pt x="355" y="1762"/>
                  </a:lnTo>
                  <a:lnTo>
                    <a:pt x="342" y="1782"/>
                  </a:lnTo>
                  <a:lnTo>
                    <a:pt x="329" y="1805"/>
                  </a:lnTo>
                  <a:lnTo>
                    <a:pt x="315" y="1832"/>
                  </a:lnTo>
                  <a:lnTo>
                    <a:pt x="300" y="1861"/>
                  </a:lnTo>
                  <a:lnTo>
                    <a:pt x="285" y="1892"/>
                  </a:lnTo>
                  <a:lnTo>
                    <a:pt x="271" y="1927"/>
                  </a:lnTo>
                  <a:lnTo>
                    <a:pt x="257" y="1964"/>
                  </a:lnTo>
                  <a:lnTo>
                    <a:pt x="243" y="2001"/>
                  </a:lnTo>
                  <a:lnTo>
                    <a:pt x="232" y="2042"/>
                  </a:lnTo>
                  <a:lnTo>
                    <a:pt x="221" y="2084"/>
                  </a:lnTo>
                  <a:lnTo>
                    <a:pt x="212" y="2128"/>
                  </a:lnTo>
                  <a:lnTo>
                    <a:pt x="206" y="2173"/>
                  </a:lnTo>
                  <a:lnTo>
                    <a:pt x="202" y="2219"/>
                  </a:lnTo>
                  <a:lnTo>
                    <a:pt x="200" y="2267"/>
                  </a:lnTo>
                  <a:lnTo>
                    <a:pt x="202" y="2315"/>
                  </a:lnTo>
                  <a:lnTo>
                    <a:pt x="207" y="2364"/>
                  </a:lnTo>
                  <a:lnTo>
                    <a:pt x="216" y="2413"/>
                  </a:lnTo>
                  <a:lnTo>
                    <a:pt x="229" y="2464"/>
                  </a:lnTo>
                  <a:lnTo>
                    <a:pt x="247" y="2513"/>
                  </a:lnTo>
                  <a:lnTo>
                    <a:pt x="269" y="2563"/>
                  </a:lnTo>
                  <a:lnTo>
                    <a:pt x="296" y="2613"/>
                  </a:lnTo>
                  <a:lnTo>
                    <a:pt x="329" y="2663"/>
                  </a:lnTo>
                  <a:lnTo>
                    <a:pt x="367" y="2712"/>
                  </a:lnTo>
                  <a:lnTo>
                    <a:pt x="412" y="2760"/>
                  </a:lnTo>
                  <a:lnTo>
                    <a:pt x="464" y="2807"/>
                  </a:lnTo>
                  <a:lnTo>
                    <a:pt x="521" y="2854"/>
                  </a:lnTo>
                  <a:lnTo>
                    <a:pt x="444" y="2810"/>
                  </a:lnTo>
                  <a:lnTo>
                    <a:pt x="367" y="2763"/>
                  </a:lnTo>
                  <a:lnTo>
                    <a:pt x="298" y="2713"/>
                  </a:lnTo>
                  <a:lnTo>
                    <a:pt x="231" y="2662"/>
                  </a:lnTo>
                  <a:lnTo>
                    <a:pt x="182" y="2607"/>
                  </a:lnTo>
                  <a:lnTo>
                    <a:pt x="140" y="2552"/>
                  </a:lnTo>
                  <a:lnTo>
                    <a:pt x="104" y="2496"/>
                  </a:lnTo>
                  <a:lnTo>
                    <a:pt x="75" y="2440"/>
                  </a:lnTo>
                  <a:lnTo>
                    <a:pt x="50" y="2385"/>
                  </a:lnTo>
                  <a:lnTo>
                    <a:pt x="31" y="2330"/>
                  </a:lnTo>
                  <a:lnTo>
                    <a:pt x="17" y="2275"/>
                  </a:lnTo>
                  <a:lnTo>
                    <a:pt x="8" y="2221"/>
                  </a:lnTo>
                  <a:lnTo>
                    <a:pt x="2" y="2168"/>
                  </a:lnTo>
                  <a:lnTo>
                    <a:pt x="0" y="2116"/>
                  </a:lnTo>
                  <a:lnTo>
                    <a:pt x="1" y="2065"/>
                  </a:lnTo>
                  <a:lnTo>
                    <a:pt x="6" y="2016"/>
                  </a:lnTo>
                  <a:lnTo>
                    <a:pt x="13" y="1968"/>
                  </a:lnTo>
                  <a:lnTo>
                    <a:pt x="22" y="1923"/>
                  </a:lnTo>
                  <a:lnTo>
                    <a:pt x="33" y="1879"/>
                  </a:lnTo>
                  <a:lnTo>
                    <a:pt x="45" y="1838"/>
                  </a:lnTo>
                  <a:lnTo>
                    <a:pt x="58" y="1799"/>
                  </a:lnTo>
                  <a:lnTo>
                    <a:pt x="72" y="1762"/>
                  </a:lnTo>
                  <a:lnTo>
                    <a:pt x="86" y="1730"/>
                  </a:lnTo>
                  <a:lnTo>
                    <a:pt x="100" y="1700"/>
                  </a:lnTo>
                  <a:lnTo>
                    <a:pt x="112" y="1673"/>
                  </a:lnTo>
                  <a:lnTo>
                    <a:pt x="125" y="1650"/>
                  </a:lnTo>
                  <a:lnTo>
                    <a:pt x="136" y="1630"/>
                  </a:lnTo>
                  <a:lnTo>
                    <a:pt x="145" y="1615"/>
                  </a:lnTo>
                  <a:lnTo>
                    <a:pt x="152" y="1604"/>
                  </a:lnTo>
                  <a:lnTo>
                    <a:pt x="156" y="1597"/>
                  </a:lnTo>
                  <a:lnTo>
                    <a:pt x="159" y="1595"/>
                  </a:lnTo>
                  <a:lnTo>
                    <a:pt x="1231" y="0"/>
                  </a:lnTo>
                  <a:close/>
                </a:path>
              </a:pathLst>
            </a:custGeom>
            <a:solidFill>
              <a:srgbClr val="22477D"/>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Arial" panose="020B0604020202020204" pitchFamily="34" charset="0"/>
                <a:cs typeface="Arial" panose="020B0604020202020204" pitchFamily="34" charset="0"/>
              </a:endParaRPr>
            </a:p>
          </p:txBody>
        </p:sp>
        <p:sp>
          <p:nvSpPr>
            <p:cNvPr id="39" name="TextBox 38"/>
            <p:cNvSpPr txBox="1"/>
            <p:nvPr/>
          </p:nvSpPr>
          <p:spPr>
            <a:xfrm>
              <a:off x="4143574" y="4077658"/>
              <a:ext cx="1574291" cy="461665"/>
            </a:xfrm>
            <a:prstGeom prst="rect">
              <a:avLst/>
            </a:prstGeom>
            <a:noFill/>
          </p:spPr>
          <p:txBody>
            <a:bodyPr wrap="square" rtlCol="0">
              <a:spAutoFit/>
            </a:bodyPr>
            <a:lstStyle/>
            <a:p>
              <a:r>
                <a:rPr lang="en-US" sz="1200" kern="0" dirty="0">
                  <a:solidFill>
                    <a:schemeClr val="bg1"/>
                  </a:solidFill>
                  <a:latin typeface="Arial" panose="020B0604020202020204" pitchFamily="34" charset="0"/>
                  <a:cs typeface="Arial" panose="020B0604020202020204" pitchFamily="34" charset="0"/>
                </a:rPr>
                <a:t>CROs, Services and Solution Partners</a:t>
              </a:r>
              <a:endParaRPr lang="en-US" sz="1200" dirty="0">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4014919" y="3588694"/>
              <a:ext cx="1226466" cy="323165"/>
            </a:xfrm>
            <a:prstGeom prst="rect">
              <a:avLst/>
            </a:prstGeom>
            <a:noFill/>
          </p:spPr>
          <p:txBody>
            <a:bodyPr wrap="square" rtlCol="0">
              <a:spAutoFit/>
            </a:bodyPr>
            <a:lstStyle/>
            <a:p>
              <a:pPr algn="ctr"/>
              <a:r>
                <a:rPr lang="en-US" sz="1500" dirty="0">
                  <a:solidFill>
                    <a:schemeClr val="bg1"/>
                  </a:solidFill>
                  <a:latin typeface="Arial" panose="020B0604020202020204" pitchFamily="34" charset="0"/>
                  <a:cs typeface="Arial" panose="020B0604020202020204" pitchFamily="34" charset="0"/>
                </a:rPr>
                <a:t>PARTNERS</a:t>
              </a:r>
            </a:p>
          </p:txBody>
        </p:sp>
        <p:sp>
          <p:nvSpPr>
            <p:cNvPr id="43" name="TextBox 42"/>
            <p:cNvSpPr txBox="1"/>
            <p:nvPr/>
          </p:nvSpPr>
          <p:spPr>
            <a:xfrm rot="18254636">
              <a:off x="2693461" y="1523471"/>
              <a:ext cx="1574291" cy="830997"/>
            </a:xfrm>
            <a:prstGeom prst="rect">
              <a:avLst/>
            </a:prstGeom>
            <a:noFill/>
          </p:spPr>
          <p:txBody>
            <a:bodyPr wrap="square" rtlCol="0">
              <a:spAutoFit/>
            </a:bodyPr>
            <a:lstStyle/>
            <a:p>
              <a:pPr algn="ctr"/>
              <a:r>
                <a:rPr lang="en-US" sz="1200" kern="0" dirty="0">
                  <a:solidFill>
                    <a:schemeClr val="bg1"/>
                  </a:solidFill>
                  <a:latin typeface="Arial" panose="020B0604020202020204" pitchFamily="34" charset="0"/>
                  <a:cs typeface="Arial" panose="020B0604020202020204" pitchFamily="34" charset="0"/>
                </a:rPr>
                <a:t>Startups to Small/Medium-Size Pharma or Biotech Companies</a:t>
              </a:r>
              <a:endParaRPr lang="en-US" sz="1200" dirty="0">
                <a:solidFill>
                  <a:schemeClr val="bg1"/>
                </a:solidFill>
                <a:latin typeface="Arial" panose="020B0604020202020204" pitchFamily="34" charset="0"/>
                <a:cs typeface="Arial" panose="020B0604020202020204" pitchFamily="34" charset="0"/>
              </a:endParaRPr>
            </a:p>
          </p:txBody>
        </p:sp>
        <p:sp>
          <p:nvSpPr>
            <p:cNvPr id="44" name="TextBox 43"/>
            <p:cNvSpPr txBox="1"/>
            <p:nvPr/>
          </p:nvSpPr>
          <p:spPr>
            <a:xfrm rot="18254636">
              <a:off x="2975767" y="2414456"/>
              <a:ext cx="1653788" cy="323165"/>
            </a:xfrm>
            <a:prstGeom prst="rect">
              <a:avLst/>
            </a:prstGeom>
            <a:noFill/>
          </p:spPr>
          <p:txBody>
            <a:bodyPr wrap="square" rtlCol="0">
              <a:spAutoFit/>
            </a:bodyPr>
            <a:lstStyle/>
            <a:p>
              <a:pPr algn="ctr"/>
              <a:r>
                <a:rPr lang="en-US" sz="1500" dirty="0">
                  <a:solidFill>
                    <a:schemeClr val="bg1"/>
                  </a:solidFill>
                  <a:latin typeface="Arial" panose="020B0604020202020204" pitchFamily="34" charset="0"/>
                  <a:cs typeface="Arial" panose="020B0604020202020204" pitchFamily="34" charset="0"/>
                </a:rPr>
                <a:t>MID MARKET</a:t>
              </a:r>
            </a:p>
          </p:txBody>
        </p:sp>
        <p:sp>
          <p:nvSpPr>
            <p:cNvPr id="45" name="TextBox 44"/>
            <p:cNvSpPr txBox="1"/>
            <p:nvPr/>
          </p:nvSpPr>
          <p:spPr>
            <a:xfrm rot="3758624">
              <a:off x="4899091" y="1694184"/>
              <a:ext cx="1993569" cy="1015663"/>
            </a:xfrm>
            <a:prstGeom prst="rect">
              <a:avLst/>
            </a:prstGeom>
            <a:noFill/>
          </p:spPr>
          <p:txBody>
            <a:bodyPr wrap="square" rtlCol="0">
              <a:spAutoFit/>
            </a:bodyPr>
            <a:lstStyle/>
            <a:p>
              <a:pPr algn="ctr"/>
              <a:r>
                <a:rPr lang="en-US" sz="1200" kern="0" dirty="0">
                  <a:solidFill>
                    <a:schemeClr val="bg1"/>
                  </a:solidFill>
                  <a:latin typeface="Arial" panose="020B0604020202020204" pitchFamily="34" charset="0"/>
                  <a:cs typeface="Arial" panose="020B0604020202020204" pitchFamily="34" charset="0"/>
                </a:rPr>
                <a:t>Global Health Care Companies, Medical Device Manufacturers, Diagnostic and Biomarker Developers</a:t>
              </a:r>
              <a:endParaRPr lang="en-US" sz="1200" dirty="0">
                <a:solidFill>
                  <a:schemeClr val="bg1"/>
                </a:solidFill>
                <a:latin typeface="Arial" panose="020B0604020202020204" pitchFamily="34" charset="0"/>
                <a:cs typeface="Arial" panose="020B0604020202020204" pitchFamily="34" charset="0"/>
              </a:endParaRPr>
            </a:p>
          </p:txBody>
        </p:sp>
        <p:sp>
          <p:nvSpPr>
            <p:cNvPr id="64" name="TextBox 63"/>
            <p:cNvSpPr txBox="1"/>
            <p:nvPr/>
          </p:nvSpPr>
          <p:spPr>
            <a:xfrm>
              <a:off x="3635391" y="2617025"/>
              <a:ext cx="1899091"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MEDIDATA IMPLEMENTATION TEAM</a:t>
              </a:r>
            </a:p>
          </p:txBody>
        </p:sp>
        <p:pic>
          <p:nvPicPr>
            <p:cNvPr id="65" name="Picture 64"/>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bright="100000" contrast="-30000"/>
                      </a14:imgEffect>
                    </a14:imgLayer>
                  </a14:imgProps>
                </a:ext>
                <a:ext uri="{28A0092B-C50C-407E-A947-70E740481C1C}">
                  <a14:useLocalDpi xmlns:a14="http://schemas.microsoft.com/office/drawing/2010/main"/>
                </a:ext>
              </a:extLst>
            </a:blip>
            <a:stretch>
              <a:fillRect/>
            </a:stretch>
          </p:blipFill>
          <p:spPr>
            <a:xfrm>
              <a:off x="5026010" y="990082"/>
              <a:ext cx="427897" cy="437406"/>
            </a:xfrm>
            <a:prstGeom prst="rect">
              <a:avLst/>
            </a:prstGeom>
          </p:spPr>
        </p:pic>
        <p:pic>
          <p:nvPicPr>
            <p:cNvPr id="66" name="Picture 65"/>
            <p:cNvPicPr>
              <a:picLocks noChangeAspect="1"/>
            </p:cNvPicPr>
            <p:nvPr/>
          </p:nvPicPr>
          <p:blipFill>
            <a:blip r:embed="rId4" cstate="email">
              <a:duotone>
                <a:schemeClr val="accent6">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2684670" y="2608751"/>
              <a:ext cx="468231" cy="386086"/>
            </a:xfrm>
            <a:prstGeom prst="rect">
              <a:avLst/>
            </a:prstGeom>
            <a:noFill/>
            <a:ln>
              <a:noFill/>
            </a:ln>
          </p:spPr>
        </p:pic>
        <p:pic>
          <p:nvPicPr>
            <p:cNvPr id="67" name="Picture 66"/>
            <p:cNvPicPr>
              <a:picLocks noChangeAspect="1"/>
            </p:cNvPicPr>
            <p:nvPr/>
          </p:nvPicPr>
          <p:blipFill>
            <a:blip r:embed="rId5" cstate="email">
              <a:duotone>
                <a:schemeClr val="accent6">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3618601" y="3984733"/>
              <a:ext cx="467300" cy="514357"/>
            </a:xfrm>
            <a:prstGeom prst="rect">
              <a:avLst/>
            </a:prstGeom>
          </p:spPr>
        </p:pic>
        <p:sp>
          <p:nvSpPr>
            <p:cNvPr id="10" name="Freeform 9"/>
            <p:cNvSpPr>
              <a:spLocks/>
            </p:cNvSpPr>
            <p:nvPr/>
          </p:nvSpPr>
          <p:spPr bwMode="auto">
            <a:xfrm>
              <a:off x="3493086" y="953306"/>
              <a:ext cx="2578894" cy="2622947"/>
            </a:xfrm>
            <a:custGeom>
              <a:avLst/>
              <a:gdLst>
                <a:gd name="T0" fmla="*/ 615 w 2166"/>
                <a:gd name="T1" fmla="*/ 3 h 2203"/>
                <a:gd name="T2" fmla="*/ 722 w 2166"/>
                <a:gd name="T3" fmla="*/ 22 h 2203"/>
                <a:gd name="T4" fmla="*/ 819 w 2166"/>
                <a:gd name="T5" fmla="*/ 54 h 2203"/>
                <a:gd name="T6" fmla="*/ 906 w 2166"/>
                <a:gd name="T7" fmla="*/ 94 h 2203"/>
                <a:gd name="T8" fmla="*/ 985 w 2166"/>
                <a:gd name="T9" fmla="*/ 144 h 2203"/>
                <a:gd name="T10" fmla="*/ 1054 w 2166"/>
                <a:gd name="T11" fmla="*/ 198 h 2203"/>
                <a:gd name="T12" fmla="*/ 1114 w 2166"/>
                <a:gd name="T13" fmla="*/ 254 h 2203"/>
                <a:gd name="T14" fmla="*/ 1164 w 2166"/>
                <a:gd name="T15" fmla="*/ 309 h 2203"/>
                <a:gd name="T16" fmla="*/ 1205 w 2166"/>
                <a:gd name="T17" fmla="*/ 361 h 2203"/>
                <a:gd name="T18" fmla="*/ 1237 w 2166"/>
                <a:gd name="T19" fmla="*/ 406 h 2203"/>
                <a:gd name="T20" fmla="*/ 1259 w 2166"/>
                <a:gd name="T21" fmla="*/ 441 h 2203"/>
                <a:gd name="T22" fmla="*/ 1273 w 2166"/>
                <a:gd name="T23" fmla="*/ 464 h 2203"/>
                <a:gd name="T24" fmla="*/ 1278 w 2166"/>
                <a:gd name="T25" fmla="*/ 473 h 2203"/>
                <a:gd name="T26" fmla="*/ 2122 w 2166"/>
                <a:gd name="T27" fmla="*/ 2179 h 2203"/>
                <a:gd name="T28" fmla="*/ 2042 w 2166"/>
                <a:gd name="T29" fmla="*/ 2195 h 2203"/>
                <a:gd name="T30" fmla="*/ 1976 w 2166"/>
                <a:gd name="T31" fmla="*/ 2202 h 2203"/>
                <a:gd name="T32" fmla="*/ 1927 w 2166"/>
                <a:gd name="T33" fmla="*/ 2203 h 2203"/>
                <a:gd name="T34" fmla="*/ 1900 w 2166"/>
                <a:gd name="T35" fmla="*/ 2201 h 2203"/>
                <a:gd name="T36" fmla="*/ 1781 w 2166"/>
                <a:gd name="T37" fmla="*/ 1982 h 2203"/>
                <a:gd name="T38" fmla="*/ 1700 w 2166"/>
                <a:gd name="T39" fmla="*/ 1830 h 2203"/>
                <a:gd name="T40" fmla="*/ 1063 w 2166"/>
                <a:gd name="T41" fmla="*/ 615 h 2203"/>
                <a:gd name="T42" fmla="*/ 1056 w 2166"/>
                <a:gd name="T43" fmla="*/ 599 h 2203"/>
                <a:gd name="T44" fmla="*/ 1040 w 2166"/>
                <a:gd name="T45" fmla="*/ 572 h 2203"/>
                <a:gd name="T46" fmla="*/ 1017 w 2166"/>
                <a:gd name="T47" fmla="*/ 533 h 2203"/>
                <a:gd name="T48" fmla="*/ 987 w 2166"/>
                <a:gd name="T49" fmla="*/ 487 h 2203"/>
                <a:gd name="T50" fmla="*/ 948 w 2166"/>
                <a:gd name="T51" fmla="*/ 435 h 2203"/>
                <a:gd name="T52" fmla="*/ 901 w 2166"/>
                <a:gd name="T53" fmla="*/ 379 h 2203"/>
                <a:gd name="T54" fmla="*/ 847 w 2166"/>
                <a:gd name="T55" fmla="*/ 324 h 2203"/>
                <a:gd name="T56" fmla="*/ 785 w 2166"/>
                <a:gd name="T57" fmla="*/ 270 h 2203"/>
                <a:gd name="T58" fmla="*/ 715 w 2166"/>
                <a:gd name="T59" fmla="*/ 220 h 2203"/>
                <a:gd name="T60" fmla="*/ 637 w 2166"/>
                <a:gd name="T61" fmla="*/ 177 h 2203"/>
                <a:gd name="T62" fmla="*/ 551 w 2166"/>
                <a:gd name="T63" fmla="*/ 144 h 2203"/>
                <a:gd name="T64" fmla="*/ 457 w 2166"/>
                <a:gd name="T65" fmla="*/ 122 h 2203"/>
                <a:gd name="T66" fmla="*/ 355 w 2166"/>
                <a:gd name="T67" fmla="*/ 113 h 2203"/>
                <a:gd name="T68" fmla="*/ 245 w 2166"/>
                <a:gd name="T69" fmla="*/ 122 h 2203"/>
                <a:gd name="T70" fmla="*/ 126 w 2166"/>
                <a:gd name="T71" fmla="*/ 149 h 2203"/>
                <a:gd name="T72" fmla="*/ 0 w 2166"/>
                <a:gd name="T73" fmla="*/ 197 h 2203"/>
                <a:gd name="T74" fmla="*/ 153 w 2166"/>
                <a:gd name="T75" fmla="*/ 106 h 2203"/>
                <a:gd name="T76" fmla="*/ 307 w 2166"/>
                <a:gd name="T77" fmla="*/ 35 h 2203"/>
                <a:gd name="T78" fmla="*/ 438 w 2166"/>
                <a:gd name="T79" fmla="*/ 7 h 2203"/>
                <a:gd name="T80" fmla="*/ 558 w 2166"/>
                <a:gd name="T81" fmla="*/ 0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66" h="2203">
                  <a:moveTo>
                    <a:pt x="558" y="0"/>
                  </a:moveTo>
                  <a:lnTo>
                    <a:pt x="615" y="3"/>
                  </a:lnTo>
                  <a:lnTo>
                    <a:pt x="669" y="11"/>
                  </a:lnTo>
                  <a:lnTo>
                    <a:pt x="722" y="22"/>
                  </a:lnTo>
                  <a:lnTo>
                    <a:pt x="771" y="36"/>
                  </a:lnTo>
                  <a:lnTo>
                    <a:pt x="819" y="54"/>
                  </a:lnTo>
                  <a:lnTo>
                    <a:pt x="864" y="72"/>
                  </a:lnTo>
                  <a:lnTo>
                    <a:pt x="906" y="94"/>
                  </a:lnTo>
                  <a:lnTo>
                    <a:pt x="947" y="118"/>
                  </a:lnTo>
                  <a:lnTo>
                    <a:pt x="985" y="144"/>
                  </a:lnTo>
                  <a:lnTo>
                    <a:pt x="1020" y="171"/>
                  </a:lnTo>
                  <a:lnTo>
                    <a:pt x="1054" y="198"/>
                  </a:lnTo>
                  <a:lnTo>
                    <a:pt x="1084" y="226"/>
                  </a:lnTo>
                  <a:lnTo>
                    <a:pt x="1114" y="254"/>
                  </a:lnTo>
                  <a:lnTo>
                    <a:pt x="1140" y="282"/>
                  </a:lnTo>
                  <a:lnTo>
                    <a:pt x="1164" y="309"/>
                  </a:lnTo>
                  <a:lnTo>
                    <a:pt x="1186" y="335"/>
                  </a:lnTo>
                  <a:lnTo>
                    <a:pt x="1205" y="361"/>
                  </a:lnTo>
                  <a:lnTo>
                    <a:pt x="1222" y="384"/>
                  </a:lnTo>
                  <a:lnTo>
                    <a:pt x="1237" y="406"/>
                  </a:lnTo>
                  <a:lnTo>
                    <a:pt x="1250" y="424"/>
                  </a:lnTo>
                  <a:lnTo>
                    <a:pt x="1259" y="441"/>
                  </a:lnTo>
                  <a:lnTo>
                    <a:pt x="1268" y="455"/>
                  </a:lnTo>
                  <a:lnTo>
                    <a:pt x="1273" y="464"/>
                  </a:lnTo>
                  <a:lnTo>
                    <a:pt x="1277" y="471"/>
                  </a:lnTo>
                  <a:lnTo>
                    <a:pt x="1278" y="473"/>
                  </a:lnTo>
                  <a:lnTo>
                    <a:pt x="2166" y="2165"/>
                  </a:lnTo>
                  <a:lnTo>
                    <a:pt x="2122" y="2179"/>
                  </a:lnTo>
                  <a:lnTo>
                    <a:pt x="2081" y="2188"/>
                  </a:lnTo>
                  <a:lnTo>
                    <a:pt x="2042" y="2195"/>
                  </a:lnTo>
                  <a:lnTo>
                    <a:pt x="2008" y="2200"/>
                  </a:lnTo>
                  <a:lnTo>
                    <a:pt x="1976" y="2202"/>
                  </a:lnTo>
                  <a:lnTo>
                    <a:pt x="1949" y="2203"/>
                  </a:lnTo>
                  <a:lnTo>
                    <a:pt x="1927" y="2203"/>
                  </a:lnTo>
                  <a:lnTo>
                    <a:pt x="1910" y="2202"/>
                  </a:lnTo>
                  <a:lnTo>
                    <a:pt x="1900" y="2201"/>
                  </a:lnTo>
                  <a:lnTo>
                    <a:pt x="1896" y="2201"/>
                  </a:lnTo>
                  <a:lnTo>
                    <a:pt x="1781" y="1982"/>
                  </a:lnTo>
                  <a:lnTo>
                    <a:pt x="1602" y="1981"/>
                  </a:lnTo>
                  <a:lnTo>
                    <a:pt x="1700" y="1830"/>
                  </a:lnTo>
                  <a:lnTo>
                    <a:pt x="1064" y="617"/>
                  </a:lnTo>
                  <a:lnTo>
                    <a:pt x="1063" y="615"/>
                  </a:lnTo>
                  <a:lnTo>
                    <a:pt x="1060" y="609"/>
                  </a:lnTo>
                  <a:lnTo>
                    <a:pt x="1056" y="599"/>
                  </a:lnTo>
                  <a:lnTo>
                    <a:pt x="1049" y="587"/>
                  </a:lnTo>
                  <a:lnTo>
                    <a:pt x="1040" y="572"/>
                  </a:lnTo>
                  <a:lnTo>
                    <a:pt x="1030" y="553"/>
                  </a:lnTo>
                  <a:lnTo>
                    <a:pt x="1017" y="533"/>
                  </a:lnTo>
                  <a:lnTo>
                    <a:pt x="1003" y="511"/>
                  </a:lnTo>
                  <a:lnTo>
                    <a:pt x="987" y="487"/>
                  </a:lnTo>
                  <a:lnTo>
                    <a:pt x="968" y="461"/>
                  </a:lnTo>
                  <a:lnTo>
                    <a:pt x="948" y="435"/>
                  </a:lnTo>
                  <a:lnTo>
                    <a:pt x="926" y="408"/>
                  </a:lnTo>
                  <a:lnTo>
                    <a:pt x="901" y="379"/>
                  </a:lnTo>
                  <a:lnTo>
                    <a:pt x="876" y="352"/>
                  </a:lnTo>
                  <a:lnTo>
                    <a:pt x="847" y="324"/>
                  </a:lnTo>
                  <a:lnTo>
                    <a:pt x="817" y="297"/>
                  </a:lnTo>
                  <a:lnTo>
                    <a:pt x="785" y="270"/>
                  </a:lnTo>
                  <a:lnTo>
                    <a:pt x="751" y="244"/>
                  </a:lnTo>
                  <a:lnTo>
                    <a:pt x="715" y="220"/>
                  </a:lnTo>
                  <a:lnTo>
                    <a:pt x="677" y="198"/>
                  </a:lnTo>
                  <a:lnTo>
                    <a:pt x="637" y="177"/>
                  </a:lnTo>
                  <a:lnTo>
                    <a:pt x="595" y="159"/>
                  </a:lnTo>
                  <a:lnTo>
                    <a:pt x="551" y="144"/>
                  </a:lnTo>
                  <a:lnTo>
                    <a:pt x="505" y="131"/>
                  </a:lnTo>
                  <a:lnTo>
                    <a:pt x="457" y="122"/>
                  </a:lnTo>
                  <a:lnTo>
                    <a:pt x="407" y="115"/>
                  </a:lnTo>
                  <a:lnTo>
                    <a:pt x="355" y="113"/>
                  </a:lnTo>
                  <a:lnTo>
                    <a:pt x="300" y="115"/>
                  </a:lnTo>
                  <a:lnTo>
                    <a:pt x="245" y="122"/>
                  </a:lnTo>
                  <a:lnTo>
                    <a:pt x="186" y="133"/>
                  </a:lnTo>
                  <a:lnTo>
                    <a:pt x="126" y="149"/>
                  </a:lnTo>
                  <a:lnTo>
                    <a:pt x="65" y="171"/>
                  </a:lnTo>
                  <a:lnTo>
                    <a:pt x="0" y="197"/>
                  </a:lnTo>
                  <a:lnTo>
                    <a:pt x="75" y="150"/>
                  </a:lnTo>
                  <a:lnTo>
                    <a:pt x="153" y="106"/>
                  </a:lnTo>
                  <a:lnTo>
                    <a:pt x="229" y="68"/>
                  </a:lnTo>
                  <a:lnTo>
                    <a:pt x="307" y="35"/>
                  </a:lnTo>
                  <a:lnTo>
                    <a:pt x="374" y="18"/>
                  </a:lnTo>
                  <a:lnTo>
                    <a:pt x="438" y="7"/>
                  </a:lnTo>
                  <a:lnTo>
                    <a:pt x="500" y="1"/>
                  </a:lnTo>
                  <a:lnTo>
                    <a:pt x="558" y="0"/>
                  </a:lnTo>
                  <a:close/>
                </a:path>
              </a:pathLst>
            </a:custGeom>
            <a:solidFill>
              <a:srgbClr val="008FBE"/>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Arial" panose="020B0604020202020204" pitchFamily="34" charset="0"/>
                <a:cs typeface="Arial" panose="020B0604020202020204" pitchFamily="34" charset="0"/>
              </a:endParaRPr>
            </a:p>
          </p:txBody>
        </p:sp>
        <p:sp>
          <p:nvSpPr>
            <p:cNvPr id="46" name="TextBox 45"/>
            <p:cNvSpPr txBox="1"/>
            <p:nvPr/>
          </p:nvSpPr>
          <p:spPr>
            <a:xfrm rot="3758624">
              <a:off x="4744108" y="2328035"/>
              <a:ext cx="1226466" cy="323165"/>
            </a:xfrm>
            <a:prstGeom prst="rect">
              <a:avLst/>
            </a:prstGeom>
            <a:noFill/>
          </p:spPr>
          <p:txBody>
            <a:bodyPr wrap="square" rtlCol="0">
              <a:spAutoFit/>
            </a:bodyPr>
            <a:lstStyle/>
            <a:p>
              <a:pPr algn="ctr"/>
              <a:r>
                <a:rPr lang="en-US" sz="1500" dirty="0">
                  <a:solidFill>
                    <a:schemeClr val="bg1"/>
                  </a:solidFill>
                  <a:latin typeface="Arial" panose="020B0604020202020204" pitchFamily="34" charset="0"/>
                  <a:cs typeface="Arial" panose="020B0604020202020204" pitchFamily="34" charset="0"/>
                </a:rPr>
                <a:t>MAJORS</a:t>
              </a:r>
            </a:p>
          </p:txBody>
        </p:sp>
      </p:grpSp>
    </p:spTree>
    <p:extLst>
      <p:ext uri="{BB962C8B-B14F-4D97-AF65-F5344CB8AC3E}">
        <p14:creationId xmlns:p14="http://schemas.microsoft.com/office/powerpoint/2010/main" val="529849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
          <p:cNvSpPr>
            <a:spLocks noGrp="1"/>
          </p:cNvSpPr>
          <p:nvPr>
            <p:ph type="sldNum" sz="quarter" idx="11"/>
          </p:nvPr>
        </p:nvSpPr>
        <p:spPr/>
        <p:txBody>
          <a:bodyPr/>
          <a:lstStyle/>
          <a:p>
            <a:fld id="{C8F7070A-198F-CC4A-BE0C-52070E2510AC}" type="slidenum">
              <a:rPr lang="en-US" smtClean="0"/>
              <a:pPr/>
              <a:t>17</a:t>
            </a:fld>
            <a:endParaRPr lang="en-US" dirty="0"/>
          </a:p>
        </p:txBody>
      </p:sp>
      <p:sp>
        <p:nvSpPr>
          <p:cNvPr id="10246" name="Rectangle 53"/>
          <p:cNvSpPr>
            <a:spLocks noGrp="1" noChangeArrowheads="1"/>
          </p:cNvSpPr>
          <p:nvPr>
            <p:ph type="title" idx="4294967295"/>
          </p:nvPr>
        </p:nvSpPr>
        <p:spPr>
          <a:xfrm>
            <a:off x="800100" y="252413"/>
            <a:ext cx="8343900" cy="430212"/>
          </a:xfrm>
        </p:spPr>
        <p:txBody>
          <a:bodyPr>
            <a:noAutofit/>
          </a:bodyPr>
          <a:lstStyle/>
          <a:p>
            <a:pPr algn="l"/>
            <a:r>
              <a:rPr lang="en-US" altLang="en-US" sz="3200" b="1" dirty="0"/>
              <a:t>MIT Support’s Entire Medidata Platform</a:t>
            </a:r>
            <a:endParaRPr lang="en-US" altLang="en-US" sz="3200" b="1"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8043" y="1194885"/>
            <a:ext cx="6738698" cy="3522966"/>
          </a:xfrm>
          <a:prstGeom prst="rect">
            <a:avLst/>
          </a:prstGeom>
        </p:spPr>
      </p:pic>
      <p:sp>
        <p:nvSpPr>
          <p:cNvPr id="17" name="Text Box 8"/>
          <p:cNvSpPr txBox="1">
            <a:spLocks noChangeArrowheads="1"/>
          </p:cNvSpPr>
          <p:nvPr/>
        </p:nvSpPr>
        <p:spPr bwMode="auto">
          <a:xfrm>
            <a:off x="-80683" y="3122339"/>
            <a:ext cx="1805114" cy="854080"/>
          </a:xfrm>
          <a:prstGeom prst="rect">
            <a:avLst/>
          </a:prstGeom>
          <a:noFill/>
          <a:ln>
            <a:noFill/>
          </a:ln>
          <a:extLst/>
        </p:spPr>
        <p:txBody>
          <a:bodyPr wrap="square">
            <a:spAutoFit/>
          </a:bodyPr>
          <a:lstStyle>
            <a:lvl1pPr eaLnBrk="0" hangingPunct="0">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defRPr/>
            </a:pPr>
            <a:r>
              <a:rPr lang="en-US" sz="1100" b="1" dirty="0">
                <a:solidFill>
                  <a:schemeClr val="accent6"/>
                </a:solidFill>
                <a:latin typeface="+mj-lt"/>
              </a:rPr>
              <a:t>Phase One Offering</a:t>
            </a:r>
            <a:br>
              <a:rPr lang="en-US" sz="1100" b="1" dirty="0">
                <a:solidFill>
                  <a:schemeClr val="accent5"/>
                </a:solidFill>
                <a:latin typeface="+mj-lt"/>
              </a:rPr>
            </a:br>
            <a:r>
              <a:rPr lang="en-US" sz="1100" dirty="0">
                <a:latin typeface="+mj-lt"/>
              </a:rPr>
              <a:t>Configuration of Phase I studies leveraging </a:t>
            </a:r>
            <a:r>
              <a:rPr lang="en-US" sz="1100" dirty="0" err="1">
                <a:latin typeface="+mj-lt"/>
              </a:rPr>
              <a:t>eCRF</a:t>
            </a:r>
            <a:r>
              <a:rPr lang="en-US" sz="1100" dirty="0">
                <a:latin typeface="+mj-lt"/>
              </a:rPr>
              <a:t> forms and edit checks from a pre-configured library</a:t>
            </a:r>
          </a:p>
        </p:txBody>
      </p:sp>
      <p:sp>
        <p:nvSpPr>
          <p:cNvPr id="19" name="Text Box 56"/>
          <p:cNvSpPr txBox="1">
            <a:spLocks noChangeArrowheads="1"/>
          </p:cNvSpPr>
          <p:nvPr/>
        </p:nvSpPr>
        <p:spPr bwMode="auto">
          <a:xfrm>
            <a:off x="218700" y="1500307"/>
            <a:ext cx="2144168" cy="1006429"/>
          </a:xfrm>
          <a:prstGeom prst="rect">
            <a:avLst/>
          </a:prstGeom>
          <a:noFill/>
          <a:ln>
            <a:noFill/>
          </a:ln>
          <a:extLst/>
        </p:spPr>
        <p:txBody>
          <a:bodyPr wrap="square">
            <a:spAutoFit/>
          </a:bodyPr>
          <a:lstStyle>
            <a:lvl1pPr>
              <a:spcBef>
                <a:spcPct val="50000"/>
              </a:spcBef>
              <a:buClr>
                <a:schemeClr val="tx1"/>
              </a:buClr>
              <a:buFont typeface="Wingdings" panose="05000000000000000000" pitchFamily="2" charset="2"/>
              <a:buChar char="§"/>
              <a:defRPr sz="3200">
                <a:solidFill>
                  <a:schemeClr val="tx1"/>
                </a:solidFill>
                <a:latin typeface="Arial" panose="020B0604020202020204" pitchFamily="34" charset="0"/>
                <a:ea typeface="MS PGothic" panose="020B0600070205080204" pitchFamily="34" charset="-128"/>
              </a:defRPr>
            </a:lvl1pPr>
            <a:lvl2pPr marL="742950" indent="-285750">
              <a:buClr>
                <a:schemeClr val="tx1"/>
              </a:buClr>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buClr>
                <a:schemeClr val="tx1"/>
              </a:buClr>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bg1"/>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bg1"/>
              </a:buClr>
              <a:buChar char="»"/>
              <a:defRPr sz="2000">
                <a:solidFill>
                  <a:schemeClr val="bg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20000"/>
              </a:spcBef>
              <a:spcAft>
                <a:spcPct val="0"/>
              </a:spcAft>
              <a:buClr>
                <a:schemeClr val="bg1"/>
              </a:buClr>
              <a:buChar char="»"/>
              <a:defRPr sz="2000">
                <a:solidFill>
                  <a:schemeClr val="bg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20000"/>
              </a:spcBef>
              <a:spcAft>
                <a:spcPct val="0"/>
              </a:spcAft>
              <a:buClr>
                <a:schemeClr val="bg1"/>
              </a:buClr>
              <a:buChar char="»"/>
              <a:defRPr sz="2000">
                <a:solidFill>
                  <a:schemeClr val="bg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20000"/>
              </a:spcBef>
              <a:spcAft>
                <a:spcPct val="0"/>
              </a:spcAft>
              <a:buClr>
                <a:schemeClr val="bg1"/>
              </a:buClr>
              <a:buChar char="»"/>
              <a:defRPr sz="2000">
                <a:solidFill>
                  <a:schemeClr val="bg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20000"/>
              </a:spcBef>
              <a:spcAft>
                <a:spcPct val="0"/>
              </a:spcAft>
              <a:buClr>
                <a:schemeClr val="bg1"/>
              </a:buClr>
              <a:buChar char="»"/>
              <a:defRPr sz="2000">
                <a:solidFill>
                  <a:schemeClr val="bg1"/>
                </a:solidFill>
                <a:latin typeface="Arial" panose="020B0604020202020204" pitchFamily="34" charset="0"/>
                <a:ea typeface="MS PGothic" panose="020B0600070205080204" pitchFamily="34" charset="-128"/>
              </a:defRPr>
            </a:lvl9pPr>
          </a:lstStyle>
          <a:p>
            <a:pPr algn="r">
              <a:lnSpc>
                <a:spcPct val="90000"/>
              </a:lnSpc>
              <a:spcBef>
                <a:spcPct val="0"/>
              </a:spcBef>
              <a:buClrTx/>
              <a:buNone/>
              <a:defRPr/>
            </a:pPr>
            <a:r>
              <a:rPr lang="en-US" altLang="fr-FR" sz="1100" b="1" dirty="0">
                <a:solidFill>
                  <a:srgbClr val="0055B7"/>
                </a:solidFill>
                <a:latin typeface="+mj-lt"/>
              </a:rPr>
              <a:t>Study Migration</a:t>
            </a:r>
            <a:endParaRPr lang="en-US" altLang="fr-FR" sz="1100" dirty="0">
              <a:solidFill>
                <a:srgbClr val="0055B7"/>
              </a:solidFill>
              <a:latin typeface="+mj-lt"/>
            </a:endParaRPr>
          </a:p>
          <a:p>
            <a:pPr algn="r">
              <a:lnSpc>
                <a:spcPct val="90000"/>
              </a:lnSpc>
              <a:spcBef>
                <a:spcPct val="0"/>
              </a:spcBef>
              <a:buClrTx/>
              <a:buNone/>
              <a:defRPr/>
            </a:pPr>
            <a:r>
              <a:rPr lang="en-US" altLang="fr-FR" sz="1100" dirty="0">
                <a:latin typeface="+mj-lt"/>
              </a:rPr>
              <a:t>Tool based approach to moving existing clinical data into our platform that is supported by optimized processes that ensure quality</a:t>
            </a:r>
          </a:p>
        </p:txBody>
      </p:sp>
      <p:sp>
        <p:nvSpPr>
          <p:cNvPr id="20" name="Text Box 5"/>
          <p:cNvSpPr txBox="1">
            <a:spLocks noChangeArrowheads="1"/>
          </p:cNvSpPr>
          <p:nvPr/>
        </p:nvSpPr>
        <p:spPr bwMode="auto">
          <a:xfrm>
            <a:off x="1446614" y="922639"/>
            <a:ext cx="2910767" cy="587234"/>
          </a:xfrm>
          <a:prstGeom prst="rect">
            <a:avLst/>
          </a:prstGeom>
          <a:noFill/>
          <a:ln>
            <a:noFill/>
          </a:ln>
          <a:extLst/>
        </p:spPr>
        <p:txBody>
          <a:bodyPr wrap="square">
            <a:spAutoFit/>
          </a:bodyPr>
          <a:lstStyle>
            <a:lvl1pPr eaLnBrk="0" hangingPunct="0">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90000"/>
              </a:lnSpc>
              <a:defRPr/>
            </a:pPr>
            <a:r>
              <a:rPr lang="en-US" sz="1100" b="1" dirty="0">
                <a:solidFill>
                  <a:schemeClr val="accent2"/>
                </a:solidFill>
                <a:latin typeface="+mj-lt"/>
              </a:rPr>
              <a:t>Operational Support Model</a:t>
            </a:r>
          </a:p>
          <a:p>
            <a:pPr algn="r" eaLnBrk="1" hangingPunct="1">
              <a:lnSpc>
                <a:spcPct val="90000"/>
              </a:lnSpc>
              <a:defRPr/>
            </a:pPr>
            <a:r>
              <a:rPr lang="en-US" sz="1100" dirty="0">
                <a:latin typeface="+mj-lt"/>
              </a:rPr>
              <a:t>Program Management</a:t>
            </a:r>
          </a:p>
          <a:p>
            <a:pPr algn="r" eaLnBrk="1" hangingPunct="1">
              <a:lnSpc>
                <a:spcPct val="90000"/>
              </a:lnSpc>
              <a:defRPr/>
            </a:pPr>
            <a:r>
              <a:rPr lang="en-US" sz="1100" dirty="0">
                <a:latin typeface="+mj-lt"/>
              </a:rPr>
              <a:t>Governance</a:t>
            </a:r>
          </a:p>
        </p:txBody>
      </p:sp>
      <p:sp>
        <p:nvSpPr>
          <p:cNvPr id="21" name="Text Box 4"/>
          <p:cNvSpPr txBox="1">
            <a:spLocks noChangeArrowheads="1"/>
          </p:cNvSpPr>
          <p:nvPr/>
        </p:nvSpPr>
        <p:spPr bwMode="auto">
          <a:xfrm>
            <a:off x="4677706" y="922639"/>
            <a:ext cx="2280929"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ea typeface="SimSun" panose="02010600030101010101" pitchFamily="2" charset="-122"/>
              </a:defRPr>
            </a:lvl1pPr>
            <a:lvl2pPr marL="742950" indent="-285750">
              <a:defRPr sz="2400">
                <a:solidFill>
                  <a:srgbClr val="000000"/>
                </a:solidFill>
                <a:latin typeface="Arial" panose="020B0604020202020204" pitchFamily="34" charset="0"/>
                <a:ea typeface="SimSun" panose="02010600030101010101" pitchFamily="2" charset="-122"/>
              </a:defRPr>
            </a:lvl2pPr>
            <a:lvl3pPr marL="1143000" indent="-228600">
              <a:defRPr sz="2400">
                <a:solidFill>
                  <a:srgbClr val="000000"/>
                </a:solidFill>
                <a:latin typeface="Arial" panose="020B0604020202020204" pitchFamily="34" charset="0"/>
                <a:ea typeface="SimSun" panose="02010600030101010101" pitchFamily="2" charset="-122"/>
              </a:defRPr>
            </a:lvl3pPr>
            <a:lvl4pPr marL="1600200" indent="-228600">
              <a:defRPr sz="2400">
                <a:solidFill>
                  <a:srgbClr val="000000"/>
                </a:solidFill>
                <a:latin typeface="Arial" panose="020B0604020202020204" pitchFamily="34" charset="0"/>
                <a:ea typeface="SimSun" panose="02010600030101010101" pitchFamily="2" charset="-122"/>
              </a:defRPr>
            </a:lvl4pPr>
            <a:lvl5pPr marL="2057400" indent="-228600">
              <a:defRPr sz="2400">
                <a:solidFill>
                  <a:srgbClr val="000000"/>
                </a:solidFill>
                <a:latin typeface="Arial" panose="020B0604020202020204" pitchFamily="34" charset="0"/>
                <a:ea typeface="SimSun" panose="02010600030101010101" pitchFamily="2" charset="-122"/>
              </a:defRPr>
            </a:lvl5pPr>
            <a:lvl6pPr marL="25146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6pPr>
            <a:lvl7pPr marL="29718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7pPr>
            <a:lvl8pPr marL="34290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8pPr>
            <a:lvl9pPr marL="38862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9pPr>
          </a:lstStyle>
          <a:p>
            <a:pPr eaLnBrk="1" hangingPunct="1">
              <a:lnSpc>
                <a:spcPct val="90000"/>
              </a:lnSpc>
            </a:pPr>
            <a:r>
              <a:rPr lang="en-US" altLang="ja-JP" sz="1100" b="1" dirty="0">
                <a:solidFill>
                  <a:schemeClr val="accent3"/>
                </a:solidFill>
                <a:latin typeface="+mj-lt"/>
                <a:ea typeface="MS PGothic" panose="020B0600070205080204" pitchFamily="34" charset="-128"/>
              </a:rPr>
              <a:t>Rave Offering </a:t>
            </a:r>
          </a:p>
          <a:p>
            <a:pPr>
              <a:lnSpc>
                <a:spcPct val="90000"/>
              </a:lnSpc>
            </a:pPr>
            <a:r>
              <a:rPr lang="en-US" altLang="en-US" sz="1100" dirty="0">
                <a:solidFill>
                  <a:schemeClr val="tx1"/>
                </a:solidFill>
                <a:latin typeface="+mj-lt"/>
                <a:ea typeface="MS PGothic" panose="020B0600070205080204" pitchFamily="34" charset="-128"/>
              </a:rPr>
              <a:t>Ongoing support for your trial supply and randomization</a:t>
            </a:r>
          </a:p>
        </p:txBody>
      </p:sp>
      <p:sp>
        <p:nvSpPr>
          <p:cNvPr id="23" name="Text Box 7"/>
          <p:cNvSpPr txBox="1">
            <a:spLocks noChangeArrowheads="1"/>
          </p:cNvSpPr>
          <p:nvPr/>
        </p:nvSpPr>
        <p:spPr bwMode="auto">
          <a:xfrm>
            <a:off x="6705199" y="1500307"/>
            <a:ext cx="2019555" cy="1075773"/>
          </a:xfrm>
          <a:prstGeom prst="rect">
            <a:avLst/>
          </a:prstGeom>
          <a:noFill/>
          <a:ln>
            <a:noFill/>
          </a:ln>
          <a:extLst/>
        </p:spPr>
        <p:txBody>
          <a:bodyPr wrap="square">
            <a:spAutoFit/>
          </a:bodyPr>
          <a:lstStyle>
            <a:lvl1pPr eaLnBrk="0" hangingPunct="0">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defRPr/>
            </a:pPr>
            <a:r>
              <a:rPr lang="en-US" sz="1100" b="1" dirty="0">
                <a:latin typeface="+mj-lt"/>
              </a:rPr>
              <a:t>Medical Device Offering</a:t>
            </a:r>
          </a:p>
          <a:p>
            <a:pPr eaLnBrk="1" hangingPunct="1">
              <a:lnSpc>
                <a:spcPct val="90000"/>
              </a:lnSpc>
              <a:defRPr/>
            </a:pPr>
            <a:r>
              <a:rPr lang="en-US" sz="1100" dirty="0">
                <a:latin typeface="+mj-lt"/>
              </a:rPr>
              <a:t>Custom offering with the scalability, configurability, and sustainability required by device/medical device     </a:t>
            </a:r>
          </a:p>
          <a:p>
            <a:pPr eaLnBrk="1" hangingPunct="1">
              <a:lnSpc>
                <a:spcPct val="90000"/>
              </a:lnSpc>
              <a:defRPr/>
            </a:pPr>
            <a:r>
              <a:rPr lang="en-US" sz="1100" dirty="0">
                <a:latin typeface="+mj-lt"/>
              </a:rPr>
              <a:t>clinical trials</a:t>
            </a:r>
          </a:p>
        </p:txBody>
      </p:sp>
      <p:sp>
        <p:nvSpPr>
          <p:cNvPr id="24" name="Text Box 4"/>
          <p:cNvSpPr txBox="1">
            <a:spLocks noChangeArrowheads="1"/>
          </p:cNvSpPr>
          <p:nvPr/>
        </p:nvSpPr>
        <p:spPr bwMode="auto">
          <a:xfrm>
            <a:off x="7435388" y="3122339"/>
            <a:ext cx="1632779" cy="100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ea typeface="SimSun" panose="02010600030101010101" pitchFamily="2" charset="-122"/>
              </a:defRPr>
            </a:lvl1pPr>
            <a:lvl2pPr marL="742950" indent="-285750">
              <a:defRPr sz="2400">
                <a:solidFill>
                  <a:srgbClr val="000000"/>
                </a:solidFill>
                <a:latin typeface="Arial" panose="020B0604020202020204" pitchFamily="34" charset="0"/>
                <a:ea typeface="SimSun" panose="02010600030101010101" pitchFamily="2" charset="-122"/>
              </a:defRPr>
            </a:lvl2pPr>
            <a:lvl3pPr marL="1143000" indent="-228600">
              <a:defRPr sz="2400">
                <a:solidFill>
                  <a:srgbClr val="000000"/>
                </a:solidFill>
                <a:latin typeface="Arial" panose="020B0604020202020204" pitchFamily="34" charset="0"/>
                <a:ea typeface="SimSun" panose="02010600030101010101" pitchFamily="2" charset="-122"/>
              </a:defRPr>
            </a:lvl3pPr>
            <a:lvl4pPr marL="1600200" indent="-228600">
              <a:defRPr sz="2400">
                <a:solidFill>
                  <a:srgbClr val="000000"/>
                </a:solidFill>
                <a:latin typeface="Arial" panose="020B0604020202020204" pitchFamily="34" charset="0"/>
                <a:ea typeface="SimSun" panose="02010600030101010101" pitchFamily="2" charset="-122"/>
              </a:defRPr>
            </a:lvl4pPr>
            <a:lvl5pPr marL="2057400" indent="-228600">
              <a:defRPr sz="2400">
                <a:solidFill>
                  <a:srgbClr val="000000"/>
                </a:solidFill>
                <a:latin typeface="Arial" panose="020B0604020202020204" pitchFamily="34" charset="0"/>
                <a:ea typeface="SimSun" panose="02010600030101010101" pitchFamily="2" charset="-122"/>
              </a:defRPr>
            </a:lvl5pPr>
            <a:lvl6pPr marL="25146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6pPr>
            <a:lvl7pPr marL="29718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7pPr>
            <a:lvl8pPr marL="34290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8pPr>
            <a:lvl9pPr marL="38862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9pPr>
          </a:lstStyle>
          <a:p>
            <a:pPr eaLnBrk="1" hangingPunct="1">
              <a:lnSpc>
                <a:spcPct val="90000"/>
              </a:lnSpc>
            </a:pPr>
            <a:r>
              <a:rPr lang="en-US" altLang="ja-JP" sz="1100" b="1" dirty="0">
                <a:solidFill>
                  <a:srgbClr val="92D050"/>
                </a:solidFill>
                <a:latin typeface="+mj-lt"/>
                <a:ea typeface="MS PGothic" panose="020B0600070205080204" pitchFamily="34" charset="-128"/>
              </a:rPr>
              <a:t>Advanced Technical Services </a:t>
            </a:r>
          </a:p>
          <a:p>
            <a:pPr>
              <a:lnSpc>
                <a:spcPct val="90000"/>
              </a:lnSpc>
            </a:pPr>
            <a:r>
              <a:rPr lang="en-US" altLang="en-US" sz="1100" dirty="0">
                <a:solidFill>
                  <a:schemeClr val="tx1"/>
                </a:solidFill>
                <a:latin typeface="+mj-lt"/>
                <a:ea typeface="MS PGothic" panose="020B0600070205080204" pitchFamily="34" charset="-128"/>
              </a:rPr>
              <a:t>Portal Integration Image Viewer Integration ODM Integration Custom Reports</a:t>
            </a:r>
          </a:p>
        </p:txBody>
      </p:sp>
      <p:sp>
        <p:nvSpPr>
          <p:cNvPr id="5" name="Rectangle 4"/>
          <p:cNvSpPr/>
          <p:nvPr/>
        </p:nvSpPr>
        <p:spPr>
          <a:xfrm>
            <a:off x="2788183" y="2673063"/>
            <a:ext cx="3548592" cy="3398897"/>
          </a:xfrm>
          <a:prstGeom prst="rect">
            <a:avLst/>
          </a:prstGeom>
          <a:effectLst/>
        </p:spPr>
        <p:txBody>
          <a:bodyPr wrap="none">
            <a:prstTxWarp prst="textArchUp">
              <a:avLst>
                <a:gd name="adj" fmla="val 6745680"/>
              </a:avLst>
            </a:prstTxWarp>
            <a:spAutoFit/>
          </a:bodyPr>
          <a:lstStyle/>
          <a:p>
            <a:pPr algn="ctr"/>
            <a:r>
              <a:rPr lang="en-US" b="1" dirty="0">
                <a:ln w="0"/>
              </a:rPr>
              <a:t>Unmatched Expertise</a:t>
            </a:r>
          </a:p>
        </p:txBody>
      </p:sp>
      <p:sp>
        <p:nvSpPr>
          <p:cNvPr id="27" name="Text Box 14_1_1"/>
          <p:cNvSpPr>
            <a:spLocks noChangeArrowheads="1"/>
          </p:cNvSpPr>
          <p:nvPr/>
        </p:nvSpPr>
        <p:spPr bwMode="auto">
          <a:xfrm>
            <a:off x="3652394" y="2900240"/>
            <a:ext cx="1801407" cy="352691"/>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p:spPr>
        <p:txBody>
          <a:bodyPr lIns="67492" tIns="35096" rIns="67492" bIns="35096">
            <a:spAutoFit/>
          </a:bodyPr>
          <a:lstStyle>
            <a:lvl1pPr eaLnBrk="0" hangingPunct="0">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5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defRPr/>
            </a:pPr>
            <a:r>
              <a:rPr lang="en-US" sz="2400" b="1" i="1" dirty="0"/>
              <a:t>MIT</a:t>
            </a:r>
            <a:endParaRPr lang="en-US" sz="2400" i="1" dirty="0"/>
          </a:p>
        </p:txBody>
      </p:sp>
      <p:sp>
        <p:nvSpPr>
          <p:cNvPr id="29" name="Text Box 4"/>
          <p:cNvSpPr txBox="1">
            <a:spLocks noChangeArrowheads="1"/>
          </p:cNvSpPr>
          <p:nvPr/>
        </p:nvSpPr>
        <p:spPr bwMode="auto">
          <a:xfrm>
            <a:off x="3092574" y="4310118"/>
            <a:ext cx="2921048" cy="54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00"/>
                </a:solidFill>
                <a:latin typeface="Arial" panose="020B0604020202020204" pitchFamily="34" charset="0"/>
                <a:ea typeface="SimSun" panose="02010600030101010101" pitchFamily="2" charset="-122"/>
              </a:defRPr>
            </a:lvl1pPr>
            <a:lvl2pPr marL="742950" indent="-285750">
              <a:defRPr sz="2400">
                <a:solidFill>
                  <a:srgbClr val="000000"/>
                </a:solidFill>
                <a:latin typeface="Arial" panose="020B0604020202020204" pitchFamily="34" charset="0"/>
                <a:ea typeface="SimSun" panose="02010600030101010101" pitchFamily="2" charset="-122"/>
              </a:defRPr>
            </a:lvl2pPr>
            <a:lvl3pPr marL="1143000" indent="-228600">
              <a:defRPr sz="2400">
                <a:solidFill>
                  <a:srgbClr val="000000"/>
                </a:solidFill>
                <a:latin typeface="Arial" panose="020B0604020202020204" pitchFamily="34" charset="0"/>
                <a:ea typeface="SimSun" panose="02010600030101010101" pitchFamily="2" charset="-122"/>
              </a:defRPr>
            </a:lvl3pPr>
            <a:lvl4pPr marL="1600200" indent="-228600">
              <a:defRPr sz="2400">
                <a:solidFill>
                  <a:srgbClr val="000000"/>
                </a:solidFill>
                <a:latin typeface="Arial" panose="020B0604020202020204" pitchFamily="34" charset="0"/>
                <a:ea typeface="SimSun" panose="02010600030101010101" pitchFamily="2" charset="-122"/>
              </a:defRPr>
            </a:lvl4pPr>
            <a:lvl5pPr marL="2057400" indent="-228600">
              <a:defRPr sz="2400">
                <a:solidFill>
                  <a:srgbClr val="000000"/>
                </a:solidFill>
                <a:latin typeface="Arial" panose="020B0604020202020204" pitchFamily="34" charset="0"/>
                <a:ea typeface="SimSun" panose="02010600030101010101" pitchFamily="2" charset="-122"/>
              </a:defRPr>
            </a:lvl5pPr>
            <a:lvl6pPr marL="25146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6pPr>
            <a:lvl7pPr marL="29718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7pPr>
            <a:lvl8pPr marL="34290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8pPr>
            <a:lvl9pPr marL="3886200" indent="-228600" defTabSz="455613" eaLnBrk="0" fontAlgn="base" hangingPunct="0">
              <a:spcBef>
                <a:spcPct val="0"/>
              </a:spcBef>
              <a:spcAft>
                <a:spcPct val="0"/>
              </a:spcAft>
              <a:defRPr sz="2400">
                <a:solidFill>
                  <a:srgbClr val="000000"/>
                </a:solidFill>
                <a:latin typeface="Arial" panose="020B0604020202020204" pitchFamily="34" charset="0"/>
                <a:ea typeface="SimSun" panose="02010600030101010101" pitchFamily="2" charset="-122"/>
              </a:defRPr>
            </a:lvl9pPr>
          </a:lstStyle>
          <a:p>
            <a:pPr algn="ctr" eaLnBrk="1" hangingPunct="1">
              <a:lnSpc>
                <a:spcPct val="90000"/>
              </a:lnSpc>
            </a:pPr>
            <a:r>
              <a:rPr lang="en-US" altLang="ja-JP" sz="1400" b="1" dirty="0">
                <a:solidFill>
                  <a:schemeClr val="tx1"/>
                </a:solidFill>
                <a:ea typeface="MS PGothic" panose="020B0600070205080204" pitchFamily="34" charset="-128"/>
              </a:rPr>
              <a:t>End to End Implementation      Across Medidata Platform</a:t>
            </a:r>
            <a:endParaRPr lang="en-US" altLang="ja-JP" sz="1400" b="1" dirty="0">
              <a:solidFill>
                <a:schemeClr val="tx1"/>
              </a:solidFill>
              <a:latin typeface="MS PGothic" panose="020B0600070205080204" pitchFamily="34" charset="-128"/>
              <a:ea typeface="MS PGothic" panose="020B0600070205080204" pitchFamily="34" charset="-128"/>
            </a:endParaRPr>
          </a:p>
        </p:txBody>
      </p:sp>
      <p:pic>
        <p:nvPicPr>
          <p:cNvPr id="18" name="Picture 17">
            <a:extLst>
              <a:ext uri="{FF2B5EF4-FFF2-40B4-BE49-F238E27FC236}">
                <a16:creationId xmlns:a16="http://schemas.microsoft.com/office/drawing/2014/main" id="{359EA810-E650-4E50-81FA-09FA9E8CBECA}"/>
              </a:ext>
            </a:extLst>
          </p:cNvPr>
          <p:cNvPicPr>
            <a:picLocks noChangeAspect="1"/>
          </p:cNvPicPr>
          <p:nvPr/>
        </p:nvPicPr>
        <p:blipFill>
          <a:blip r:embed="rId4"/>
          <a:stretch>
            <a:fillRect/>
          </a:stretch>
        </p:blipFill>
        <p:spPr>
          <a:xfrm>
            <a:off x="3973156" y="3349139"/>
            <a:ext cx="1159881" cy="864771"/>
          </a:xfrm>
          <a:prstGeom prst="rect">
            <a:avLst/>
          </a:prstGeom>
        </p:spPr>
      </p:pic>
    </p:spTree>
    <p:extLst>
      <p:ext uri="{BB962C8B-B14F-4D97-AF65-F5344CB8AC3E}">
        <p14:creationId xmlns:p14="http://schemas.microsoft.com/office/powerpoint/2010/main" val="398078231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p:cNvSpPr/>
          <p:nvPr/>
        </p:nvSpPr>
        <p:spPr>
          <a:xfrm rot="12107408">
            <a:off x="-2011715" y="924284"/>
            <a:ext cx="3997306" cy="3997306"/>
          </a:xfrm>
          <a:prstGeom prst="chord">
            <a:avLst>
              <a:gd name="adj1" fmla="val 4093248"/>
              <a:gd name="adj2" fmla="val 14880178"/>
            </a:avLst>
          </a:prstGeom>
          <a:noFill/>
          <a:ln w="19050">
            <a:solidFill>
              <a:srgbClr val="C6BEB5"/>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Slide Number Placeholder 2"/>
          <p:cNvSpPr>
            <a:spLocks noGrp="1"/>
          </p:cNvSpPr>
          <p:nvPr>
            <p:ph type="sldNum" sz="quarter" idx="11"/>
          </p:nvPr>
        </p:nvSpPr>
        <p:spPr/>
        <p:txBody>
          <a:bodyPr/>
          <a:lstStyle/>
          <a:p>
            <a:fld id="{C8F7070A-198F-CC4A-BE0C-52070E2510AC}" type="slidenum">
              <a:rPr lang="en-US" smtClean="0"/>
              <a:pPr/>
              <a:t>18</a:t>
            </a:fld>
            <a:endParaRPr lang="en-US" dirty="0"/>
          </a:p>
        </p:txBody>
      </p:sp>
      <p:sp>
        <p:nvSpPr>
          <p:cNvPr id="5" name="Text Placeholder 4"/>
          <p:cNvSpPr>
            <a:spLocks noGrp="1"/>
          </p:cNvSpPr>
          <p:nvPr>
            <p:ph type="body" sz="quarter" idx="4294967295"/>
          </p:nvPr>
        </p:nvSpPr>
        <p:spPr>
          <a:xfrm>
            <a:off x="796600" y="605489"/>
            <a:ext cx="7959725" cy="461962"/>
          </a:xfrm>
          <a:prstGeom prst="rect">
            <a:avLst/>
          </a:prstGeom>
        </p:spPr>
        <p:txBody>
          <a:bodyPr/>
          <a:lstStyle/>
          <a:p>
            <a:pPr marL="0" indent="0">
              <a:buNone/>
            </a:pPr>
            <a:r>
              <a:rPr lang="en-US" sz="1800" dirty="0">
                <a:solidFill>
                  <a:schemeClr val="accent1">
                    <a:lumMod val="75000"/>
                  </a:schemeClr>
                </a:solidFill>
              </a:rPr>
              <a:t>Ensures customers maximize technology value through unmatched expertise</a:t>
            </a:r>
          </a:p>
        </p:txBody>
      </p:sp>
      <p:sp>
        <p:nvSpPr>
          <p:cNvPr id="2" name="Title 1"/>
          <p:cNvSpPr>
            <a:spLocks noGrp="1"/>
          </p:cNvSpPr>
          <p:nvPr>
            <p:ph type="title" idx="4294967295"/>
          </p:nvPr>
        </p:nvSpPr>
        <p:spPr>
          <a:xfrm>
            <a:off x="800100" y="252413"/>
            <a:ext cx="8343900" cy="430212"/>
          </a:xfrm>
        </p:spPr>
        <p:txBody>
          <a:bodyPr>
            <a:noAutofit/>
          </a:bodyPr>
          <a:lstStyle/>
          <a:p>
            <a:pPr algn="l"/>
            <a:r>
              <a:rPr lang="en-US" sz="2800" b="1" dirty="0">
                <a:solidFill>
                  <a:schemeClr val="tx1"/>
                </a:solidFill>
              </a:rPr>
              <a:t>Medidata Implementation Team</a:t>
            </a:r>
            <a:endParaRPr lang="en-US" sz="2400" b="1" dirty="0">
              <a:solidFill>
                <a:schemeClr val="tx1"/>
              </a:solidFill>
            </a:endParaRPr>
          </a:p>
        </p:txBody>
      </p:sp>
      <p:sp>
        <p:nvSpPr>
          <p:cNvPr id="99" name="Freeform 68"/>
          <p:cNvSpPr>
            <a:spLocks/>
          </p:cNvSpPr>
          <p:nvPr/>
        </p:nvSpPr>
        <p:spPr bwMode="auto">
          <a:xfrm>
            <a:off x="0" y="1332258"/>
            <a:ext cx="1593201" cy="3181360"/>
          </a:xfrm>
          <a:custGeom>
            <a:avLst/>
            <a:gdLst>
              <a:gd name="T0" fmla="*/ 0 w 632"/>
              <a:gd name="T1" fmla="*/ 0 h 1262"/>
              <a:gd name="T2" fmla="*/ 65 w 632"/>
              <a:gd name="T3" fmla="*/ 4 h 1262"/>
              <a:gd name="T4" fmla="*/ 128 w 632"/>
              <a:gd name="T5" fmla="*/ 13 h 1262"/>
              <a:gd name="T6" fmla="*/ 188 w 632"/>
              <a:gd name="T7" fmla="*/ 28 h 1262"/>
              <a:gd name="T8" fmla="*/ 245 w 632"/>
              <a:gd name="T9" fmla="*/ 50 h 1262"/>
              <a:gd name="T10" fmla="*/ 302 w 632"/>
              <a:gd name="T11" fmla="*/ 76 h 1262"/>
              <a:gd name="T12" fmla="*/ 353 w 632"/>
              <a:gd name="T13" fmla="*/ 108 h 1262"/>
              <a:gd name="T14" fmla="*/ 403 w 632"/>
              <a:gd name="T15" fmla="*/ 145 h 1262"/>
              <a:gd name="T16" fmla="*/ 446 w 632"/>
              <a:gd name="T17" fmla="*/ 185 h 1262"/>
              <a:gd name="T18" fmla="*/ 488 w 632"/>
              <a:gd name="T19" fmla="*/ 230 h 1262"/>
              <a:gd name="T20" fmla="*/ 525 w 632"/>
              <a:gd name="T21" fmla="*/ 278 h 1262"/>
              <a:gd name="T22" fmla="*/ 555 w 632"/>
              <a:gd name="T23" fmla="*/ 331 h 1262"/>
              <a:gd name="T24" fmla="*/ 583 w 632"/>
              <a:gd name="T25" fmla="*/ 386 h 1262"/>
              <a:gd name="T26" fmla="*/ 603 w 632"/>
              <a:gd name="T27" fmla="*/ 444 h 1262"/>
              <a:gd name="T28" fmla="*/ 619 w 632"/>
              <a:gd name="T29" fmla="*/ 505 h 1262"/>
              <a:gd name="T30" fmla="*/ 629 w 632"/>
              <a:gd name="T31" fmla="*/ 567 h 1262"/>
              <a:gd name="T32" fmla="*/ 632 w 632"/>
              <a:gd name="T33" fmla="*/ 631 h 1262"/>
              <a:gd name="T34" fmla="*/ 631 w 632"/>
              <a:gd name="T35" fmla="*/ 664 h 1262"/>
              <a:gd name="T36" fmla="*/ 624 w 632"/>
              <a:gd name="T37" fmla="*/ 728 h 1262"/>
              <a:gd name="T38" fmla="*/ 611 w 632"/>
              <a:gd name="T39" fmla="*/ 789 h 1262"/>
              <a:gd name="T40" fmla="*/ 594 w 632"/>
              <a:gd name="T41" fmla="*/ 848 h 1262"/>
              <a:gd name="T42" fmla="*/ 570 w 632"/>
              <a:gd name="T43" fmla="*/ 906 h 1262"/>
              <a:gd name="T44" fmla="*/ 541 w 632"/>
              <a:gd name="T45" fmla="*/ 959 h 1262"/>
              <a:gd name="T46" fmla="*/ 507 w 632"/>
              <a:gd name="T47" fmla="*/ 1009 h 1262"/>
              <a:gd name="T48" fmla="*/ 469 w 632"/>
              <a:gd name="T49" fmla="*/ 1055 h 1262"/>
              <a:gd name="T50" fmla="*/ 425 w 632"/>
              <a:gd name="T51" fmla="*/ 1099 h 1262"/>
              <a:gd name="T52" fmla="*/ 379 w 632"/>
              <a:gd name="T53" fmla="*/ 1137 h 1262"/>
              <a:gd name="T54" fmla="*/ 327 w 632"/>
              <a:gd name="T55" fmla="*/ 1171 h 1262"/>
              <a:gd name="T56" fmla="*/ 274 w 632"/>
              <a:gd name="T57" fmla="*/ 1201 h 1262"/>
              <a:gd name="T58" fmla="*/ 218 w 632"/>
              <a:gd name="T59" fmla="*/ 1224 h 1262"/>
              <a:gd name="T60" fmla="*/ 159 w 632"/>
              <a:gd name="T61" fmla="*/ 1243 h 1262"/>
              <a:gd name="T62" fmla="*/ 96 w 632"/>
              <a:gd name="T63" fmla="*/ 1256 h 1262"/>
              <a:gd name="T64" fmla="*/ 33 w 632"/>
              <a:gd name="T65" fmla="*/ 1262 h 1262"/>
              <a:gd name="T66" fmla="*/ 0 w 632"/>
              <a:gd name="T67" fmla="*/ 0 h 12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2" h="1262">
                <a:moveTo>
                  <a:pt x="0" y="0"/>
                </a:moveTo>
                <a:lnTo>
                  <a:pt x="0" y="0"/>
                </a:lnTo>
                <a:lnTo>
                  <a:pt x="33" y="0"/>
                </a:lnTo>
                <a:lnTo>
                  <a:pt x="65" y="4"/>
                </a:lnTo>
                <a:lnTo>
                  <a:pt x="96" y="7"/>
                </a:lnTo>
                <a:lnTo>
                  <a:pt x="128" y="13"/>
                </a:lnTo>
                <a:lnTo>
                  <a:pt x="159" y="20"/>
                </a:lnTo>
                <a:lnTo>
                  <a:pt x="188" y="28"/>
                </a:lnTo>
                <a:lnTo>
                  <a:pt x="218" y="39"/>
                </a:lnTo>
                <a:lnTo>
                  <a:pt x="245" y="50"/>
                </a:lnTo>
                <a:lnTo>
                  <a:pt x="274" y="63"/>
                </a:lnTo>
                <a:lnTo>
                  <a:pt x="302" y="76"/>
                </a:lnTo>
                <a:lnTo>
                  <a:pt x="327" y="92"/>
                </a:lnTo>
                <a:lnTo>
                  <a:pt x="353" y="108"/>
                </a:lnTo>
                <a:lnTo>
                  <a:pt x="379" y="126"/>
                </a:lnTo>
                <a:lnTo>
                  <a:pt x="403" y="145"/>
                </a:lnTo>
                <a:lnTo>
                  <a:pt x="425" y="164"/>
                </a:lnTo>
                <a:lnTo>
                  <a:pt x="446" y="185"/>
                </a:lnTo>
                <a:lnTo>
                  <a:pt x="469" y="208"/>
                </a:lnTo>
                <a:lnTo>
                  <a:pt x="488" y="230"/>
                </a:lnTo>
                <a:lnTo>
                  <a:pt x="507" y="254"/>
                </a:lnTo>
                <a:lnTo>
                  <a:pt x="525" y="278"/>
                </a:lnTo>
                <a:lnTo>
                  <a:pt x="541" y="304"/>
                </a:lnTo>
                <a:lnTo>
                  <a:pt x="555" y="331"/>
                </a:lnTo>
                <a:lnTo>
                  <a:pt x="570" y="358"/>
                </a:lnTo>
                <a:lnTo>
                  <a:pt x="583" y="386"/>
                </a:lnTo>
                <a:lnTo>
                  <a:pt x="594" y="415"/>
                </a:lnTo>
                <a:lnTo>
                  <a:pt x="603" y="444"/>
                </a:lnTo>
                <a:lnTo>
                  <a:pt x="611" y="474"/>
                </a:lnTo>
                <a:lnTo>
                  <a:pt x="619" y="505"/>
                </a:lnTo>
                <a:lnTo>
                  <a:pt x="624" y="535"/>
                </a:lnTo>
                <a:lnTo>
                  <a:pt x="629" y="567"/>
                </a:lnTo>
                <a:lnTo>
                  <a:pt x="631" y="599"/>
                </a:lnTo>
                <a:lnTo>
                  <a:pt x="632" y="631"/>
                </a:lnTo>
                <a:lnTo>
                  <a:pt x="631" y="664"/>
                </a:lnTo>
                <a:lnTo>
                  <a:pt x="629" y="696"/>
                </a:lnTo>
                <a:lnTo>
                  <a:pt x="624" y="728"/>
                </a:lnTo>
                <a:lnTo>
                  <a:pt x="619" y="758"/>
                </a:lnTo>
                <a:lnTo>
                  <a:pt x="611" y="789"/>
                </a:lnTo>
                <a:lnTo>
                  <a:pt x="603" y="819"/>
                </a:lnTo>
                <a:lnTo>
                  <a:pt x="594" y="848"/>
                </a:lnTo>
                <a:lnTo>
                  <a:pt x="583" y="877"/>
                </a:lnTo>
                <a:lnTo>
                  <a:pt x="570" y="906"/>
                </a:lnTo>
                <a:lnTo>
                  <a:pt x="555" y="932"/>
                </a:lnTo>
                <a:lnTo>
                  <a:pt x="541" y="959"/>
                </a:lnTo>
                <a:lnTo>
                  <a:pt x="525" y="985"/>
                </a:lnTo>
                <a:lnTo>
                  <a:pt x="507" y="1009"/>
                </a:lnTo>
                <a:lnTo>
                  <a:pt x="488" y="1033"/>
                </a:lnTo>
                <a:lnTo>
                  <a:pt x="469" y="1055"/>
                </a:lnTo>
                <a:lnTo>
                  <a:pt x="446" y="1078"/>
                </a:lnTo>
                <a:lnTo>
                  <a:pt x="425" y="1099"/>
                </a:lnTo>
                <a:lnTo>
                  <a:pt x="403" y="1119"/>
                </a:lnTo>
                <a:lnTo>
                  <a:pt x="379" y="1137"/>
                </a:lnTo>
                <a:lnTo>
                  <a:pt x="353" y="1155"/>
                </a:lnTo>
                <a:lnTo>
                  <a:pt x="327" y="1171"/>
                </a:lnTo>
                <a:lnTo>
                  <a:pt x="302" y="1187"/>
                </a:lnTo>
                <a:lnTo>
                  <a:pt x="274" y="1201"/>
                </a:lnTo>
                <a:lnTo>
                  <a:pt x="245" y="1213"/>
                </a:lnTo>
                <a:lnTo>
                  <a:pt x="218" y="1224"/>
                </a:lnTo>
                <a:lnTo>
                  <a:pt x="188" y="1235"/>
                </a:lnTo>
                <a:lnTo>
                  <a:pt x="159" y="1243"/>
                </a:lnTo>
                <a:lnTo>
                  <a:pt x="128" y="1250"/>
                </a:lnTo>
                <a:lnTo>
                  <a:pt x="96" y="1256"/>
                </a:lnTo>
                <a:lnTo>
                  <a:pt x="65" y="1259"/>
                </a:lnTo>
                <a:lnTo>
                  <a:pt x="33" y="1262"/>
                </a:lnTo>
                <a:lnTo>
                  <a:pt x="0" y="1262"/>
                </a:lnTo>
                <a:lnTo>
                  <a:pt x="0" y="0"/>
                </a:lnTo>
                <a:close/>
              </a:path>
            </a:pathLst>
          </a:custGeom>
          <a:solidFill>
            <a:srgbClr val="EC9939"/>
          </a:solidFill>
          <a:ln>
            <a:noFill/>
          </a:ln>
          <a:extLst/>
        </p:spPr>
        <p:txBody>
          <a:bodyPr/>
          <a:lstStyle/>
          <a:p>
            <a:endParaRPr lang="en-US" dirty="0"/>
          </a:p>
        </p:txBody>
      </p:sp>
      <p:sp>
        <p:nvSpPr>
          <p:cNvPr id="122" name="AutoShape 35"/>
          <p:cNvSpPr>
            <a:spLocks noChangeAspect="1" noChangeArrowheads="1" noTextEdit="1"/>
          </p:cNvSpPr>
          <p:nvPr/>
        </p:nvSpPr>
        <p:spPr bwMode="auto">
          <a:xfrm>
            <a:off x="-9791" y="888103"/>
            <a:ext cx="2014666"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66" name="Freeform 69"/>
          <p:cNvSpPr>
            <a:spLocks/>
          </p:cNvSpPr>
          <p:nvPr/>
        </p:nvSpPr>
        <p:spPr bwMode="auto">
          <a:xfrm>
            <a:off x="3831" y="1954691"/>
            <a:ext cx="860899" cy="1719072"/>
          </a:xfrm>
          <a:custGeom>
            <a:avLst/>
            <a:gdLst>
              <a:gd name="T0" fmla="*/ 0 w 632"/>
              <a:gd name="T1" fmla="*/ 0 h 1262"/>
              <a:gd name="T2" fmla="*/ 65 w 632"/>
              <a:gd name="T3" fmla="*/ 4 h 1262"/>
              <a:gd name="T4" fmla="*/ 128 w 632"/>
              <a:gd name="T5" fmla="*/ 13 h 1262"/>
              <a:gd name="T6" fmla="*/ 188 w 632"/>
              <a:gd name="T7" fmla="*/ 28 h 1262"/>
              <a:gd name="T8" fmla="*/ 245 w 632"/>
              <a:gd name="T9" fmla="*/ 50 h 1262"/>
              <a:gd name="T10" fmla="*/ 302 w 632"/>
              <a:gd name="T11" fmla="*/ 76 h 1262"/>
              <a:gd name="T12" fmla="*/ 353 w 632"/>
              <a:gd name="T13" fmla="*/ 108 h 1262"/>
              <a:gd name="T14" fmla="*/ 403 w 632"/>
              <a:gd name="T15" fmla="*/ 145 h 1262"/>
              <a:gd name="T16" fmla="*/ 446 w 632"/>
              <a:gd name="T17" fmla="*/ 185 h 1262"/>
              <a:gd name="T18" fmla="*/ 488 w 632"/>
              <a:gd name="T19" fmla="*/ 230 h 1262"/>
              <a:gd name="T20" fmla="*/ 525 w 632"/>
              <a:gd name="T21" fmla="*/ 278 h 1262"/>
              <a:gd name="T22" fmla="*/ 555 w 632"/>
              <a:gd name="T23" fmla="*/ 331 h 1262"/>
              <a:gd name="T24" fmla="*/ 583 w 632"/>
              <a:gd name="T25" fmla="*/ 386 h 1262"/>
              <a:gd name="T26" fmla="*/ 603 w 632"/>
              <a:gd name="T27" fmla="*/ 444 h 1262"/>
              <a:gd name="T28" fmla="*/ 619 w 632"/>
              <a:gd name="T29" fmla="*/ 505 h 1262"/>
              <a:gd name="T30" fmla="*/ 629 w 632"/>
              <a:gd name="T31" fmla="*/ 567 h 1262"/>
              <a:gd name="T32" fmla="*/ 632 w 632"/>
              <a:gd name="T33" fmla="*/ 631 h 1262"/>
              <a:gd name="T34" fmla="*/ 631 w 632"/>
              <a:gd name="T35" fmla="*/ 664 h 1262"/>
              <a:gd name="T36" fmla="*/ 624 w 632"/>
              <a:gd name="T37" fmla="*/ 728 h 1262"/>
              <a:gd name="T38" fmla="*/ 611 w 632"/>
              <a:gd name="T39" fmla="*/ 789 h 1262"/>
              <a:gd name="T40" fmla="*/ 594 w 632"/>
              <a:gd name="T41" fmla="*/ 848 h 1262"/>
              <a:gd name="T42" fmla="*/ 570 w 632"/>
              <a:gd name="T43" fmla="*/ 906 h 1262"/>
              <a:gd name="T44" fmla="*/ 541 w 632"/>
              <a:gd name="T45" fmla="*/ 959 h 1262"/>
              <a:gd name="T46" fmla="*/ 507 w 632"/>
              <a:gd name="T47" fmla="*/ 1009 h 1262"/>
              <a:gd name="T48" fmla="*/ 469 w 632"/>
              <a:gd name="T49" fmla="*/ 1055 h 1262"/>
              <a:gd name="T50" fmla="*/ 425 w 632"/>
              <a:gd name="T51" fmla="*/ 1099 h 1262"/>
              <a:gd name="T52" fmla="*/ 379 w 632"/>
              <a:gd name="T53" fmla="*/ 1137 h 1262"/>
              <a:gd name="T54" fmla="*/ 327 w 632"/>
              <a:gd name="T55" fmla="*/ 1171 h 1262"/>
              <a:gd name="T56" fmla="*/ 274 w 632"/>
              <a:gd name="T57" fmla="*/ 1201 h 1262"/>
              <a:gd name="T58" fmla="*/ 218 w 632"/>
              <a:gd name="T59" fmla="*/ 1224 h 1262"/>
              <a:gd name="T60" fmla="*/ 159 w 632"/>
              <a:gd name="T61" fmla="*/ 1243 h 1262"/>
              <a:gd name="T62" fmla="*/ 96 w 632"/>
              <a:gd name="T63" fmla="*/ 1256 h 1262"/>
              <a:gd name="T64" fmla="*/ 33 w 632"/>
              <a:gd name="T65" fmla="*/ 1262 h 1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32" h="1262">
                <a:moveTo>
                  <a:pt x="0" y="0"/>
                </a:moveTo>
                <a:lnTo>
                  <a:pt x="0" y="0"/>
                </a:lnTo>
                <a:lnTo>
                  <a:pt x="33" y="0"/>
                </a:lnTo>
                <a:lnTo>
                  <a:pt x="65" y="4"/>
                </a:lnTo>
                <a:lnTo>
                  <a:pt x="96" y="7"/>
                </a:lnTo>
                <a:lnTo>
                  <a:pt x="128" y="13"/>
                </a:lnTo>
                <a:lnTo>
                  <a:pt x="159" y="20"/>
                </a:lnTo>
                <a:lnTo>
                  <a:pt x="188" y="28"/>
                </a:lnTo>
                <a:lnTo>
                  <a:pt x="218" y="39"/>
                </a:lnTo>
                <a:lnTo>
                  <a:pt x="245" y="50"/>
                </a:lnTo>
                <a:lnTo>
                  <a:pt x="274" y="63"/>
                </a:lnTo>
                <a:lnTo>
                  <a:pt x="302" y="76"/>
                </a:lnTo>
                <a:lnTo>
                  <a:pt x="327" y="92"/>
                </a:lnTo>
                <a:lnTo>
                  <a:pt x="353" y="108"/>
                </a:lnTo>
                <a:lnTo>
                  <a:pt x="379" y="126"/>
                </a:lnTo>
                <a:lnTo>
                  <a:pt x="403" y="145"/>
                </a:lnTo>
                <a:lnTo>
                  <a:pt x="425" y="164"/>
                </a:lnTo>
                <a:lnTo>
                  <a:pt x="446" y="185"/>
                </a:lnTo>
                <a:lnTo>
                  <a:pt x="469" y="208"/>
                </a:lnTo>
                <a:lnTo>
                  <a:pt x="488" y="230"/>
                </a:lnTo>
                <a:lnTo>
                  <a:pt x="507" y="254"/>
                </a:lnTo>
                <a:lnTo>
                  <a:pt x="525" y="278"/>
                </a:lnTo>
                <a:lnTo>
                  <a:pt x="541" y="304"/>
                </a:lnTo>
                <a:lnTo>
                  <a:pt x="555" y="331"/>
                </a:lnTo>
                <a:lnTo>
                  <a:pt x="570" y="358"/>
                </a:lnTo>
                <a:lnTo>
                  <a:pt x="583" y="386"/>
                </a:lnTo>
                <a:lnTo>
                  <a:pt x="594" y="415"/>
                </a:lnTo>
                <a:lnTo>
                  <a:pt x="603" y="444"/>
                </a:lnTo>
                <a:lnTo>
                  <a:pt x="611" y="474"/>
                </a:lnTo>
                <a:lnTo>
                  <a:pt x="619" y="505"/>
                </a:lnTo>
                <a:lnTo>
                  <a:pt x="624" y="535"/>
                </a:lnTo>
                <a:lnTo>
                  <a:pt x="629" y="567"/>
                </a:lnTo>
                <a:lnTo>
                  <a:pt x="631" y="599"/>
                </a:lnTo>
                <a:lnTo>
                  <a:pt x="632" y="631"/>
                </a:lnTo>
                <a:lnTo>
                  <a:pt x="631" y="664"/>
                </a:lnTo>
                <a:lnTo>
                  <a:pt x="629" y="696"/>
                </a:lnTo>
                <a:lnTo>
                  <a:pt x="624" y="728"/>
                </a:lnTo>
                <a:lnTo>
                  <a:pt x="619" y="758"/>
                </a:lnTo>
                <a:lnTo>
                  <a:pt x="611" y="789"/>
                </a:lnTo>
                <a:lnTo>
                  <a:pt x="603" y="819"/>
                </a:lnTo>
                <a:lnTo>
                  <a:pt x="594" y="848"/>
                </a:lnTo>
                <a:lnTo>
                  <a:pt x="583" y="877"/>
                </a:lnTo>
                <a:lnTo>
                  <a:pt x="570" y="906"/>
                </a:lnTo>
                <a:lnTo>
                  <a:pt x="555" y="932"/>
                </a:lnTo>
                <a:lnTo>
                  <a:pt x="541" y="959"/>
                </a:lnTo>
                <a:lnTo>
                  <a:pt x="525" y="985"/>
                </a:lnTo>
                <a:lnTo>
                  <a:pt x="507" y="1009"/>
                </a:lnTo>
                <a:lnTo>
                  <a:pt x="488" y="1033"/>
                </a:lnTo>
                <a:lnTo>
                  <a:pt x="469" y="1055"/>
                </a:lnTo>
                <a:lnTo>
                  <a:pt x="446" y="1078"/>
                </a:lnTo>
                <a:lnTo>
                  <a:pt x="425" y="1099"/>
                </a:lnTo>
                <a:lnTo>
                  <a:pt x="403" y="1119"/>
                </a:lnTo>
                <a:lnTo>
                  <a:pt x="379" y="1137"/>
                </a:lnTo>
                <a:lnTo>
                  <a:pt x="353" y="1155"/>
                </a:lnTo>
                <a:lnTo>
                  <a:pt x="327" y="1171"/>
                </a:lnTo>
                <a:lnTo>
                  <a:pt x="302" y="1187"/>
                </a:lnTo>
                <a:lnTo>
                  <a:pt x="274" y="1201"/>
                </a:lnTo>
                <a:lnTo>
                  <a:pt x="245" y="1213"/>
                </a:lnTo>
                <a:lnTo>
                  <a:pt x="218" y="1224"/>
                </a:lnTo>
                <a:lnTo>
                  <a:pt x="188" y="1235"/>
                </a:lnTo>
                <a:lnTo>
                  <a:pt x="159" y="1243"/>
                </a:lnTo>
                <a:lnTo>
                  <a:pt x="128" y="1250"/>
                </a:lnTo>
                <a:lnTo>
                  <a:pt x="96" y="1256"/>
                </a:lnTo>
                <a:lnTo>
                  <a:pt x="65" y="1259"/>
                </a:lnTo>
                <a:lnTo>
                  <a:pt x="33" y="1262"/>
                </a:lnTo>
                <a:lnTo>
                  <a:pt x="0" y="12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67" name="Text Box 11"/>
          <p:cNvSpPr txBox="1">
            <a:spLocks noChangeArrowheads="1"/>
          </p:cNvSpPr>
          <p:nvPr/>
        </p:nvSpPr>
        <p:spPr bwMode="auto">
          <a:xfrm>
            <a:off x="1759896" y="1333873"/>
            <a:ext cx="3317537" cy="49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1200" b="1" dirty="0">
                <a:solidFill>
                  <a:srgbClr val="00AFA9"/>
                </a:solidFill>
                <a:ea typeface="ヒラギノ角ゴ Pro W3"/>
                <a:cs typeface="ヒラギノ角ゴ Pro W3"/>
              </a:rPr>
              <a:t>Implementation</a:t>
            </a:r>
          </a:p>
          <a:p>
            <a:pPr>
              <a:spcBef>
                <a:spcPct val="20000"/>
              </a:spcBef>
            </a:pPr>
            <a:r>
              <a:rPr lang="en-US" altLang="en-US" sz="1100" i="1" dirty="0">
                <a:ea typeface="ヒラギノ角ゴ Pro W3"/>
                <a:cs typeface="ヒラギノ角ゴ Pro W3"/>
              </a:rPr>
              <a:t>Proven methodology and consultative approach delivers fast, flexible and optimal trial design</a:t>
            </a:r>
          </a:p>
        </p:txBody>
      </p:sp>
      <p:sp>
        <p:nvSpPr>
          <p:cNvPr id="168" name="Text Box 12"/>
          <p:cNvSpPr txBox="1">
            <a:spLocks noChangeArrowheads="1"/>
          </p:cNvSpPr>
          <p:nvPr/>
        </p:nvSpPr>
        <p:spPr bwMode="auto">
          <a:xfrm>
            <a:off x="2025207" y="3347919"/>
            <a:ext cx="2852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1200" b="1" dirty="0">
                <a:solidFill>
                  <a:srgbClr val="00AFA9"/>
                </a:solidFill>
                <a:ea typeface="ヒラギノ角ゴ Pro W3"/>
                <a:cs typeface="ヒラギノ角ゴ Pro W3"/>
              </a:rPr>
              <a:t>Technical Services</a:t>
            </a:r>
          </a:p>
          <a:p>
            <a:pPr>
              <a:spcBef>
                <a:spcPct val="20000"/>
              </a:spcBef>
            </a:pPr>
            <a:r>
              <a:rPr lang="en-US" altLang="en-US" sz="1100" i="1" dirty="0">
                <a:ea typeface="ヒラギノ角ゴ Pro W3"/>
                <a:cs typeface="ヒラギノ角ゴ Pro W3"/>
              </a:rPr>
              <a:t>Accelerates your study through integration at the application, analytic and data levels</a:t>
            </a:r>
          </a:p>
        </p:txBody>
      </p:sp>
      <p:sp>
        <p:nvSpPr>
          <p:cNvPr id="169" name="Text Box 13"/>
          <p:cNvSpPr txBox="1">
            <a:spLocks noChangeArrowheads="1"/>
          </p:cNvSpPr>
          <p:nvPr/>
        </p:nvSpPr>
        <p:spPr bwMode="auto">
          <a:xfrm>
            <a:off x="1541497" y="4062804"/>
            <a:ext cx="375433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1200" b="1" dirty="0">
                <a:solidFill>
                  <a:schemeClr val="accent4"/>
                </a:solidFill>
                <a:ea typeface="ヒラギノ角ゴ Pro W3"/>
                <a:cs typeface="ヒラギノ角ゴ Pro W3"/>
              </a:rPr>
              <a:t>Delivery Optimization</a:t>
            </a:r>
          </a:p>
          <a:p>
            <a:pPr>
              <a:spcBef>
                <a:spcPct val="20000"/>
              </a:spcBef>
            </a:pPr>
            <a:r>
              <a:rPr lang="en-US" altLang="en-US" sz="1100" i="1" dirty="0">
                <a:ea typeface="ヒラギノ角ゴ Pro W3"/>
                <a:cs typeface="ヒラギノ角ゴ Pro W3"/>
              </a:rPr>
              <a:t>Reduces issues found in UAT ensuring the integrity and reliability of clinical data through collaboration best practices between project designer and client tester</a:t>
            </a:r>
          </a:p>
        </p:txBody>
      </p:sp>
      <p:sp>
        <p:nvSpPr>
          <p:cNvPr id="170" name="Text Box 11"/>
          <p:cNvSpPr txBox="1">
            <a:spLocks noChangeArrowheads="1"/>
          </p:cNvSpPr>
          <p:nvPr/>
        </p:nvSpPr>
        <p:spPr bwMode="auto">
          <a:xfrm>
            <a:off x="2096298" y="2206051"/>
            <a:ext cx="339914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pPr>
            <a:r>
              <a:rPr lang="en-US" altLang="en-US" sz="1200" b="1" dirty="0">
                <a:solidFill>
                  <a:srgbClr val="00AFA9"/>
                </a:solidFill>
                <a:ea typeface="ヒラギノ角ゴ Pro W3"/>
                <a:cs typeface="ヒラギノ角ゴ Pro W3"/>
              </a:rPr>
              <a:t>Imaging</a:t>
            </a:r>
          </a:p>
          <a:p>
            <a:pPr>
              <a:spcBef>
                <a:spcPct val="20000"/>
              </a:spcBef>
            </a:pPr>
            <a:r>
              <a:rPr lang="en-US" altLang="en-US" sz="1100" i="1" dirty="0">
                <a:ea typeface="ヒラギノ角ゴ Pro W3"/>
                <a:cs typeface="ヒラギノ角ゴ Pro W3"/>
              </a:rPr>
              <a:t>Proven imaging methodology insures seamless integration with EDC and 3</a:t>
            </a:r>
            <a:r>
              <a:rPr lang="en-US" altLang="en-US" sz="1100" i="1" baseline="30000" dirty="0">
                <a:ea typeface="ヒラギノ角ゴ Pro W3"/>
                <a:cs typeface="ヒラギノ角ゴ Pro W3"/>
              </a:rPr>
              <a:t>rd</a:t>
            </a:r>
            <a:r>
              <a:rPr lang="en-US" altLang="en-US" sz="1100" i="1" dirty="0">
                <a:ea typeface="ヒラギノ角ゴ Pro W3"/>
                <a:cs typeface="ヒラギノ角ゴ Pro W3"/>
              </a:rPr>
              <a:t> party viewing tools while supporting Endpoint Adjudication Committees (EAC)/ Clinical Endpoint Committees (CEC)</a:t>
            </a:r>
          </a:p>
        </p:txBody>
      </p:sp>
      <p:sp>
        <p:nvSpPr>
          <p:cNvPr id="171" name="Oval 10"/>
          <p:cNvSpPr>
            <a:spLocks noChangeAspect="1" noChangeArrowheads="1"/>
          </p:cNvSpPr>
          <p:nvPr/>
        </p:nvSpPr>
        <p:spPr bwMode="auto">
          <a:xfrm>
            <a:off x="1176035" y="4226892"/>
            <a:ext cx="346075" cy="346075"/>
          </a:xfrm>
          <a:prstGeom prst="ellipse">
            <a:avLst/>
          </a:prstGeom>
          <a:solidFill>
            <a:schemeClr val="accent4"/>
          </a:solid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endParaRPr lang="en-US" altLang="en-US" dirty="0"/>
          </a:p>
        </p:txBody>
      </p:sp>
      <p:sp>
        <p:nvSpPr>
          <p:cNvPr id="172" name="TextBox 171"/>
          <p:cNvSpPr txBox="1"/>
          <p:nvPr/>
        </p:nvSpPr>
        <p:spPr>
          <a:xfrm>
            <a:off x="1822269" y="986789"/>
            <a:ext cx="2978331" cy="307777"/>
          </a:xfrm>
          <a:prstGeom prst="rect">
            <a:avLst/>
          </a:prstGeom>
          <a:solidFill>
            <a:schemeClr val="accent3"/>
          </a:solidFill>
        </p:spPr>
        <p:txBody>
          <a:bodyPr wrap="square" lIns="63500" rIns="63500" rtlCol="0" anchor="ctr">
            <a:spAutoFit/>
          </a:bodyPr>
          <a:lstStyle/>
          <a:p>
            <a:pPr algn="ctr">
              <a:buClr>
                <a:schemeClr val="accent6"/>
              </a:buClr>
              <a:buSzPct val="80000"/>
            </a:pPr>
            <a:r>
              <a:rPr lang="en-US" sz="1400" b="1" dirty="0">
                <a:solidFill>
                  <a:schemeClr val="bg1"/>
                </a:solidFill>
              </a:rPr>
              <a:t>Medidata Expertise Provides…</a:t>
            </a:r>
          </a:p>
        </p:txBody>
      </p:sp>
      <p:sp>
        <p:nvSpPr>
          <p:cNvPr id="173" name="TextBox 172"/>
          <p:cNvSpPr txBox="1"/>
          <p:nvPr/>
        </p:nvSpPr>
        <p:spPr>
          <a:xfrm>
            <a:off x="6047995" y="986789"/>
            <a:ext cx="2320608" cy="307777"/>
          </a:xfrm>
          <a:prstGeom prst="rect">
            <a:avLst/>
          </a:prstGeom>
          <a:solidFill>
            <a:schemeClr val="accent2"/>
          </a:solidFill>
        </p:spPr>
        <p:txBody>
          <a:bodyPr wrap="square" lIns="63500" rIns="63500" rtlCol="0" anchor="ctr">
            <a:spAutoFit/>
          </a:bodyPr>
          <a:lstStyle/>
          <a:p>
            <a:pPr algn="ctr">
              <a:buClr>
                <a:schemeClr val="accent6"/>
              </a:buClr>
              <a:buSzPct val="80000"/>
            </a:pPr>
            <a:r>
              <a:rPr lang="en-US" sz="1400" b="1" dirty="0">
                <a:solidFill>
                  <a:schemeClr val="bg1"/>
                </a:solidFill>
              </a:rPr>
              <a:t>Efficient Trials through…</a:t>
            </a:r>
          </a:p>
        </p:txBody>
      </p:sp>
      <p:sp>
        <p:nvSpPr>
          <p:cNvPr id="174" name="TextBox 75"/>
          <p:cNvSpPr txBox="1">
            <a:spLocks noChangeArrowheads="1"/>
          </p:cNvSpPr>
          <p:nvPr/>
        </p:nvSpPr>
        <p:spPr bwMode="auto">
          <a:xfrm>
            <a:off x="6528078" y="1548859"/>
            <a:ext cx="1929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dirty="0">
                <a:solidFill>
                  <a:schemeClr val="accent2"/>
                </a:solidFill>
              </a:rPr>
              <a:t>Lower Costs and Reduced Risk</a:t>
            </a:r>
          </a:p>
        </p:txBody>
      </p:sp>
      <p:sp>
        <p:nvSpPr>
          <p:cNvPr id="175" name="TextBox 76"/>
          <p:cNvSpPr txBox="1">
            <a:spLocks noChangeArrowheads="1"/>
          </p:cNvSpPr>
          <p:nvPr/>
        </p:nvSpPr>
        <p:spPr bwMode="auto">
          <a:xfrm>
            <a:off x="6528078" y="2346865"/>
            <a:ext cx="177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dirty="0">
                <a:solidFill>
                  <a:schemeClr val="accent2"/>
                </a:solidFill>
              </a:rPr>
              <a:t>Complete Support of Medidata Platform</a:t>
            </a:r>
          </a:p>
        </p:txBody>
      </p:sp>
      <p:sp>
        <p:nvSpPr>
          <p:cNvPr id="176" name="TextBox 77"/>
          <p:cNvSpPr txBox="1">
            <a:spLocks noChangeArrowheads="1"/>
          </p:cNvSpPr>
          <p:nvPr/>
        </p:nvSpPr>
        <p:spPr bwMode="auto">
          <a:xfrm>
            <a:off x="6528078" y="3234501"/>
            <a:ext cx="2514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dirty="0">
                <a:solidFill>
                  <a:schemeClr val="accent2"/>
                </a:solidFill>
              </a:rPr>
              <a:t>Optimized Implementation </a:t>
            </a:r>
          </a:p>
        </p:txBody>
      </p:sp>
      <p:sp>
        <p:nvSpPr>
          <p:cNvPr id="177" name="TextBox 89"/>
          <p:cNvSpPr txBox="1">
            <a:spLocks noChangeArrowheads="1"/>
          </p:cNvSpPr>
          <p:nvPr/>
        </p:nvSpPr>
        <p:spPr bwMode="auto">
          <a:xfrm>
            <a:off x="6528078" y="4000955"/>
            <a:ext cx="22397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dirty="0">
                <a:solidFill>
                  <a:schemeClr val="accent2"/>
                </a:solidFill>
              </a:rPr>
              <a:t>Fully Optimized Processes</a:t>
            </a:r>
          </a:p>
        </p:txBody>
      </p:sp>
      <p:sp>
        <p:nvSpPr>
          <p:cNvPr id="182" name="Oval 6"/>
          <p:cNvSpPr>
            <a:spLocks noChangeAspect="1" noChangeArrowheads="1"/>
          </p:cNvSpPr>
          <p:nvPr/>
        </p:nvSpPr>
        <p:spPr bwMode="auto">
          <a:xfrm>
            <a:off x="1305870" y="1378667"/>
            <a:ext cx="347662" cy="347662"/>
          </a:xfrm>
          <a:prstGeom prst="ellipse">
            <a:avLst/>
          </a:prstGeom>
          <a:solidFill>
            <a:schemeClr val="accent4"/>
          </a:solid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endParaRPr lang="en-US" altLang="en-US" dirty="0"/>
          </a:p>
        </p:txBody>
      </p:sp>
      <p:sp>
        <p:nvSpPr>
          <p:cNvPr id="183" name="Shape 2997"/>
          <p:cNvSpPr/>
          <p:nvPr/>
        </p:nvSpPr>
        <p:spPr>
          <a:xfrm>
            <a:off x="1350263" y="1443536"/>
            <a:ext cx="264774" cy="191636"/>
          </a:xfrm>
          <a:custGeom>
            <a:avLst/>
            <a:gdLst/>
            <a:ahLst/>
            <a:cxnLst/>
            <a:rect l="0" t="0" r="0" b="0"/>
            <a:pathLst>
              <a:path w="120000" h="120000" extrusionOk="0">
                <a:moveTo>
                  <a:pt x="82641" y="96000"/>
                </a:moveTo>
                <a:cubicBezTo>
                  <a:pt x="80943" y="96000"/>
                  <a:pt x="79245" y="94105"/>
                  <a:pt x="79245" y="92210"/>
                </a:cubicBezTo>
                <a:cubicBezTo>
                  <a:pt x="79245" y="90315"/>
                  <a:pt x="80943" y="88421"/>
                  <a:pt x="82641" y="88421"/>
                </a:cubicBezTo>
                <a:cubicBezTo>
                  <a:pt x="98490" y="88421"/>
                  <a:pt x="98490" y="88421"/>
                  <a:pt x="98490" y="88421"/>
                </a:cubicBezTo>
                <a:cubicBezTo>
                  <a:pt x="106415" y="88421"/>
                  <a:pt x="113207" y="80842"/>
                  <a:pt x="113207" y="72000"/>
                </a:cubicBezTo>
                <a:cubicBezTo>
                  <a:pt x="113207" y="65052"/>
                  <a:pt x="109245" y="58736"/>
                  <a:pt x="103018" y="56210"/>
                </a:cubicBezTo>
                <a:cubicBezTo>
                  <a:pt x="101320" y="55578"/>
                  <a:pt x="100754" y="53684"/>
                  <a:pt x="101320" y="51789"/>
                </a:cubicBezTo>
                <a:cubicBezTo>
                  <a:pt x="101886" y="49894"/>
                  <a:pt x="101886" y="48631"/>
                  <a:pt x="101886" y="46736"/>
                </a:cubicBezTo>
                <a:cubicBezTo>
                  <a:pt x="101886" y="37894"/>
                  <a:pt x="95094" y="30315"/>
                  <a:pt x="87169" y="30315"/>
                </a:cubicBezTo>
                <a:cubicBezTo>
                  <a:pt x="84905" y="30315"/>
                  <a:pt x="83207" y="30947"/>
                  <a:pt x="81509" y="31578"/>
                </a:cubicBezTo>
                <a:cubicBezTo>
                  <a:pt x="80943" y="32210"/>
                  <a:pt x="80377" y="32210"/>
                  <a:pt x="79811" y="32210"/>
                </a:cubicBezTo>
                <a:cubicBezTo>
                  <a:pt x="79245" y="32210"/>
                  <a:pt x="78679" y="32210"/>
                  <a:pt x="78113" y="31578"/>
                </a:cubicBezTo>
                <a:cubicBezTo>
                  <a:pt x="77547" y="30947"/>
                  <a:pt x="76981" y="30315"/>
                  <a:pt x="76415" y="29052"/>
                </a:cubicBezTo>
                <a:cubicBezTo>
                  <a:pt x="74150" y="16421"/>
                  <a:pt x="64528" y="7578"/>
                  <a:pt x="53207" y="7578"/>
                </a:cubicBezTo>
                <a:cubicBezTo>
                  <a:pt x="40188" y="7578"/>
                  <a:pt x="29433" y="19578"/>
                  <a:pt x="29433" y="34105"/>
                </a:cubicBezTo>
                <a:cubicBezTo>
                  <a:pt x="29433" y="34736"/>
                  <a:pt x="29433" y="35368"/>
                  <a:pt x="29433" y="36631"/>
                </a:cubicBezTo>
                <a:cubicBezTo>
                  <a:pt x="29433" y="38526"/>
                  <a:pt x="28301" y="40421"/>
                  <a:pt x="26603" y="40421"/>
                </a:cubicBezTo>
                <a:cubicBezTo>
                  <a:pt x="15283" y="41684"/>
                  <a:pt x="6792" y="51789"/>
                  <a:pt x="6792" y="64421"/>
                </a:cubicBezTo>
                <a:cubicBezTo>
                  <a:pt x="6792" y="77684"/>
                  <a:pt x="16415" y="88421"/>
                  <a:pt x="28301" y="88421"/>
                </a:cubicBezTo>
                <a:cubicBezTo>
                  <a:pt x="32830" y="88421"/>
                  <a:pt x="32830" y="88421"/>
                  <a:pt x="32830" y="88421"/>
                </a:cubicBezTo>
                <a:cubicBezTo>
                  <a:pt x="34528" y="88421"/>
                  <a:pt x="36226" y="90315"/>
                  <a:pt x="36226" y="92210"/>
                </a:cubicBezTo>
                <a:cubicBezTo>
                  <a:pt x="36226" y="94105"/>
                  <a:pt x="34528" y="96000"/>
                  <a:pt x="32830" y="96000"/>
                </a:cubicBezTo>
                <a:cubicBezTo>
                  <a:pt x="28301" y="96000"/>
                  <a:pt x="28301" y="96000"/>
                  <a:pt x="28301" y="96000"/>
                </a:cubicBezTo>
                <a:cubicBezTo>
                  <a:pt x="12452" y="96000"/>
                  <a:pt x="0" y="82105"/>
                  <a:pt x="0" y="64421"/>
                </a:cubicBezTo>
                <a:cubicBezTo>
                  <a:pt x="0" y="49263"/>
                  <a:pt x="9622" y="36631"/>
                  <a:pt x="22641" y="33473"/>
                </a:cubicBezTo>
                <a:cubicBezTo>
                  <a:pt x="23207" y="15157"/>
                  <a:pt x="36792" y="0"/>
                  <a:pt x="53207" y="0"/>
                </a:cubicBezTo>
                <a:cubicBezTo>
                  <a:pt x="66226" y="0"/>
                  <a:pt x="78113" y="9473"/>
                  <a:pt x="82075" y="23368"/>
                </a:cubicBezTo>
                <a:cubicBezTo>
                  <a:pt x="83773" y="22736"/>
                  <a:pt x="85471" y="22736"/>
                  <a:pt x="87169" y="22736"/>
                </a:cubicBezTo>
                <a:cubicBezTo>
                  <a:pt x="99056" y="22736"/>
                  <a:pt x="108679" y="33473"/>
                  <a:pt x="108679" y="46736"/>
                </a:cubicBezTo>
                <a:cubicBezTo>
                  <a:pt x="108679" y="48000"/>
                  <a:pt x="108679" y="49263"/>
                  <a:pt x="108113" y="50526"/>
                </a:cubicBezTo>
                <a:cubicBezTo>
                  <a:pt x="115471" y="54947"/>
                  <a:pt x="120000" y="63157"/>
                  <a:pt x="120000" y="72000"/>
                </a:cubicBezTo>
                <a:cubicBezTo>
                  <a:pt x="120000" y="85263"/>
                  <a:pt x="110377" y="96000"/>
                  <a:pt x="98490" y="96000"/>
                </a:cubicBezTo>
                <a:lnTo>
                  <a:pt x="82641" y="96000"/>
                </a:lnTo>
                <a:close/>
                <a:moveTo>
                  <a:pt x="80377" y="104842"/>
                </a:moveTo>
                <a:cubicBezTo>
                  <a:pt x="79245" y="104842"/>
                  <a:pt x="78113" y="104842"/>
                  <a:pt x="77547" y="105473"/>
                </a:cubicBezTo>
                <a:cubicBezTo>
                  <a:pt x="69056" y="96000"/>
                  <a:pt x="69056" y="96000"/>
                  <a:pt x="69056" y="96000"/>
                </a:cubicBezTo>
                <a:cubicBezTo>
                  <a:pt x="69056" y="58105"/>
                  <a:pt x="69056" y="58105"/>
                  <a:pt x="69056" y="58105"/>
                </a:cubicBezTo>
                <a:cubicBezTo>
                  <a:pt x="76415" y="66315"/>
                  <a:pt x="76415" y="66315"/>
                  <a:pt x="76415" y="66315"/>
                </a:cubicBezTo>
                <a:cubicBezTo>
                  <a:pt x="76981" y="66947"/>
                  <a:pt x="77547" y="66947"/>
                  <a:pt x="78113" y="66947"/>
                </a:cubicBezTo>
                <a:cubicBezTo>
                  <a:pt x="78679" y="66947"/>
                  <a:pt x="79245" y="66947"/>
                  <a:pt x="79811" y="66315"/>
                </a:cubicBezTo>
                <a:cubicBezTo>
                  <a:pt x="80377" y="65052"/>
                  <a:pt x="80377" y="63789"/>
                  <a:pt x="79811" y="62526"/>
                </a:cubicBezTo>
                <a:cubicBezTo>
                  <a:pt x="59433" y="39789"/>
                  <a:pt x="59433" y="39789"/>
                  <a:pt x="59433" y="39789"/>
                </a:cubicBezTo>
                <a:cubicBezTo>
                  <a:pt x="58301" y="39157"/>
                  <a:pt x="57169" y="39157"/>
                  <a:pt x="56037" y="39789"/>
                </a:cubicBezTo>
                <a:cubicBezTo>
                  <a:pt x="35660" y="62526"/>
                  <a:pt x="35660" y="62526"/>
                  <a:pt x="35660" y="62526"/>
                </a:cubicBezTo>
                <a:cubicBezTo>
                  <a:pt x="35094" y="63789"/>
                  <a:pt x="35094" y="65052"/>
                  <a:pt x="35660" y="66315"/>
                </a:cubicBezTo>
                <a:cubicBezTo>
                  <a:pt x="36792" y="66947"/>
                  <a:pt x="37924" y="66947"/>
                  <a:pt x="39056" y="66315"/>
                </a:cubicBezTo>
                <a:cubicBezTo>
                  <a:pt x="46415" y="58105"/>
                  <a:pt x="46415" y="58105"/>
                  <a:pt x="46415" y="58105"/>
                </a:cubicBezTo>
                <a:cubicBezTo>
                  <a:pt x="46415" y="96000"/>
                  <a:pt x="46415" y="96000"/>
                  <a:pt x="46415" y="96000"/>
                </a:cubicBezTo>
                <a:cubicBezTo>
                  <a:pt x="37924" y="105473"/>
                  <a:pt x="37924" y="105473"/>
                  <a:pt x="37924" y="105473"/>
                </a:cubicBezTo>
                <a:cubicBezTo>
                  <a:pt x="37358" y="104842"/>
                  <a:pt x="36226" y="104842"/>
                  <a:pt x="35094" y="104842"/>
                </a:cubicBezTo>
                <a:cubicBezTo>
                  <a:pt x="31132" y="104842"/>
                  <a:pt x="28301" y="108000"/>
                  <a:pt x="28301" y="112421"/>
                </a:cubicBezTo>
                <a:cubicBezTo>
                  <a:pt x="28301" y="116842"/>
                  <a:pt x="31132" y="120000"/>
                  <a:pt x="35094" y="120000"/>
                </a:cubicBezTo>
                <a:cubicBezTo>
                  <a:pt x="39056" y="120000"/>
                  <a:pt x="41886" y="116842"/>
                  <a:pt x="41886" y="112421"/>
                </a:cubicBezTo>
                <a:cubicBezTo>
                  <a:pt x="41886" y="111157"/>
                  <a:pt x="41886" y="109894"/>
                  <a:pt x="41320" y="109263"/>
                </a:cubicBezTo>
                <a:cubicBezTo>
                  <a:pt x="50377" y="99157"/>
                  <a:pt x="50377" y="99157"/>
                  <a:pt x="50377" y="99157"/>
                </a:cubicBezTo>
                <a:cubicBezTo>
                  <a:pt x="50943" y="98526"/>
                  <a:pt x="50943" y="97894"/>
                  <a:pt x="50943" y="97263"/>
                </a:cubicBezTo>
                <a:cubicBezTo>
                  <a:pt x="50943" y="53052"/>
                  <a:pt x="50943" y="53052"/>
                  <a:pt x="50943" y="53052"/>
                </a:cubicBezTo>
                <a:cubicBezTo>
                  <a:pt x="55471" y="48000"/>
                  <a:pt x="55471" y="48000"/>
                  <a:pt x="55471" y="48000"/>
                </a:cubicBezTo>
                <a:cubicBezTo>
                  <a:pt x="55471" y="105473"/>
                  <a:pt x="55471" y="105473"/>
                  <a:pt x="55471" y="105473"/>
                </a:cubicBezTo>
                <a:cubicBezTo>
                  <a:pt x="52641" y="106105"/>
                  <a:pt x="50943" y="109263"/>
                  <a:pt x="50943" y="112421"/>
                </a:cubicBezTo>
                <a:cubicBezTo>
                  <a:pt x="50943" y="116842"/>
                  <a:pt x="53773" y="120000"/>
                  <a:pt x="57735" y="120000"/>
                </a:cubicBezTo>
                <a:cubicBezTo>
                  <a:pt x="61698" y="120000"/>
                  <a:pt x="64528" y="116842"/>
                  <a:pt x="64528" y="112421"/>
                </a:cubicBezTo>
                <a:cubicBezTo>
                  <a:pt x="64528" y="109263"/>
                  <a:pt x="62830" y="106105"/>
                  <a:pt x="60000" y="105473"/>
                </a:cubicBezTo>
                <a:cubicBezTo>
                  <a:pt x="60000" y="48000"/>
                  <a:pt x="60000" y="48000"/>
                  <a:pt x="60000" y="48000"/>
                </a:cubicBezTo>
                <a:cubicBezTo>
                  <a:pt x="64528" y="53052"/>
                  <a:pt x="64528" y="53052"/>
                  <a:pt x="64528" y="53052"/>
                </a:cubicBezTo>
                <a:cubicBezTo>
                  <a:pt x="64528" y="97263"/>
                  <a:pt x="64528" y="97263"/>
                  <a:pt x="64528" y="97263"/>
                </a:cubicBezTo>
                <a:cubicBezTo>
                  <a:pt x="64528" y="97894"/>
                  <a:pt x="64528" y="98526"/>
                  <a:pt x="65094" y="99157"/>
                </a:cubicBezTo>
                <a:cubicBezTo>
                  <a:pt x="74150" y="109263"/>
                  <a:pt x="74150" y="109263"/>
                  <a:pt x="74150" y="109263"/>
                </a:cubicBezTo>
                <a:cubicBezTo>
                  <a:pt x="73584" y="109894"/>
                  <a:pt x="73584" y="111157"/>
                  <a:pt x="73584" y="112421"/>
                </a:cubicBezTo>
                <a:cubicBezTo>
                  <a:pt x="73584" y="116842"/>
                  <a:pt x="76415" y="120000"/>
                  <a:pt x="80377" y="120000"/>
                </a:cubicBezTo>
                <a:cubicBezTo>
                  <a:pt x="84339" y="120000"/>
                  <a:pt x="87169" y="116842"/>
                  <a:pt x="87169" y="112421"/>
                </a:cubicBezTo>
                <a:cubicBezTo>
                  <a:pt x="87169" y="108000"/>
                  <a:pt x="84339" y="104842"/>
                  <a:pt x="80377" y="104842"/>
                </a:cubicBezTo>
                <a:close/>
              </a:path>
            </a:pathLst>
          </a:custGeom>
          <a:solidFill>
            <a:schemeClr val="tx1"/>
          </a:solidFill>
          <a:ln>
            <a:noFill/>
          </a:ln>
        </p:spPr>
        <p:txBody>
          <a:bodyPr lIns="68551" tIns="34266" rIns="68551" bIns="34266" anchor="t" anchorCtr="0">
            <a:noAutofit/>
          </a:bodyPr>
          <a:lstStyle/>
          <a:p>
            <a:endParaRPr sz="1350" dirty="0">
              <a:solidFill>
                <a:schemeClr val="dk1"/>
              </a:solidFill>
            </a:endParaRPr>
          </a:p>
        </p:txBody>
      </p:sp>
      <p:sp>
        <p:nvSpPr>
          <p:cNvPr id="77" name="Oval 10"/>
          <p:cNvSpPr>
            <a:spLocks noChangeAspect="1" noChangeArrowheads="1"/>
          </p:cNvSpPr>
          <p:nvPr/>
        </p:nvSpPr>
        <p:spPr bwMode="auto">
          <a:xfrm>
            <a:off x="6104537" y="3161552"/>
            <a:ext cx="416844" cy="416842"/>
          </a:xfrm>
          <a:prstGeom prst="ellipse">
            <a:avLst/>
          </a:prstGeom>
          <a:solidFill>
            <a:schemeClr val="accent4"/>
          </a:solid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endParaRPr lang="en-US" altLang="en-US" dirty="0">
              <a:ln w="0"/>
              <a:solidFill>
                <a:schemeClr val="accent1"/>
              </a:solidFill>
              <a:effectLst>
                <a:outerShdw blurRad="38100" dist="25400" dir="5400000" algn="ctr" rotWithShape="0">
                  <a:srgbClr val="6E747A">
                    <a:alpha val="43000"/>
                  </a:srgbClr>
                </a:outerShdw>
              </a:effectLst>
            </a:endParaRPr>
          </a:p>
        </p:txBody>
      </p:sp>
      <p:sp>
        <p:nvSpPr>
          <p:cNvPr id="185" name="Shape 2996"/>
          <p:cNvSpPr/>
          <p:nvPr/>
        </p:nvSpPr>
        <p:spPr>
          <a:xfrm>
            <a:off x="6173644" y="3245618"/>
            <a:ext cx="278631" cy="235215"/>
          </a:xfrm>
          <a:custGeom>
            <a:avLst/>
            <a:gdLst/>
            <a:ahLst/>
            <a:cxnLst/>
            <a:rect l="0" t="0" r="0" b="0"/>
            <a:pathLst>
              <a:path w="120000" h="120000" extrusionOk="0">
                <a:moveTo>
                  <a:pt x="98490" y="102471"/>
                </a:moveTo>
                <a:cubicBezTo>
                  <a:pt x="96792" y="102471"/>
                  <a:pt x="95094" y="100449"/>
                  <a:pt x="95094" y="98426"/>
                </a:cubicBezTo>
                <a:cubicBezTo>
                  <a:pt x="95094" y="96404"/>
                  <a:pt x="96792" y="94382"/>
                  <a:pt x="98490" y="94382"/>
                </a:cubicBezTo>
                <a:cubicBezTo>
                  <a:pt x="106415" y="94382"/>
                  <a:pt x="113207" y="86292"/>
                  <a:pt x="113207" y="76853"/>
                </a:cubicBezTo>
                <a:cubicBezTo>
                  <a:pt x="113207" y="69438"/>
                  <a:pt x="109245" y="62696"/>
                  <a:pt x="103018" y="60000"/>
                </a:cubicBezTo>
                <a:cubicBezTo>
                  <a:pt x="101320" y="59325"/>
                  <a:pt x="100754" y="57303"/>
                  <a:pt x="101320" y="55280"/>
                </a:cubicBezTo>
                <a:cubicBezTo>
                  <a:pt x="101886" y="53258"/>
                  <a:pt x="101886" y="51910"/>
                  <a:pt x="101886" y="49887"/>
                </a:cubicBezTo>
                <a:cubicBezTo>
                  <a:pt x="101886" y="40449"/>
                  <a:pt x="95094" y="32359"/>
                  <a:pt x="87169" y="32359"/>
                </a:cubicBezTo>
                <a:cubicBezTo>
                  <a:pt x="84905" y="32359"/>
                  <a:pt x="83207" y="33033"/>
                  <a:pt x="81509" y="33707"/>
                </a:cubicBezTo>
                <a:cubicBezTo>
                  <a:pt x="80943" y="34382"/>
                  <a:pt x="80377" y="34382"/>
                  <a:pt x="79811" y="34382"/>
                </a:cubicBezTo>
                <a:cubicBezTo>
                  <a:pt x="79245" y="34382"/>
                  <a:pt x="78679" y="34382"/>
                  <a:pt x="78113" y="33707"/>
                </a:cubicBezTo>
                <a:cubicBezTo>
                  <a:pt x="77547" y="33033"/>
                  <a:pt x="76981" y="32359"/>
                  <a:pt x="76415" y="31011"/>
                </a:cubicBezTo>
                <a:cubicBezTo>
                  <a:pt x="74150" y="17528"/>
                  <a:pt x="64528" y="8089"/>
                  <a:pt x="53207" y="8089"/>
                </a:cubicBezTo>
                <a:cubicBezTo>
                  <a:pt x="40188" y="8089"/>
                  <a:pt x="29433" y="20898"/>
                  <a:pt x="29433" y="36404"/>
                </a:cubicBezTo>
                <a:cubicBezTo>
                  <a:pt x="29433" y="37078"/>
                  <a:pt x="29433" y="37752"/>
                  <a:pt x="29433" y="39101"/>
                </a:cubicBezTo>
                <a:cubicBezTo>
                  <a:pt x="29433" y="41123"/>
                  <a:pt x="28301" y="43146"/>
                  <a:pt x="26603" y="43146"/>
                </a:cubicBezTo>
                <a:cubicBezTo>
                  <a:pt x="15283" y="44494"/>
                  <a:pt x="6792" y="55280"/>
                  <a:pt x="6792" y="68764"/>
                </a:cubicBezTo>
                <a:cubicBezTo>
                  <a:pt x="6792" y="82247"/>
                  <a:pt x="15283" y="93033"/>
                  <a:pt x="26037" y="94382"/>
                </a:cubicBezTo>
                <a:cubicBezTo>
                  <a:pt x="28301" y="94382"/>
                  <a:pt x="29433" y="96404"/>
                  <a:pt x="29433" y="98426"/>
                </a:cubicBezTo>
                <a:cubicBezTo>
                  <a:pt x="29433" y="100449"/>
                  <a:pt x="27735" y="102471"/>
                  <a:pt x="26037" y="102471"/>
                </a:cubicBezTo>
                <a:cubicBezTo>
                  <a:pt x="25471" y="102471"/>
                  <a:pt x="25471" y="102471"/>
                  <a:pt x="25471" y="102471"/>
                </a:cubicBezTo>
                <a:cubicBezTo>
                  <a:pt x="10754" y="100449"/>
                  <a:pt x="0" y="86292"/>
                  <a:pt x="0" y="68764"/>
                </a:cubicBezTo>
                <a:cubicBezTo>
                  <a:pt x="0" y="52584"/>
                  <a:pt x="9622" y="39101"/>
                  <a:pt x="22641" y="35730"/>
                </a:cubicBezTo>
                <a:cubicBezTo>
                  <a:pt x="23207" y="16179"/>
                  <a:pt x="36792" y="0"/>
                  <a:pt x="53207" y="0"/>
                </a:cubicBezTo>
                <a:cubicBezTo>
                  <a:pt x="66226" y="0"/>
                  <a:pt x="78113" y="10112"/>
                  <a:pt x="82075" y="24943"/>
                </a:cubicBezTo>
                <a:cubicBezTo>
                  <a:pt x="83773" y="24269"/>
                  <a:pt x="85471" y="24269"/>
                  <a:pt x="87169" y="24269"/>
                </a:cubicBezTo>
                <a:cubicBezTo>
                  <a:pt x="99056" y="24269"/>
                  <a:pt x="108679" y="35730"/>
                  <a:pt x="108679" y="49887"/>
                </a:cubicBezTo>
                <a:cubicBezTo>
                  <a:pt x="108679" y="51235"/>
                  <a:pt x="108679" y="52584"/>
                  <a:pt x="108113" y="53932"/>
                </a:cubicBezTo>
                <a:cubicBezTo>
                  <a:pt x="115471" y="58651"/>
                  <a:pt x="120000" y="67415"/>
                  <a:pt x="120000" y="76853"/>
                </a:cubicBezTo>
                <a:cubicBezTo>
                  <a:pt x="120000" y="91011"/>
                  <a:pt x="110377" y="102471"/>
                  <a:pt x="98490" y="102471"/>
                </a:cubicBezTo>
                <a:close/>
                <a:moveTo>
                  <a:pt x="75849" y="82247"/>
                </a:moveTo>
                <a:cubicBezTo>
                  <a:pt x="75849" y="91011"/>
                  <a:pt x="69622" y="98426"/>
                  <a:pt x="62264" y="98426"/>
                </a:cubicBezTo>
                <a:cubicBezTo>
                  <a:pt x="54905" y="98426"/>
                  <a:pt x="48679" y="91011"/>
                  <a:pt x="48679" y="82247"/>
                </a:cubicBezTo>
                <a:cubicBezTo>
                  <a:pt x="48679" y="73483"/>
                  <a:pt x="54905" y="66067"/>
                  <a:pt x="62264" y="66067"/>
                </a:cubicBezTo>
                <a:cubicBezTo>
                  <a:pt x="69622" y="66067"/>
                  <a:pt x="75849" y="73483"/>
                  <a:pt x="75849" y="82247"/>
                </a:cubicBezTo>
                <a:close/>
                <a:moveTo>
                  <a:pt x="71320" y="82247"/>
                </a:moveTo>
                <a:cubicBezTo>
                  <a:pt x="71320" y="76179"/>
                  <a:pt x="67358" y="71460"/>
                  <a:pt x="62264" y="71460"/>
                </a:cubicBezTo>
                <a:cubicBezTo>
                  <a:pt x="57169" y="71460"/>
                  <a:pt x="53207" y="76179"/>
                  <a:pt x="53207" y="82247"/>
                </a:cubicBezTo>
                <a:cubicBezTo>
                  <a:pt x="53207" y="88314"/>
                  <a:pt x="57169" y="93033"/>
                  <a:pt x="62264" y="93033"/>
                </a:cubicBezTo>
                <a:cubicBezTo>
                  <a:pt x="67358" y="93033"/>
                  <a:pt x="71320" y="88314"/>
                  <a:pt x="71320" y="82247"/>
                </a:cubicBezTo>
                <a:close/>
                <a:moveTo>
                  <a:pt x="93962" y="79550"/>
                </a:moveTo>
                <a:cubicBezTo>
                  <a:pt x="93962" y="84943"/>
                  <a:pt x="93962" y="84943"/>
                  <a:pt x="93962" y="84943"/>
                </a:cubicBezTo>
                <a:cubicBezTo>
                  <a:pt x="93962" y="87640"/>
                  <a:pt x="92264" y="90337"/>
                  <a:pt x="89433" y="90337"/>
                </a:cubicBezTo>
                <a:cubicBezTo>
                  <a:pt x="86037" y="91011"/>
                  <a:pt x="86037" y="91011"/>
                  <a:pt x="86037" y="91011"/>
                </a:cubicBezTo>
                <a:cubicBezTo>
                  <a:pt x="85471" y="92359"/>
                  <a:pt x="84905" y="94382"/>
                  <a:pt x="84339" y="96404"/>
                </a:cubicBezTo>
                <a:cubicBezTo>
                  <a:pt x="86603" y="99775"/>
                  <a:pt x="86603" y="99775"/>
                  <a:pt x="86603" y="99775"/>
                </a:cubicBezTo>
                <a:cubicBezTo>
                  <a:pt x="87169" y="100449"/>
                  <a:pt x="87735" y="101797"/>
                  <a:pt x="87735" y="103146"/>
                </a:cubicBezTo>
                <a:cubicBezTo>
                  <a:pt x="87735" y="104494"/>
                  <a:pt x="87169" y="105842"/>
                  <a:pt x="86037" y="107191"/>
                </a:cubicBezTo>
                <a:cubicBezTo>
                  <a:pt x="83207" y="110561"/>
                  <a:pt x="83207" y="110561"/>
                  <a:pt x="83207" y="110561"/>
                </a:cubicBezTo>
                <a:cubicBezTo>
                  <a:pt x="81509" y="112584"/>
                  <a:pt x="78679" y="112584"/>
                  <a:pt x="76981" y="111235"/>
                </a:cubicBezTo>
                <a:cubicBezTo>
                  <a:pt x="74150" y="108539"/>
                  <a:pt x="74150" y="108539"/>
                  <a:pt x="74150" y="108539"/>
                </a:cubicBezTo>
                <a:cubicBezTo>
                  <a:pt x="72452" y="109213"/>
                  <a:pt x="70754" y="109887"/>
                  <a:pt x="69622" y="110561"/>
                </a:cubicBezTo>
                <a:cubicBezTo>
                  <a:pt x="69056" y="114606"/>
                  <a:pt x="69056" y="114606"/>
                  <a:pt x="69056" y="114606"/>
                </a:cubicBezTo>
                <a:cubicBezTo>
                  <a:pt x="69056" y="117977"/>
                  <a:pt x="66792" y="120000"/>
                  <a:pt x="64528" y="120000"/>
                </a:cubicBezTo>
                <a:cubicBezTo>
                  <a:pt x="60000" y="120000"/>
                  <a:pt x="60000" y="120000"/>
                  <a:pt x="60000" y="120000"/>
                </a:cubicBezTo>
                <a:cubicBezTo>
                  <a:pt x="57735" y="120000"/>
                  <a:pt x="55471" y="117977"/>
                  <a:pt x="55471" y="114606"/>
                </a:cubicBezTo>
                <a:cubicBezTo>
                  <a:pt x="54905" y="110561"/>
                  <a:pt x="54905" y="110561"/>
                  <a:pt x="54905" y="110561"/>
                </a:cubicBezTo>
                <a:cubicBezTo>
                  <a:pt x="53773" y="109887"/>
                  <a:pt x="52075" y="109213"/>
                  <a:pt x="50377" y="108539"/>
                </a:cubicBezTo>
                <a:cubicBezTo>
                  <a:pt x="47547" y="111235"/>
                  <a:pt x="47547" y="111235"/>
                  <a:pt x="47547" y="111235"/>
                </a:cubicBezTo>
                <a:cubicBezTo>
                  <a:pt x="45849" y="112584"/>
                  <a:pt x="43018" y="112584"/>
                  <a:pt x="41320" y="110561"/>
                </a:cubicBezTo>
                <a:cubicBezTo>
                  <a:pt x="38490" y="107191"/>
                  <a:pt x="38490" y="107191"/>
                  <a:pt x="38490" y="107191"/>
                </a:cubicBezTo>
                <a:cubicBezTo>
                  <a:pt x="37358" y="105842"/>
                  <a:pt x="36792" y="104494"/>
                  <a:pt x="36792" y="103146"/>
                </a:cubicBezTo>
                <a:cubicBezTo>
                  <a:pt x="36792" y="101797"/>
                  <a:pt x="37358" y="100449"/>
                  <a:pt x="37924" y="99775"/>
                </a:cubicBezTo>
                <a:cubicBezTo>
                  <a:pt x="40188" y="96404"/>
                  <a:pt x="40188" y="96404"/>
                  <a:pt x="40188" y="96404"/>
                </a:cubicBezTo>
                <a:cubicBezTo>
                  <a:pt x="39622" y="94382"/>
                  <a:pt x="39056" y="92359"/>
                  <a:pt x="38490" y="91011"/>
                </a:cubicBezTo>
                <a:cubicBezTo>
                  <a:pt x="35094" y="90337"/>
                  <a:pt x="35094" y="90337"/>
                  <a:pt x="35094" y="90337"/>
                </a:cubicBezTo>
                <a:cubicBezTo>
                  <a:pt x="32264" y="90337"/>
                  <a:pt x="30566" y="87640"/>
                  <a:pt x="30566" y="84943"/>
                </a:cubicBezTo>
                <a:cubicBezTo>
                  <a:pt x="30566" y="79550"/>
                  <a:pt x="30566" y="79550"/>
                  <a:pt x="30566" y="79550"/>
                </a:cubicBezTo>
                <a:cubicBezTo>
                  <a:pt x="30566" y="76853"/>
                  <a:pt x="32264" y="74157"/>
                  <a:pt x="35094" y="74157"/>
                </a:cubicBezTo>
                <a:cubicBezTo>
                  <a:pt x="38490" y="73483"/>
                  <a:pt x="38490" y="73483"/>
                  <a:pt x="38490" y="73483"/>
                </a:cubicBezTo>
                <a:cubicBezTo>
                  <a:pt x="39056" y="72134"/>
                  <a:pt x="39622" y="70112"/>
                  <a:pt x="40188" y="68089"/>
                </a:cubicBezTo>
                <a:cubicBezTo>
                  <a:pt x="37924" y="64719"/>
                  <a:pt x="37924" y="64719"/>
                  <a:pt x="37924" y="64719"/>
                </a:cubicBezTo>
                <a:cubicBezTo>
                  <a:pt x="37358" y="64044"/>
                  <a:pt x="36792" y="62696"/>
                  <a:pt x="36792" y="61348"/>
                </a:cubicBezTo>
                <a:cubicBezTo>
                  <a:pt x="36792" y="60000"/>
                  <a:pt x="37358" y="58651"/>
                  <a:pt x="38490" y="57303"/>
                </a:cubicBezTo>
                <a:cubicBezTo>
                  <a:pt x="41320" y="53932"/>
                  <a:pt x="41320" y="53932"/>
                  <a:pt x="41320" y="53932"/>
                </a:cubicBezTo>
                <a:cubicBezTo>
                  <a:pt x="43018" y="51910"/>
                  <a:pt x="45849" y="51910"/>
                  <a:pt x="47547" y="53258"/>
                </a:cubicBezTo>
                <a:cubicBezTo>
                  <a:pt x="50377" y="55955"/>
                  <a:pt x="50377" y="55955"/>
                  <a:pt x="50377" y="55955"/>
                </a:cubicBezTo>
                <a:cubicBezTo>
                  <a:pt x="52075" y="55280"/>
                  <a:pt x="53773" y="54606"/>
                  <a:pt x="54905" y="53932"/>
                </a:cubicBezTo>
                <a:cubicBezTo>
                  <a:pt x="55471" y="49887"/>
                  <a:pt x="55471" y="49887"/>
                  <a:pt x="55471" y="49887"/>
                </a:cubicBezTo>
                <a:cubicBezTo>
                  <a:pt x="55471" y="46516"/>
                  <a:pt x="57735" y="44494"/>
                  <a:pt x="60000" y="44494"/>
                </a:cubicBezTo>
                <a:cubicBezTo>
                  <a:pt x="64528" y="44494"/>
                  <a:pt x="64528" y="44494"/>
                  <a:pt x="64528" y="44494"/>
                </a:cubicBezTo>
                <a:cubicBezTo>
                  <a:pt x="66792" y="44494"/>
                  <a:pt x="69056" y="46516"/>
                  <a:pt x="69056" y="49887"/>
                </a:cubicBezTo>
                <a:cubicBezTo>
                  <a:pt x="69622" y="53932"/>
                  <a:pt x="69622" y="53932"/>
                  <a:pt x="69622" y="53932"/>
                </a:cubicBezTo>
                <a:cubicBezTo>
                  <a:pt x="70754" y="54606"/>
                  <a:pt x="72452" y="55280"/>
                  <a:pt x="74150" y="55955"/>
                </a:cubicBezTo>
                <a:cubicBezTo>
                  <a:pt x="76981" y="53258"/>
                  <a:pt x="76981" y="53258"/>
                  <a:pt x="76981" y="53258"/>
                </a:cubicBezTo>
                <a:cubicBezTo>
                  <a:pt x="78679" y="51910"/>
                  <a:pt x="81509" y="51910"/>
                  <a:pt x="83207" y="53932"/>
                </a:cubicBezTo>
                <a:cubicBezTo>
                  <a:pt x="86037" y="57303"/>
                  <a:pt x="86037" y="57303"/>
                  <a:pt x="86037" y="57303"/>
                </a:cubicBezTo>
                <a:cubicBezTo>
                  <a:pt x="87169" y="58651"/>
                  <a:pt x="87735" y="60000"/>
                  <a:pt x="87735" y="61348"/>
                </a:cubicBezTo>
                <a:cubicBezTo>
                  <a:pt x="87735" y="62696"/>
                  <a:pt x="87169" y="64044"/>
                  <a:pt x="86603" y="64719"/>
                </a:cubicBezTo>
                <a:cubicBezTo>
                  <a:pt x="84339" y="68089"/>
                  <a:pt x="84339" y="68089"/>
                  <a:pt x="84339" y="68089"/>
                </a:cubicBezTo>
                <a:cubicBezTo>
                  <a:pt x="84905" y="70112"/>
                  <a:pt x="85471" y="72134"/>
                  <a:pt x="86037" y="73483"/>
                </a:cubicBezTo>
                <a:cubicBezTo>
                  <a:pt x="89433" y="74157"/>
                  <a:pt x="89433" y="74157"/>
                  <a:pt x="89433" y="74157"/>
                </a:cubicBezTo>
                <a:cubicBezTo>
                  <a:pt x="92264" y="74157"/>
                  <a:pt x="93962" y="76853"/>
                  <a:pt x="93962" y="79550"/>
                </a:cubicBezTo>
                <a:close/>
                <a:moveTo>
                  <a:pt x="89433" y="79550"/>
                </a:moveTo>
                <a:cubicBezTo>
                  <a:pt x="89433" y="79550"/>
                  <a:pt x="89433" y="79550"/>
                  <a:pt x="89433" y="79550"/>
                </a:cubicBezTo>
                <a:cubicBezTo>
                  <a:pt x="84339" y="78876"/>
                  <a:pt x="84339" y="78876"/>
                  <a:pt x="84339" y="78876"/>
                </a:cubicBezTo>
                <a:cubicBezTo>
                  <a:pt x="83207" y="78876"/>
                  <a:pt x="82075" y="78202"/>
                  <a:pt x="82075" y="76853"/>
                </a:cubicBezTo>
                <a:cubicBezTo>
                  <a:pt x="81509" y="74157"/>
                  <a:pt x="80943" y="71460"/>
                  <a:pt x="79811" y="69438"/>
                </a:cubicBezTo>
                <a:cubicBezTo>
                  <a:pt x="79245" y="68764"/>
                  <a:pt x="79245" y="67415"/>
                  <a:pt x="79811" y="66067"/>
                </a:cubicBezTo>
                <a:cubicBezTo>
                  <a:pt x="82641" y="61348"/>
                  <a:pt x="82641" y="61348"/>
                  <a:pt x="82641" y="61348"/>
                </a:cubicBezTo>
                <a:cubicBezTo>
                  <a:pt x="83207" y="61348"/>
                  <a:pt x="83207" y="61348"/>
                  <a:pt x="83207" y="61348"/>
                </a:cubicBezTo>
                <a:cubicBezTo>
                  <a:pt x="79811" y="57303"/>
                  <a:pt x="79811" y="57303"/>
                  <a:pt x="79811" y="57303"/>
                </a:cubicBezTo>
                <a:cubicBezTo>
                  <a:pt x="79811" y="57303"/>
                  <a:pt x="79811" y="57303"/>
                  <a:pt x="79811" y="57977"/>
                </a:cubicBezTo>
                <a:cubicBezTo>
                  <a:pt x="75849" y="61348"/>
                  <a:pt x="75849" y="61348"/>
                  <a:pt x="75849" y="61348"/>
                </a:cubicBezTo>
                <a:cubicBezTo>
                  <a:pt x="74716" y="62022"/>
                  <a:pt x="73584" y="62022"/>
                  <a:pt x="73018" y="61348"/>
                </a:cubicBezTo>
                <a:cubicBezTo>
                  <a:pt x="71320" y="60000"/>
                  <a:pt x="69056" y="59325"/>
                  <a:pt x="66792" y="58651"/>
                </a:cubicBezTo>
                <a:cubicBezTo>
                  <a:pt x="65660" y="58651"/>
                  <a:pt x="65094" y="57303"/>
                  <a:pt x="65094" y="55955"/>
                </a:cubicBezTo>
                <a:cubicBezTo>
                  <a:pt x="64528" y="49887"/>
                  <a:pt x="64528" y="49887"/>
                  <a:pt x="64528" y="49887"/>
                </a:cubicBezTo>
                <a:cubicBezTo>
                  <a:pt x="64528" y="49887"/>
                  <a:pt x="64528" y="49887"/>
                  <a:pt x="64528" y="49887"/>
                </a:cubicBezTo>
                <a:cubicBezTo>
                  <a:pt x="60000" y="49887"/>
                  <a:pt x="60000" y="49887"/>
                  <a:pt x="60000" y="49887"/>
                </a:cubicBezTo>
                <a:cubicBezTo>
                  <a:pt x="60000" y="49887"/>
                  <a:pt x="60000" y="49887"/>
                  <a:pt x="60000" y="49887"/>
                </a:cubicBezTo>
                <a:cubicBezTo>
                  <a:pt x="59433" y="55955"/>
                  <a:pt x="59433" y="55955"/>
                  <a:pt x="59433" y="55955"/>
                </a:cubicBezTo>
                <a:cubicBezTo>
                  <a:pt x="59433" y="57303"/>
                  <a:pt x="58867" y="58651"/>
                  <a:pt x="57735" y="58651"/>
                </a:cubicBezTo>
                <a:cubicBezTo>
                  <a:pt x="55471" y="59325"/>
                  <a:pt x="53207" y="60000"/>
                  <a:pt x="51509" y="61348"/>
                </a:cubicBezTo>
                <a:cubicBezTo>
                  <a:pt x="50943" y="62022"/>
                  <a:pt x="49811" y="62022"/>
                  <a:pt x="48679" y="61348"/>
                </a:cubicBezTo>
                <a:cubicBezTo>
                  <a:pt x="44716" y="57977"/>
                  <a:pt x="44716" y="57977"/>
                  <a:pt x="44716" y="57977"/>
                </a:cubicBezTo>
                <a:cubicBezTo>
                  <a:pt x="44716" y="57303"/>
                  <a:pt x="44716" y="57303"/>
                  <a:pt x="44716" y="57303"/>
                </a:cubicBezTo>
                <a:cubicBezTo>
                  <a:pt x="41320" y="61348"/>
                  <a:pt x="41320" y="61348"/>
                  <a:pt x="41320" y="61348"/>
                </a:cubicBezTo>
                <a:cubicBezTo>
                  <a:pt x="41320" y="61348"/>
                  <a:pt x="41320" y="61348"/>
                  <a:pt x="41886" y="61348"/>
                </a:cubicBezTo>
                <a:cubicBezTo>
                  <a:pt x="44716" y="66067"/>
                  <a:pt x="44716" y="66067"/>
                  <a:pt x="44716" y="66067"/>
                </a:cubicBezTo>
                <a:cubicBezTo>
                  <a:pt x="45283" y="67415"/>
                  <a:pt x="45283" y="68764"/>
                  <a:pt x="44716" y="69438"/>
                </a:cubicBezTo>
                <a:cubicBezTo>
                  <a:pt x="43584" y="71460"/>
                  <a:pt x="43018" y="74157"/>
                  <a:pt x="42452" y="76853"/>
                </a:cubicBezTo>
                <a:cubicBezTo>
                  <a:pt x="42452" y="78202"/>
                  <a:pt x="41320" y="78876"/>
                  <a:pt x="40188" y="78876"/>
                </a:cubicBezTo>
                <a:cubicBezTo>
                  <a:pt x="35094" y="79550"/>
                  <a:pt x="35094" y="79550"/>
                  <a:pt x="35094" y="79550"/>
                </a:cubicBezTo>
                <a:cubicBezTo>
                  <a:pt x="35094" y="79550"/>
                  <a:pt x="35094" y="79550"/>
                  <a:pt x="35094" y="79550"/>
                </a:cubicBezTo>
                <a:cubicBezTo>
                  <a:pt x="35094" y="84943"/>
                  <a:pt x="35094" y="84943"/>
                  <a:pt x="35094" y="84943"/>
                </a:cubicBezTo>
                <a:cubicBezTo>
                  <a:pt x="35094" y="84943"/>
                  <a:pt x="35094" y="84943"/>
                  <a:pt x="35094" y="84943"/>
                </a:cubicBezTo>
                <a:cubicBezTo>
                  <a:pt x="40188" y="85617"/>
                  <a:pt x="40188" y="85617"/>
                  <a:pt x="40188" y="85617"/>
                </a:cubicBezTo>
                <a:cubicBezTo>
                  <a:pt x="41320" y="85617"/>
                  <a:pt x="42452" y="86292"/>
                  <a:pt x="42452" y="87640"/>
                </a:cubicBezTo>
                <a:cubicBezTo>
                  <a:pt x="43018" y="90337"/>
                  <a:pt x="43584" y="93033"/>
                  <a:pt x="44716" y="95056"/>
                </a:cubicBezTo>
                <a:cubicBezTo>
                  <a:pt x="45283" y="95730"/>
                  <a:pt x="45283" y="97078"/>
                  <a:pt x="44716" y="98426"/>
                </a:cubicBezTo>
                <a:cubicBezTo>
                  <a:pt x="41886" y="103146"/>
                  <a:pt x="41886" y="103146"/>
                  <a:pt x="41886" y="103146"/>
                </a:cubicBezTo>
                <a:cubicBezTo>
                  <a:pt x="41320" y="103146"/>
                  <a:pt x="41320" y="103146"/>
                  <a:pt x="41320" y="103146"/>
                </a:cubicBezTo>
                <a:cubicBezTo>
                  <a:pt x="44716" y="107191"/>
                  <a:pt x="44716" y="107191"/>
                  <a:pt x="44716" y="107191"/>
                </a:cubicBezTo>
                <a:cubicBezTo>
                  <a:pt x="44716" y="107191"/>
                  <a:pt x="44716" y="107191"/>
                  <a:pt x="44716" y="106516"/>
                </a:cubicBezTo>
                <a:cubicBezTo>
                  <a:pt x="48679" y="103146"/>
                  <a:pt x="48679" y="103146"/>
                  <a:pt x="48679" y="103146"/>
                </a:cubicBezTo>
                <a:cubicBezTo>
                  <a:pt x="49245" y="102471"/>
                  <a:pt x="49811" y="102471"/>
                  <a:pt x="50377" y="102471"/>
                </a:cubicBezTo>
                <a:cubicBezTo>
                  <a:pt x="50943" y="102471"/>
                  <a:pt x="50943" y="102471"/>
                  <a:pt x="51509" y="103146"/>
                </a:cubicBezTo>
                <a:cubicBezTo>
                  <a:pt x="53207" y="104494"/>
                  <a:pt x="55471" y="105168"/>
                  <a:pt x="57735" y="105842"/>
                </a:cubicBezTo>
                <a:cubicBezTo>
                  <a:pt x="58867" y="105842"/>
                  <a:pt x="59433" y="107191"/>
                  <a:pt x="59433" y="108539"/>
                </a:cubicBezTo>
                <a:cubicBezTo>
                  <a:pt x="60000" y="114606"/>
                  <a:pt x="60000" y="114606"/>
                  <a:pt x="60000" y="114606"/>
                </a:cubicBezTo>
                <a:cubicBezTo>
                  <a:pt x="60000" y="114606"/>
                  <a:pt x="60000" y="114606"/>
                  <a:pt x="60000" y="114606"/>
                </a:cubicBezTo>
                <a:cubicBezTo>
                  <a:pt x="64528" y="114606"/>
                  <a:pt x="64528" y="114606"/>
                  <a:pt x="64528" y="114606"/>
                </a:cubicBezTo>
                <a:cubicBezTo>
                  <a:pt x="64528" y="114606"/>
                  <a:pt x="64528" y="114606"/>
                  <a:pt x="64528" y="114606"/>
                </a:cubicBezTo>
                <a:cubicBezTo>
                  <a:pt x="65094" y="108539"/>
                  <a:pt x="65094" y="108539"/>
                  <a:pt x="65094" y="108539"/>
                </a:cubicBezTo>
                <a:cubicBezTo>
                  <a:pt x="65094" y="107191"/>
                  <a:pt x="65660" y="105842"/>
                  <a:pt x="66792" y="105842"/>
                </a:cubicBezTo>
                <a:cubicBezTo>
                  <a:pt x="69056" y="105168"/>
                  <a:pt x="71320" y="104494"/>
                  <a:pt x="73018" y="103146"/>
                </a:cubicBezTo>
                <a:cubicBezTo>
                  <a:pt x="73584" y="102471"/>
                  <a:pt x="74716" y="102471"/>
                  <a:pt x="75849" y="103146"/>
                </a:cubicBezTo>
                <a:cubicBezTo>
                  <a:pt x="79811" y="106516"/>
                  <a:pt x="79811" y="106516"/>
                  <a:pt x="79811" y="106516"/>
                </a:cubicBezTo>
                <a:cubicBezTo>
                  <a:pt x="79811" y="107191"/>
                  <a:pt x="79811" y="107191"/>
                  <a:pt x="79811" y="107191"/>
                </a:cubicBezTo>
                <a:cubicBezTo>
                  <a:pt x="83207" y="103146"/>
                  <a:pt x="83207" y="103146"/>
                  <a:pt x="83207" y="103146"/>
                </a:cubicBezTo>
                <a:cubicBezTo>
                  <a:pt x="83207" y="103146"/>
                  <a:pt x="83207" y="103146"/>
                  <a:pt x="82641" y="103146"/>
                </a:cubicBezTo>
                <a:cubicBezTo>
                  <a:pt x="79811" y="98426"/>
                  <a:pt x="79811" y="98426"/>
                  <a:pt x="79811" y="98426"/>
                </a:cubicBezTo>
                <a:cubicBezTo>
                  <a:pt x="79245" y="97078"/>
                  <a:pt x="79245" y="95730"/>
                  <a:pt x="79811" y="95056"/>
                </a:cubicBezTo>
                <a:cubicBezTo>
                  <a:pt x="80943" y="93033"/>
                  <a:pt x="81509" y="90337"/>
                  <a:pt x="82075" y="87640"/>
                </a:cubicBezTo>
                <a:cubicBezTo>
                  <a:pt x="82075" y="86292"/>
                  <a:pt x="83207" y="85617"/>
                  <a:pt x="84339" y="85617"/>
                </a:cubicBezTo>
                <a:cubicBezTo>
                  <a:pt x="89433" y="84943"/>
                  <a:pt x="89433" y="84943"/>
                  <a:pt x="89433" y="84943"/>
                </a:cubicBezTo>
                <a:cubicBezTo>
                  <a:pt x="89433" y="84943"/>
                  <a:pt x="89433" y="84943"/>
                  <a:pt x="89433" y="84943"/>
                </a:cubicBezTo>
                <a:lnTo>
                  <a:pt x="89433" y="79550"/>
                </a:lnTo>
                <a:close/>
              </a:path>
            </a:pathLst>
          </a:custGeom>
          <a:solidFill>
            <a:schemeClr val="tx1"/>
          </a:solidFill>
          <a:ln>
            <a:noFill/>
          </a:ln>
        </p:spPr>
        <p:txBody>
          <a:bodyPr lIns="68551" tIns="34266" rIns="68551" bIns="34266" anchor="t" anchorCtr="0">
            <a:noAutofit/>
          </a:bodyPr>
          <a:lstStyle/>
          <a:p>
            <a:endParaRPr sz="1350" dirty="0">
              <a:ln w="0"/>
              <a:solidFill>
                <a:schemeClr val="accent1"/>
              </a:solidFill>
              <a:effectLst>
                <a:outerShdw blurRad="38100" dist="25400" dir="5400000" algn="ctr" rotWithShape="0">
                  <a:srgbClr val="6E747A">
                    <a:alpha val="43000"/>
                  </a:srgbClr>
                </a:outerShdw>
              </a:effectLst>
            </a:endParaRPr>
          </a:p>
        </p:txBody>
      </p:sp>
      <p:sp>
        <p:nvSpPr>
          <p:cNvPr id="189" name="TextBox 188"/>
          <p:cNvSpPr txBox="1"/>
          <p:nvPr/>
        </p:nvSpPr>
        <p:spPr>
          <a:xfrm>
            <a:off x="59604" y="1798163"/>
            <a:ext cx="1362517" cy="692497"/>
          </a:xfrm>
          <a:prstGeom prst="rect">
            <a:avLst/>
          </a:prstGeom>
          <a:noFill/>
        </p:spPr>
        <p:txBody>
          <a:bodyPr wrap="square" lIns="63500" rIns="63500" rtlCol="0">
            <a:spAutoFit/>
          </a:bodyPr>
          <a:lstStyle/>
          <a:p>
            <a:pPr>
              <a:buClr>
                <a:schemeClr val="accent6"/>
              </a:buClr>
              <a:buSzPct val="80000"/>
            </a:pPr>
            <a:r>
              <a:rPr lang="en-US" sz="1300" b="1" dirty="0"/>
              <a:t>Medidata Implementation Team</a:t>
            </a:r>
          </a:p>
        </p:txBody>
      </p:sp>
      <p:grpSp>
        <p:nvGrpSpPr>
          <p:cNvPr id="3" name="Group 2"/>
          <p:cNvGrpSpPr/>
          <p:nvPr/>
        </p:nvGrpSpPr>
        <p:grpSpPr>
          <a:xfrm>
            <a:off x="56326" y="2503487"/>
            <a:ext cx="1214466" cy="1581470"/>
            <a:chOff x="148113" y="2569276"/>
            <a:chExt cx="1214466" cy="1581470"/>
          </a:xfrm>
        </p:grpSpPr>
        <p:sp>
          <p:nvSpPr>
            <p:cNvPr id="190" name="TextBox 189"/>
            <p:cNvSpPr txBox="1"/>
            <p:nvPr/>
          </p:nvSpPr>
          <p:spPr>
            <a:xfrm>
              <a:off x="148113" y="2569276"/>
              <a:ext cx="1196237" cy="430887"/>
            </a:xfrm>
            <a:prstGeom prst="rect">
              <a:avLst/>
            </a:prstGeom>
            <a:noFill/>
          </p:spPr>
          <p:txBody>
            <a:bodyPr wrap="square" lIns="63500" rIns="63500" rtlCol="0">
              <a:spAutoFit/>
            </a:bodyPr>
            <a:lstStyle/>
            <a:p>
              <a:pPr marL="118872" indent="-118872">
                <a:buClr>
                  <a:schemeClr val="bg1"/>
                </a:buClr>
                <a:buSzPct val="100000"/>
                <a:buFont typeface="Arial" charset="0"/>
                <a:buChar char="•"/>
              </a:pPr>
              <a:r>
                <a:rPr lang="en-US" sz="1100" dirty="0">
                  <a:solidFill>
                    <a:schemeClr val="bg1"/>
                  </a:solidFill>
                </a:rPr>
                <a:t>Unmatched Expertise</a:t>
              </a:r>
            </a:p>
          </p:txBody>
        </p:sp>
        <p:sp>
          <p:nvSpPr>
            <p:cNvPr id="191" name="TextBox 190"/>
            <p:cNvSpPr txBox="1"/>
            <p:nvPr/>
          </p:nvSpPr>
          <p:spPr>
            <a:xfrm>
              <a:off x="148113" y="3719859"/>
              <a:ext cx="1202292" cy="430887"/>
            </a:xfrm>
            <a:prstGeom prst="rect">
              <a:avLst/>
            </a:prstGeom>
            <a:noFill/>
          </p:spPr>
          <p:txBody>
            <a:bodyPr wrap="square" lIns="63500" rIns="63500" rtlCol="0">
              <a:spAutoFit/>
            </a:bodyPr>
            <a:lstStyle/>
            <a:p>
              <a:pPr marL="118872" indent="-118872">
                <a:buClr>
                  <a:schemeClr val="bg1"/>
                </a:buClr>
                <a:buSzPct val="100000"/>
                <a:buFont typeface="Arial" charset="0"/>
                <a:buChar char="•"/>
              </a:pPr>
              <a:r>
                <a:rPr lang="en-US" sz="1100" dirty="0">
                  <a:solidFill>
                    <a:schemeClr val="bg1"/>
                  </a:solidFill>
                </a:rPr>
                <a:t>Operational Excellence</a:t>
              </a:r>
            </a:p>
          </p:txBody>
        </p:sp>
        <p:sp>
          <p:nvSpPr>
            <p:cNvPr id="192" name="TextBox 191"/>
            <p:cNvSpPr txBox="1"/>
            <p:nvPr/>
          </p:nvSpPr>
          <p:spPr>
            <a:xfrm>
              <a:off x="148113" y="3059929"/>
              <a:ext cx="1214466" cy="600164"/>
            </a:xfrm>
            <a:prstGeom prst="rect">
              <a:avLst/>
            </a:prstGeom>
            <a:noFill/>
          </p:spPr>
          <p:txBody>
            <a:bodyPr wrap="square" lIns="63500" rIns="63500" rtlCol="0">
              <a:spAutoFit/>
            </a:bodyPr>
            <a:lstStyle/>
            <a:p>
              <a:pPr marL="118872" indent="-118872">
                <a:buClr>
                  <a:schemeClr val="bg1"/>
                </a:buClr>
                <a:buSzPct val="100000"/>
                <a:buFont typeface="Arial" charset="0"/>
                <a:buChar char="•"/>
              </a:pPr>
              <a:r>
                <a:rPr lang="en-US" sz="1100" dirty="0">
                  <a:solidFill>
                    <a:schemeClr val="bg1"/>
                  </a:solidFill>
                </a:rPr>
                <a:t>Collaborative Project Management</a:t>
              </a:r>
            </a:p>
          </p:txBody>
        </p:sp>
      </p:grpSp>
      <p:sp>
        <p:nvSpPr>
          <p:cNvPr id="196" name="Freeform 51"/>
          <p:cNvSpPr>
            <a:spLocks/>
          </p:cNvSpPr>
          <p:nvPr/>
        </p:nvSpPr>
        <p:spPr bwMode="auto">
          <a:xfrm>
            <a:off x="1922681" y="2408589"/>
            <a:ext cx="8173" cy="104888"/>
          </a:xfrm>
          <a:custGeom>
            <a:avLst/>
            <a:gdLst>
              <a:gd name="T0" fmla="*/ 0 w 6"/>
              <a:gd name="T1" fmla="*/ 0 h 77"/>
              <a:gd name="T2" fmla="*/ 3 w 6"/>
              <a:gd name="T3" fmla="*/ 30 h 77"/>
              <a:gd name="T4" fmla="*/ 6 w 6"/>
              <a:gd name="T5" fmla="*/ 77 h 77"/>
              <a:gd name="T6" fmla="*/ 0 60000 65536"/>
              <a:gd name="T7" fmla="*/ 0 60000 65536"/>
              <a:gd name="T8" fmla="*/ 0 60000 65536"/>
            </a:gdLst>
            <a:ahLst/>
            <a:cxnLst>
              <a:cxn ang="T6">
                <a:pos x="T0" y="T1"/>
              </a:cxn>
              <a:cxn ang="T7">
                <a:pos x="T2" y="T3"/>
              </a:cxn>
              <a:cxn ang="T8">
                <a:pos x="T4" y="T5"/>
              </a:cxn>
            </a:cxnLst>
            <a:rect l="0" t="0" r="r" b="b"/>
            <a:pathLst>
              <a:path w="6" h="77">
                <a:moveTo>
                  <a:pt x="0" y="0"/>
                </a:moveTo>
                <a:lnTo>
                  <a:pt x="3" y="30"/>
                </a:lnTo>
                <a:lnTo>
                  <a:pt x="6" y="77"/>
                </a:lnTo>
              </a:path>
            </a:pathLst>
          </a:custGeom>
          <a:noFill/>
          <a:ln w="30163">
            <a:solidFill>
              <a:srgbClr val="93959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98" name="Oval 8"/>
          <p:cNvSpPr>
            <a:spLocks noChangeAspect="1" noChangeArrowheads="1"/>
          </p:cNvSpPr>
          <p:nvPr/>
        </p:nvSpPr>
        <p:spPr bwMode="auto">
          <a:xfrm>
            <a:off x="1750181" y="2265137"/>
            <a:ext cx="346075" cy="346075"/>
          </a:xfrm>
          <a:prstGeom prst="ellipse">
            <a:avLst/>
          </a:prstGeom>
          <a:solidFill>
            <a:schemeClr val="accent4"/>
          </a:solid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endParaRPr lang="en-US" altLang="en-US" dirty="0"/>
          </a:p>
        </p:txBody>
      </p:sp>
      <p:sp>
        <p:nvSpPr>
          <p:cNvPr id="199" name="Shape 3082"/>
          <p:cNvSpPr/>
          <p:nvPr/>
        </p:nvSpPr>
        <p:spPr>
          <a:xfrm>
            <a:off x="1822038" y="2351917"/>
            <a:ext cx="217845" cy="225200"/>
          </a:xfrm>
          <a:custGeom>
            <a:avLst/>
            <a:gdLst/>
            <a:ahLst/>
            <a:cxnLst/>
            <a:rect l="0" t="0" r="0" b="0"/>
            <a:pathLst>
              <a:path w="120000" h="120000" extrusionOk="0">
                <a:moveTo>
                  <a:pt x="115893" y="56911"/>
                </a:moveTo>
                <a:cubicBezTo>
                  <a:pt x="118174" y="52941"/>
                  <a:pt x="118174" y="52941"/>
                  <a:pt x="118174" y="52941"/>
                </a:cubicBezTo>
                <a:cubicBezTo>
                  <a:pt x="118631" y="52500"/>
                  <a:pt x="118631" y="51617"/>
                  <a:pt x="118174" y="50735"/>
                </a:cubicBezTo>
                <a:cubicBezTo>
                  <a:pt x="118174" y="49852"/>
                  <a:pt x="117262" y="49411"/>
                  <a:pt x="116806" y="48970"/>
                </a:cubicBezTo>
                <a:cubicBezTo>
                  <a:pt x="105855" y="43676"/>
                  <a:pt x="105855" y="43676"/>
                  <a:pt x="105855" y="43676"/>
                </a:cubicBezTo>
                <a:cubicBezTo>
                  <a:pt x="104486" y="42794"/>
                  <a:pt x="102661" y="43676"/>
                  <a:pt x="101749" y="45000"/>
                </a:cubicBezTo>
                <a:cubicBezTo>
                  <a:pt x="99923" y="48529"/>
                  <a:pt x="99923" y="48529"/>
                  <a:pt x="99923" y="48529"/>
                </a:cubicBezTo>
                <a:cubicBezTo>
                  <a:pt x="92167" y="49411"/>
                  <a:pt x="84866" y="55147"/>
                  <a:pt x="80304" y="63088"/>
                </a:cubicBezTo>
                <a:cubicBezTo>
                  <a:pt x="77566" y="68382"/>
                  <a:pt x="76653" y="74117"/>
                  <a:pt x="77110" y="78970"/>
                </a:cubicBezTo>
                <a:cubicBezTo>
                  <a:pt x="57946" y="78970"/>
                  <a:pt x="57946" y="78970"/>
                  <a:pt x="57946" y="78970"/>
                </a:cubicBezTo>
                <a:cubicBezTo>
                  <a:pt x="57946" y="68382"/>
                  <a:pt x="57946" y="68382"/>
                  <a:pt x="57946" y="68382"/>
                </a:cubicBezTo>
                <a:cubicBezTo>
                  <a:pt x="71178" y="66617"/>
                  <a:pt x="81673" y="56029"/>
                  <a:pt x="81673" y="42794"/>
                </a:cubicBezTo>
                <a:cubicBezTo>
                  <a:pt x="81673" y="28235"/>
                  <a:pt x="69809" y="16764"/>
                  <a:pt x="54752" y="16764"/>
                </a:cubicBezTo>
                <a:cubicBezTo>
                  <a:pt x="40152" y="16764"/>
                  <a:pt x="28288" y="28235"/>
                  <a:pt x="28288" y="42794"/>
                </a:cubicBezTo>
                <a:cubicBezTo>
                  <a:pt x="28288" y="56029"/>
                  <a:pt x="38326" y="67058"/>
                  <a:pt x="51558" y="68382"/>
                </a:cubicBezTo>
                <a:cubicBezTo>
                  <a:pt x="51558" y="106323"/>
                  <a:pt x="51558" y="106323"/>
                  <a:pt x="51558" y="106323"/>
                </a:cubicBezTo>
                <a:cubicBezTo>
                  <a:pt x="52015" y="114264"/>
                  <a:pt x="58403" y="120000"/>
                  <a:pt x="66615" y="120000"/>
                </a:cubicBezTo>
                <a:cubicBezTo>
                  <a:pt x="72547" y="120000"/>
                  <a:pt x="77566" y="116911"/>
                  <a:pt x="79847" y="111617"/>
                </a:cubicBezTo>
                <a:cubicBezTo>
                  <a:pt x="87148" y="98382"/>
                  <a:pt x="87148" y="98382"/>
                  <a:pt x="87148" y="98382"/>
                </a:cubicBezTo>
                <a:cubicBezTo>
                  <a:pt x="89429" y="99705"/>
                  <a:pt x="89429" y="99705"/>
                  <a:pt x="89429" y="99705"/>
                </a:cubicBezTo>
                <a:cubicBezTo>
                  <a:pt x="89885" y="100147"/>
                  <a:pt x="90798" y="100147"/>
                  <a:pt x="91254" y="100147"/>
                </a:cubicBezTo>
                <a:cubicBezTo>
                  <a:pt x="92167" y="100147"/>
                  <a:pt x="93536" y="99264"/>
                  <a:pt x="93992" y="98382"/>
                </a:cubicBezTo>
                <a:cubicBezTo>
                  <a:pt x="95817" y="94852"/>
                  <a:pt x="95817" y="94852"/>
                  <a:pt x="95817" y="94852"/>
                </a:cubicBezTo>
                <a:cubicBezTo>
                  <a:pt x="103574" y="93970"/>
                  <a:pt x="110874" y="88235"/>
                  <a:pt x="115437" y="80294"/>
                </a:cubicBezTo>
                <a:cubicBezTo>
                  <a:pt x="119543" y="72352"/>
                  <a:pt x="120000" y="63088"/>
                  <a:pt x="115893" y="56911"/>
                </a:cubicBezTo>
                <a:close/>
                <a:moveTo>
                  <a:pt x="54752" y="55147"/>
                </a:moveTo>
                <a:cubicBezTo>
                  <a:pt x="53384" y="55147"/>
                  <a:pt x="52015" y="56029"/>
                  <a:pt x="52015" y="57794"/>
                </a:cubicBezTo>
                <a:cubicBezTo>
                  <a:pt x="52015" y="62205"/>
                  <a:pt x="52015" y="62205"/>
                  <a:pt x="52015" y="62205"/>
                </a:cubicBezTo>
                <a:cubicBezTo>
                  <a:pt x="42889" y="60882"/>
                  <a:pt x="36045" y="54264"/>
                  <a:pt x="34676" y="45441"/>
                </a:cubicBezTo>
                <a:cubicBezTo>
                  <a:pt x="39239" y="45441"/>
                  <a:pt x="39239" y="45441"/>
                  <a:pt x="39239" y="45441"/>
                </a:cubicBezTo>
                <a:cubicBezTo>
                  <a:pt x="40608" y="45441"/>
                  <a:pt x="41977" y="44117"/>
                  <a:pt x="41977" y="42794"/>
                </a:cubicBezTo>
                <a:cubicBezTo>
                  <a:pt x="41977" y="41029"/>
                  <a:pt x="40608" y="40147"/>
                  <a:pt x="39239" y="40147"/>
                </a:cubicBezTo>
                <a:cubicBezTo>
                  <a:pt x="34676" y="40147"/>
                  <a:pt x="34676" y="40147"/>
                  <a:pt x="34676" y="40147"/>
                </a:cubicBezTo>
                <a:cubicBezTo>
                  <a:pt x="36045" y="31323"/>
                  <a:pt x="42889" y="24264"/>
                  <a:pt x="52015" y="23382"/>
                </a:cubicBezTo>
                <a:cubicBezTo>
                  <a:pt x="52015" y="27794"/>
                  <a:pt x="52015" y="27794"/>
                  <a:pt x="52015" y="27794"/>
                </a:cubicBezTo>
                <a:cubicBezTo>
                  <a:pt x="52015" y="29117"/>
                  <a:pt x="53384" y="30441"/>
                  <a:pt x="54752" y="30441"/>
                </a:cubicBezTo>
                <a:cubicBezTo>
                  <a:pt x="56121" y="30441"/>
                  <a:pt x="57490" y="29117"/>
                  <a:pt x="57490" y="27794"/>
                </a:cubicBezTo>
                <a:cubicBezTo>
                  <a:pt x="57490" y="23382"/>
                  <a:pt x="57490" y="23382"/>
                  <a:pt x="57490" y="23382"/>
                </a:cubicBezTo>
                <a:cubicBezTo>
                  <a:pt x="66615" y="24264"/>
                  <a:pt x="73916" y="31323"/>
                  <a:pt x="74828" y="40147"/>
                </a:cubicBezTo>
                <a:cubicBezTo>
                  <a:pt x="70266" y="40147"/>
                  <a:pt x="70266" y="40147"/>
                  <a:pt x="70266" y="40147"/>
                </a:cubicBezTo>
                <a:cubicBezTo>
                  <a:pt x="68897" y="40147"/>
                  <a:pt x="67528" y="41029"/>
                  <a:pt x="67528" y="42794"/>
                </a:cubicBezTo>
                <a:cubicBezTo>
                  <a:pt x="67528" y="44117"/>
                  <a:pt x="68897" y="45441"/>
                  <a:pt x="70266" y="45441"/>
                </a:cubicBezTo>
                <a:cubicBezTo>
                  <a:pt x="74828" y="45441"/>
                  <a:pt x="74828" y="45441"/>
                  <a:pt x="74828" y="45441"/>
                </a:cubicBezTo>
                <a:cubicBezTo>
                  <a:pt x="73916" y="54264"/>
                  <a:pt x="66615" y="60882"/>
                  <a:pt x="57490" y="62205"/>
                </a:cubicBezTo>
                <a:cubicBezTo>
                  <a:pt x="57490" y="57794"/>
                  <a:pt x="57490" y="57794"/>
                  <a:pt x="57490" y="57794"/>
                </a:cubicBezTo>
                <a:cubicBezTo>
                  <a:pt x="57490" y="56029"/>
                  <a:pt x="56121" y="55147"/>
                  <a:pt x="54752" y="55147"/>
                </a:cubicBezTo>
                <a:close/>
                <a:moveTo>
                  <a:pt x="73916" y="108970"/>
                </a:moveTo>
                <a:cubicBezTo>
                  <a:pt x="73916" y="108970"/>
                  <a:pt x="73916" y="109411"/>
                  <a:pt x="73916" y="109411"/>
                </a:cubicBezTo>
                <a:cubicBezTo>
                  <a:pt x="73916" y="109852"/>
                  <a:pt x="73916" y="109852"/>
                  <a:pt x="73916" y="109852"/>
                </a:cubicBezTo>
                <a:cubicBezTo>
                  <a:pt x="73916" y="109852"/>
                  <a:pt x="73916" y="109852"/>
                  <a:pt x="73916" y="109852"/>
                </a:cubicBezTo>
                <a:cubicBezTo>
                  <a:pt x="72091" y="112058"/>
                  <a:pt x="69353" y="113823"/>
                  <a:pt x="66615" y="113823"/>
                </a:cubicBezTo>
                <a:cubicBezTo>
                  <a:pt x="62053" y="113823"/>
                  <a:pt x="57946" y="110294"/>
                  <a:pt x="57946" y="105882"/>
                </a:cubicBezTo>
                <a:cubicBezTo>
                  <a:pt x="57946" y="85147"/>
                  <a:pt x="57946" y="85147"/>
                  <a:pt x="57946" y="85147"/>
                </a:cubicBezTo>
                <a:cubicBezTo>
                  <a:pt x="78935" y="85147"/>
                  <a:pt x="78935" y="85147"/>
                  <a:pt x="78935" y="85147"/>
                </a:cubicBezTo>
                <a:cubicBezTo>
                  <a:pt x="79391" y="85588"/>
                  <a:pt x="79391" y="86029"/>
                  <a:pt x="79391" y="86470"/>
                </a:cubicBezTo>
                <a:cubicBezTo>
                  <a:pt x="77566" y="90441"/>
                  <a:pt x="77566" y="90441"/>
                  <a:pt x="77566" y="90441"/>
                </a:cubicBezTo>
                <a:cubicBezTo>
                  <a:pt x="77110" y="90882"/>
                  <a:pt x="77110" y="91764"/>
                  <a:pt x="77566" y="92647"/>
                </a:cubicBezTo>
                <a:cubicBezTo>
                  <a:pt x="77566" y="93529"/>
                  <a:pt x="78022" y="93970"/>
                  <a:pt x="78935" y="94411"/>
                </a:cubicBezTo>
                <a:cubicBezTo>
                  <a:pt x="81216" y="95735"/>
                  <a:pt x="81216" y="95735"/>
                  <a:pt x="81216" y="95735"/>
                </a:cubicBezTo>
                <a:lnTo>
                  <a:pt x="73916" y="108970"/>
                </a:lnTo>
                <a:close/>
                <a:moveTo>
                  <a:pt x="109505" y="77647"/>
                </a:moveTo>
                <a:cubicBezTo>
                  <a:pt x="105855" y="84264"/>
                  <a:pt x="99923" y="88676"/>
                  <a:pt x="93992" y="88676"/>
                </a:cubicBezTo>
                <a:cubicBezTo>
                  <a:pt x="92623" y="88676"/>
                  <a:pt x="91711" y="89117"/>
                  <a:pt x="91254" y="90441"/>
                </a:cubicBezTo>
                <a:cubicBezTo>
                  <a:pt x="89885" y="92647"/>
                  <a:pt x="89885" y="92647"/>
                  <a:pt x="89885" y="92647"/>
                </a:cubicBezTo>
                <a:cubicBezTo>
                  <a:pt x="84866" y="90441"/>
                  <a:pt x="84866" y="90441"/>
                  <a:pt x="84866" y="90441"/>
                </a:cubicBezTo>
                <a:cubicBezTo>
                  <a:pt x="86235" y="87794"/>
                  <a:pt x="86235" y="87794"/>
                  <a:pt x="86235" y="87794"/>
                </a:cubicBezTo>
                <a:cubicBezTo>
                  <a:pt x="86692" y="86911"/>
                  <a:pt x="86692" y="85588"/>
                  <a:pt x="85779" y="84705"/>
                </a:cubicBezTo>
                <a:cubicBezTo>
                  <a:pt x="82585" y="79852"/>
                  <a:pt x="82585" y="72352"/>
                  <a:pt x="86235" y="65735"/>
                </a:cubicBezTo>
                <a:cubicBezTo>
                  <a:pt x="89429" y="59117"/>
                  <a:pt x="95817" y="54705"/>
                  <a:pt x="101749" y="54705"/>
                </a:cubicBezTo>
                <a:cubicBezTo>
                  <a:pt x="103117" y="54705"/>
                  <a:pt x="104030" y="54264"/>
                  <a:pt x="104486" y="52941"/>
                </a:cubicBezTo>
                <a:cubicBezTo>
                  <a:pt x="105855" y="50735"/>
                  <a:pt x="105855" y="50735"/>
                  <a:pt x="105855" y="50735"/>
                </a:cubicBezTo>
                <a:cubicBezTo>
                  <a:pt x="110874" y="52941"/>
                  <a:pt x="110874" y="52941"/>
                  <a:pt x="110874" y="52941"/>
                </a:cubicBezTo>
                <a:cubicBezTo>
                  <a:pt x="109505" y="55588"/>
                  <a:pt x="109505" y="55588"/>
                  <a:pt x="109505" y="55588"/>
                </a:cubicBezTo>
                <a:cubicBezTo>
                  <a:pt x="109049" y="56470"/>
                  <a:pt x="109049" y="57794"/>
                  <a:pt x="109961" y="58676"/>
                </a:cubicBezTo>
                <a:cubicBezTo>
                  <a:pt x="113155" y="63529"/>
                  <a:pt x="113155" y="71029"/>
                  <a:pt x="109505" y="77647"/>
                </a:cubicBezTo>
                <a:close/>
                <a:moveTo>
                  <a:pt x="54752" y="47205"/>
                </a:moveTo>
                <a:cubicBezTo>
                  <a:pt x="52471" y="47205"/>
                  <a:pt x="50190" y="45000"/>
                  <a:pt x="50190" y="42794"/>
                </a:cubicBezTo>
                <a:cubicBezTo>
                  <a:pt x="50190" y="40147"/>
                  <a:pt x="52471" y="38382"/>
                  <a:pt x="54752" y="38382"/>
                </a:cubicBezTo>
                <a:cubicBezTo>
                  <a:pt x="65703" y="31764"/>
                  <a:pt x="65703" y="31764"/>
                  <a:pt x="65703" y="31764"/>
                </a:cubicBezTo>
                <a:cubicBezTo>
                  <a:pt x="66615" y="32647"/>
                  <a:pt x="66615" y="32647"/>
                  <a:pt x="66615" y="32647"/>
                </a:cubicBezTo>
                <a:cubicBezTo>
                  <a:pt x="59315" y="42352"/>
                  <a:pt x="59315" y="42352"/>
                  <a:pt x="59315" y="42352"/>
                </a:cubicBezTo>
                <a:cubicBezTo>
                  <a:pt x="59315" y="42794"/>
                  <a:pt x="59315" y="42794"/>
                  <a:pt x="59315" y="42794"/>
                </a:cubicBezTo>
                <a:cubicBezTo>
                  <a:pt x="59315" y="45000"/>
                  <a:pt x="57490" y="47205"/>
                  <a:pt x="54752" y="47205"/>
                </a:cubicBezTo>
                <a:close/>
                <a:moveTo>
                  <a:pt x="19163" y="78970"/>
                </a:moveTo>
                <a:cubicBezTo>
                  <a:pt x="46083" y="78970"/>
                  <a:pt x="46083" y="78970"/>
                  <a:pt x="46083" y="78970"/>
                </a:cubicBezTo>
                <a:cubicBezTo>
                  <a:pt x="46083" y="85147"/>
                  <a:pt x="46083" y="85147"/>
                  <a:pt x="46083" y="85147"/>
                </a:cubicBezTo>
                <a:cubicBezTo>
                  <a:pt x="19163" y="85147"/>
                  <a:pt x="19163" y="85147"/>
                  <a:pt x="19163" y="85147"/>
                </a:cubicBezTo>
                <a:cubicBezTo>
                  <a:pt x="16425" y="85147"/>
                  <a:pt x="14144" y="83823"/>
                  <a:pt x="12775" y="81617"/>
                </a:cubicBezTo>
                <a:cubicBezTo>
                  <a:pt x="12319" y="80735"/>
                  <a:pt x="11863" y="79411"/>
                  <a:pt x="11863" y="78088"/>
                </a:cubicBezTo>
                <a:cubicBezTo>
                  <a:pt x="11863" y="7058"/>
                  <a:pt x="11863" y="7058"/>
                  <a:pt x="11863" y="7058"/>
                </a:cubicBezTo>
                <a:cubicBezTo>
                  <a:pt x="11863" y="6617"/>
                  <a:pt x="11863" y="6617"/>
                  <a:pt x="11863" y="6176"/>
                </a:cubicBezTo>
                <a:cubicBezTo>
                  <a:pt x="7300" y="6176"/>
                  <a:pt x="7300" y="6176"/>
                  <a:pt x="7300" y="6176"/>
                </a:cubicBezTo>
                <a:cubicBezTo>
                  <a:pt x="6844" y="6176"/>
                  <a:pt x="6387" y="6617"/>
                  <a:pt x="6387" y="7058"/>
                </a:cubicBezTo>
                <a:cubicBezTo>
                  <a:pt x="6387" y="76323"/>
                  <a:pt x="6387" y="76323"/>
                  <a:pt x="6387" y="76323"/>
                </a:cubicBezTo>
                <a:cubicBezTo>
                  <a:pt x="6387" y="76323"/>
                  <a:pt x="6387" y="76323"/>
                  <a:pt x="6387" y="76323"/>
                </a:cubicBezTo>
                <a:cubicBezTo>
                  <a:pt x="6387" y="76323"/>
                  <a:pt x="6387" y="76323"/>
                  <a:pt x="6387" y="76323"/>
                </a:cubicBezTo>
                <a:cubicBezTo>
                  <a:pt x="6387" y="76323"/>
                  <a:pt x="6387" y="76323"/>
                  <a:pt x="6387" y="76323"/>
                </a:cubicBezTo>
                <a:cubicBezTo>
                  <a:pt x="6387" y="78088"/>
                  <a:pt x="5019" y="79411"/>
                  <a:pt x="3193" y="79411"/>
                </a:cubicBezTo>
                <a:cubicBezTo>
                  <a:pt x="1368" y="79411"/>
                  <a:pt x="0" y="78088"/>
                  <a:pt x="0" y="76323"/>
                </a:cubicBezTo>
                <a:cubicBezTo>
                  <a:pt x="0" y="7058"/>
                  <a:pt x="0" y="7058"/>
                  <a:pt x="0" y="7058"/>
                </a:cubicBezTo>
                <a:cubicBezTo>
                  <a:pt x="0" y="3088"/>
                  <a:pt x="3650" y="0"/>
                  <a:pt x="7300" y="0"/>
                </a:cubicBezTo>
                <a:cubicBezTo>
                  <a:pt x="90342" y="0"/>
                  <a:pt x="90342" y="0"/>
                  <a:pt x="90342" y="0"/>
                </a:cubicBezTo>
                <a:cubicBezTo>
                  <a:pt x="94448" y="0"/>
                  <a:pt x="97642" y="3088"/>
                  <a:pt x="97642" y="7058"/>
                </a:cubicBezTo>
                <a:cubicBezTo>
                  <a:pt x="97642" y="41470"/>
                  <a:pt x="97642" y="41470"/>
                  <a:pt x="97642" y="41470"/>
                </a:cubicBezTo>
                <a:cubicBezTo>
                  <a:pt x="97642" y="41911"/>
                  <a:pt x="97642" y="41911"/>
                  <a:pt x="97186" y="42352"/>
                </a:cubicBezTo>
                <a:cubicBezTo>
                  <a:pt x="96273" y="43676"/>
                  <a:pt x="96273" y="43676"/>
                  <a:pt x="96273" y="43676"/>
                </a:cubicBezTo>
                <a:cubicBezTo>
                  <a:pt x="95817" y="44117"/>
                  <a:pt x="95361" y="44117"/>
                  <a:pt x="94448" y="44558"/>
                </a:cubicBezTo>
                <a:cubicBezTo>
                  <a:pt x="93536" y="44558"/>
                  <a:pt x="92623" y="45000"/>
                  <a:pt x="91254" y="45441"/>
                </a:cubicBezTo>
                <a:cubicBezTo>
                  <a:pt x="91254" y="7058"/>
                  <a:pt x="91254" y="7058"/>
                  <a:pt x="91254" y="7058"/>
                </a:cubicBezTo>
                <a:cubicBezTo>
                  <a:pt x="91254" y="6617"/>
                  <a:pt x="90798" y="6176"/>
                  <a:pt x="90342" y="6176"/>
                </a:cubicBezTo>
                <a:cubicBezTo>
                  <a:pt x="19163" y="6176"/>
                  <a:pt x="19163" y="6176"/>
                  <a:pt x="19163" y="6176"/>
                </a:cubicBezTo>
                <a:cubicBezTo>
                  <a:pt x="18707" y="6176"/>
                  <a:pt x="18250" y="6617"/>
                  <a:pt x="18250" y="7058"/>
                </a:cubicBezTo>
                <a:cubicBezTo>
                  <a:pt x="18250" y="78088"/>
                  <a:pt x="18250" y="78088"/>
                  <a:pt x="18250" y="78088"/>
                </a:cubicBezTo>
                <a:cubicBezTo>
                  <a:pt x="18250" y="78970"/>
                  <a:pt x="18707" y="78970"/>
                  <a:pt x="19163" y="78970"/>
                </a:cubicBezTo>
                <a:close/>
              </a:path>
            </a:pathLst>
          </a:custGeom>
          <a:solidFill>
            <a:schemeClr val="tx1"/>
          </a:solidFill>
          <a:ln>
            <a:noFill/>
          </a:ln>
        </p:spPr>
        <p:txBody>
          <a:bodyPr lIns="68551" tIns="34266" rIns="68551" bIns="34266" anchor="t" anchorCtr="0">
            <a:noAutofit/>
          </a:bodyPr>
          <a:lstStyle/>
          <a:p>
            <a:endParaRPr sz="1350" dirty="0">
              <a:solidFill>
                <a:schemeClr val="dk1"/>
              </a:solidFill>
            </a:endParaRPr>
          </a:p>
        </p:txBody>
      </p:sp>
      <p:sp>
        <p:nvSpPr>
          <p:cNvPr id="179" name="Oval 10"/>
          <p:cNvSpPr>
            <a:spLocks noChangeAspect="1" noChangeArrowheads="1"/>
          </p:cNvSpPr>
          <p:nvPr/>
        </p:nvSpPr>
        <p:spPr bwMode="auto">
          <a:xfrm>
            <a:off x="1715884" y="3354918"/>
            <a:ext cx="346075" cy="346075"/>
          </a:xfrm>
          <a:prstGeom prst="ellipse">
            <a:avLst/>
          </a:prstGeom>
          <a:solidFill>
            <a:schemeClr val="accent4"/>
          </a:solid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endParaRPr lang="en-US" altLang="en-US" dirty="0"/>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9937" y="3379742"/>
            <a:ext cx="269181" cy="29642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8915" y="4285622"/>
            <a:ext cx="298241" cy="219879"/>
          </a:xfrm>
          <a:prstGeom prst="rect">
            <a:avLst/>
          </a:prstGeom>
        </p:spPr>
      </p:pic>
      <p:sp>
        <p:nvSpPr>
          <p:cNvPr id="81" name="Oval 10"/>
          <p:cNvSpPr>
            <a:spLocks noChangeAspect="1" noChangeArrowheads="1"/>
          </p:cNvSpPr>
          <p:nvPr/>
        </p:nvSpPr>
        <p:spPr bwMode="auto">
          <a:xfrm>
            <a:off x="6104537" y="1583962"/>
            <a:ext cx="416844" cy="416842"/>
          </a:xfrm>
          <a:prstGeom prst="ellipse">
            <a:avLst/>
          </a:prstGeom>
          <a:solidFill>
            <a:schemeClr val="accent4"/>
          </a:solid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endParaRPr lang="en-US" altLang="en-US" dirty="0">
              <a:ln w="0"/>
              <a:solidFill>
                <a:schemeClr val="accent1"/>
              </a:solidFill>
              <a:effectLst>
                <a:outerShdw blurRad="38100" dist="25400" dir="5400000" algn="ctr" rotWithShape="0">
                  <a:srgbClr val="6E747A">
                    <a:alpha val="43000"/>
                  </a:srgbClr>
                </a:outerShdw>
              </a:effectLst>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a:ext>
            </a:extLst>
          </a:blip>
          <a:srcRect l="12922" t="15849" r="14364" b="14235"/>
          <a:stretch/>
        </p:blipFill>
        <p:spPr>
          <a:xfrm>
            <a:off x="6157336" y="1670218"/>
            <a:ext cx="323958" cy="311498"/>
          </a:xfrm>
          <a:prstGeom prst="rect">
            <a:avLst/>
          </a:prstGeom>
        </p:spPr>
      </p:pic>
      <p:sp>
        <p:nvSpPr>
          <p:cNvPr id="85" name="Oval 10"/>
          <p:cNvSpPr>
            <a:spLocks noChangeAspect="1" noChangeArrowheads="1"/>
          </p:cNvSpPr>
          <p:nvPr/>
        </p:nvSpPr>
        <p:spPr bwMode="auto">
          <a:xfrm>
            <a:off x="6104537" y="3950348"/>
            <a:ext cx="416844" cy="416842"/>
          </a:xfrm>
          <a:prstGeom prst="ellipse">
            <a:avLst/>
          </a:prstGeom>
          <a:solidFill>
            <a:schemeClr val="accent4"/>
          </a:solid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endParaRPr lang="en-US" altLang="en-US" dirty="0">
              <a:ln w="0"/>
              <a:solidFill>
                <a:schemeClr val="accent1"/>
              </a:solidFill>
              <a:effectLst>
                <a:outerShdw blurRad="38100" dist="25400" dir="5400000" algn="ctr" rotWithShape="0">
                  <a:srgbClr val="6E747A">
                    <a:alpha val="43000"/>
                  </a:srgbClr>
                </a:outerShdw>
              </a:effectLst>
            </a:endParaRPr>
          </a:p>
        </p:txBody>
      </p:sp>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68095" y="4000955"/>
            <a:ext cx="331697" cy="340305"/>
          </a:xfrm>
          <a:prstGeom prst="rect">
            <a:avLst/>
          </a:prstGeom>
        </p:spPr>
      </p:pic>
      <p:sp>
        <p:nvSpPr>
          <p:cNvPr id="92" name="Oval 10"/>
          <p:cNvSpPr>
            <a:spLocks noChangeAspect="1" noChangeArrowheads="1"/>
          </p:cNvSpPr>
          <p:nvPr/>
        </p:nvSpPr>
        <p:spPr bwMode="auto">
          <a:xfrm>
            <a:off x="6104537" y="2372757"/>
            <a:ext cx="416844" cy="416842"/>
          </a:xfrm>
          <a:prstGeom prst="ellipse">
            <a:avLst/>
          </a:prstGeom>
          <a:solidFill>
            <a:schemeClr val="accent4"/>
          </a:solid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endParaRPr lang="en-US" altLang="en-US" dirty="0">
              <a:ln w="0"/>
              <a:solidFill>
                <a:schemeClr val="accent1"/>
              </a:solidFill>
              <a:effectLst>
                <a:outerShdw blurRad="38100" dist="25400" dir="5400000" algn="ctr" rotWithShape="0">
                  <a:srgbClr val="6E747A">
                    <a:alpha val="43000"/>
                  </a:srgbClr>
                </a:outerShdw>
              </a:effectLst>
            </a:endParaRPr>
          </a:p>
        </p:txBody>
      </p:sp>
      <p:pic>
        <p:nvPicPr>
          <p:cNvPr id="18" name="Picture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65608" y="2372659"/>
            <a:ext cx="336670" cy="375356"/>
          </a:xfrm>
          <a:prstGeom prst="rect">
            <a:avLst/>
          </a:prstGeom>
          <a:noFill/>
        </p:spPr>
      </p:pic>
    </p:spTree>
    <p:extLst>
      <p:ext uri="{BB962C8B-B14F-4D97-AF65-F5344CB8AC3E}">
        <p14:creationId xmlns:p14="http://schemas.microsoft.com/office/powerpoint/2010/main" val="409257614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1"/>
          </p:nvPr>
        </p:nvSpPr>
        <p:spPr/>
        <p:txBody>
          <a:bodyPr/>
          <a:lstStyle/>
          <a:p>
            <a:fld id="{C8F7070A-198F-CC4A-BE0C-52070E2510AC}" type="slidenum">
              <a:rPr lang="en-US" smtClean="0"/>
              <a:pPr/>
              <a:t>19</a:t>
            </a:fld>
            <a:endParaRPr lang="en-US" dirty="0"/>
          </a:p>
        </p:txBody>
      </p:sp>
      <p:sp>
        <p:nvSpPr>
          <p:cNvPr id="30" name="Text Placeholder 3"/>
          <p:cNvSpPr>
            <a:spLocks noGrp="1"/>
          </p:cNvSpPr>
          <p:nvPr>
            <p:ph type="body" sz="quarter" idx="4294967295"/>
          </p:nvPr>
        </p:nvSpPr>
        <p:spPr>
          <a:xfrm>
            <a:off x="823662" y="748546"/>
            <a:ext cx="7366000" cy="460375"/>
          </a:xfrm>
        </p:spPr>
        <p:txBody>
          <a:bodyPr/>
          <a:lstStyle/>
          <a:p>
            <a:pPr marL="0" indent="0">
              <a:buNone/>
            </a:pPr>
            <a:r>
              <a:rPr lang="en-US" sz="2400" dirty="0">
                <a:solidFill>
                  <a:schemeClr val="accent1">
                    <a:lumMod val="75000"/>
                  </a:schemeClr>
                </a:solidFill>
              </a:rPr>
              <a:t>Proven Customer Results</a:t>
            </a:r>
          </a:p>
        </p:txBody>
      </p:sp>
      <p:sp>
        <p:nvSpPr>
          <p:cNvPr id="4" name="Title 3"/>
          <p:cNvSpPr>
            <a:spLocks noGrp="1"/>
          </p:cNvSpPr>
          <p:nvPr>
            <p:ph type="title" idx="4294967295"/>
          </p:nvPr>
        </p:nvSpPr>
        <p:spPr>
          <a:xfrm>
            <a:off x="800100" y="252413"/>
            <a:ext cx="8343900" cy="430212"/>
          </a:xfrm>
        </p:spPr>
        <p:txBody>
          <a:bodyPr>
            <a:noAutofit/>
          </a:bodyPr>
          <a:lstStyle/>
          <a:p>
            <a:pPr algn="l"/>
            <a:r>
              <a:rPr lang="en-US" sz="3200" b="1" dirty="0">
                <a:solidFill>
                  <a:schemeClr val="tx1"/>
                </a:solidFill>
              </a:rPr>
              <a:t>Medidata Implementation Team Success</a:t>
            </a:r>
          </a:p>
        </p:txBody>
      </p:sp>
      <p:cxnSp>
        <p:nvCxnSpPr>
          <p:cNvPr id="8" name="Shape 3272">
            <a:extLst>
              <a:ext uri="{FF2B5EF4-FFF2-40B4-BE49-F238E27FC236}">
                <a16:creationId xmlns:a16="http://schemas.microsoft.com/office/drawing/2014/main" id="{D62717A7-62B0-437B-BF17-9ABA7D3DC137}"/>
              </a:ext>
            </a:extLst>
          </p:cNvPr>
          <p:cNvCxnSpPr/>
          <p:nvPr/>
        </p:nvCxnSpPr>
        <p:spPr>
          <a:xfrm>
            <a:off x="1789006" y="2262169"/>
            <a:ext cx="5862573" cy="0"/>
          </a:xfrm>
          <a:prstGeom prst="straightConnector1">
            <a:avLst/>
          </a:prstGeom>
          <a:noFill/>
          <a:ln w="31750" cap="flat" cmpd="sng">
            <a:solidFill>
              <a:srgbClr val="D0CDC9"/>
            </a:solidFill>
            <a:prstDash val="solid"/>
            <a:round/>
            <a:headEnd type="none" w="med" len="med"/>
            <a:tailEnd type="none" w="med" len="med"/>
          </a:ln>
        </p:spPr>
      </p:cxnSp>
      <p:sp>
        <p:nvSpPr>
          <p:cNvPr id="9" name="Shape 3273">
            <a:extLst>
              <a:ext uri="{FF2B5EF4-FFF2-40B4-BE49-F238E27FC236}">
                <a16:creationId xmlns:a16="http://schemas.microsoft.com/office/drawing/2014/main" id="{40A274B7-E794-46B0-8C1F-4D0458B31625}"/>
              </a:ext>
            </a:extLst>
          </p:cNvPr>
          <p:cNvSpPr/>
          <p:nvPr/>
        </p:nvSpPr>
        <p:spPr>
          <a:xfrm>
            <a:off x="3762658" y="1431029"/>
            <a:ext cx="1662779" cy="1662280"/>
          </a:xfrm>
          <a:prstGeom prst="ellipse">
            <a:avLst/>
          </a:prstGeom>
          <a:solidFill>
            <a:srgbClr val="FFFFFF"/>
          </a:solidFill>
          <a:ln w="31750" cap="flat" cmpd="sng">
            <a:solidFill>
              <a:srgbClr val="D0CDC9"/>
            </a:solidFill>
            <a:prstDash val="solid"/>
            <a:round/>
            <a:headEnd type="none" w="med" len="med"/>
            <a:tailEnd type="none" w="med" len="med"/>
          </a:ln>
        </p:spPr>
        <p:txBody>
          <a:bodyPr lIns="68532" tIns="34241" rIns="68532" bIns="34241" anchor="ctr" anchorCtr="0">
            <a:noAutofit/>
          </a:bodyPr>
          <a:lstStyle/>
          <a:p>
            <a:pPr algn="ctr" defTabSz="457086"/>
            <a:endParaRPr sz="1400">
              <a:solidFill>
                <a:srgbClr val="FFFFFF"/>
              </a:solidFill>
              <a:latin typeface="Arial"/>
              <a:cs typeface="Arial"/>
              <a:sym typeface="Arial"/>
            </a:endParaRPr>
          </a:p>
        </p:txBody>
      </p:sp>
      <p:sp>
        <p:nvSpPr>
          <p:cNvPr id="13" name="Shape 3278">
            <a:extLst>
              <a:ext uri="{FF2B5EF4-FFF2-40B4-BE49-F238E27FC236}">
                <a16:creationId xmlns:a16="http://schemas.microsoft.com/office/drawing/2014/main" id="{A143D439-C178-4559-BAA4-2641FB397528}"/>
              </a:ext>
            </a:extLst>
          </p:cNvPr>
          <p:cNvSpPr/>
          <p:nvPr/>
        </p:nvSpPr>
        <p:spPr>
          <a:xfrm>
            <a:off x="827336" y="1421622"/>
            <a:ext cx="1662779" cy="1662280"/>
          </a:xfrm>
          <a:prstGeom prst="ellipse">
            <a:avLst/>
          </a:prstGeom>
          <a:solidFill>
            <a:srgbClr val="FFFFFF"/>
          </a:solidFill>
          <a:ln w="31750" cap="flat" cmpd="sng">
            <a:solidFill>
              <a:srgbClr val="D0CDC9"/>
            </a:solidFill>
            <a:prstDash val="solid"/>
            <a:round/>
            <a:headEnd type="none" w="med" len="med"/>
            <a:tailEnd type="none" w="med" len="med"/>
          </a:ln>
        </p:spPr>
        <p:txBody>
          <a:bodyPr lIns="68532" tIns="34241" rIns="68532" bIns="34241" anchor="ctr" anchorCtr="0">
            <a:noAutofit/>
          </a:bodyPr>
          <a:lstStyle/>
          <a:p>
            <a:pPr algn="ctr" defTabSz="457086"/>
            <a:endParaRPr sz="1400">
              <a:solidFill>
                <a:srgbClr val="FFFFFF"/>
              </a:solidFill>
              <a:latin typeface="Arial"/>
              <a:cs typeface="Arial"/>
              <a:sym typeface="Arial"/>
            </a:endParaRPr>
          </a:p>
        </p:txBody>
      </p:sp>
      <p:sp>
        <p:nvSpPr>
          <p:cNvPr id="39" name="TextBox 38">
            <a:extLst>
              <a:ext uri="{FF2B5EF4-FFF2-40B4-BE49-F238E27FC236}">
                <a16:creationId xmlns:a16="http://schemas.microsoft.com/office/drawing/2014/main" id="{56F5CAA4-4741-476D-B1CC-78143F139864}"/>
              </a:ext>
            </a:extLst>
          </p:cNvPr>
          <p:cNvSpPr txBox="1"/>
          <p:nvPr/>
        </p:nvSpPr>
        <p:spPr>
          <a:xfrm>
            <a:off x="1091116" y="3015593"/>
            <a:ext cx="1677719" cy="830997"/>
          </a:xfrm>
          <a:prstGeom prst="rect">
            <a:avLst/>
          </a:prstGeom>
          <a:noFill/>
        </p:spPr>
        <p:txBody>
          <a:bodyPr wrap="square" rtlCol="0">
            <a:spAutoFit/>
          </a:bodyPr>
          <a:lstStyle/>
          <a:p>
            <a:pPr defTabSz="609585">
              <a:defRPr/>
            </a:pPr>
            <a:r>
              <a:rPr lang="en-US" sz="4800" b="1" dirty="0">
                <a:solidFill>
                  <a:schemeClr val="accent4"/>
                </a:solidFill>
              </a:rPr>
              <a:t>95%</a:t>
            </a:r>
          </a:p>
        </p:txBody>
      </p:sp>
      <p:sp>
        <p:nvSpPr>
          <p:cNvPr id="40" name="Rectangle 39">
            <a:extLst>
              <a:ext uri="{FF2B5EF4-FFF2-40B4-BE49-F238E27FC236}">
                <a16:creationId xmlns:a16="http://schemas.microsoft.com/office/drawing/2014/main" id="{39953A00-5862-44C9-A676-089063F4DBAC}"/>
              </a:ext>
            </a:extLst>
          </p:cNvPr>
          <p:cNvSpPr/>
          <p:nvPr/>
        </p:nvSpPr>
        <p:spPr>
          <a:xfrm>
            <a:off x="823662" y="3713942"/>
            <a:ext cx="1718435" cy="646331"/>
          </a:xfrm>
          <a:prstGeom prst="rect">
            <a:avLst/>
          </a:prstGeom>
        </p:spPr>
        <p:txBody>
          <a:bodyPr wrap="square">
            <a:spAutoFit/>
          </a:bodyPr>
          <a:lstStyle/>
          <a:p>
            <a:pPr algn="ctr"/>
            <a:r>
              <a:rPr lang="en-US" altLang="en-US" dirty="0"/>
              <a:t>Customer Satisfaction</a:t>
            </a:r>
          </a:p>
        </p:txBody>
      </p:sp>
      <p:sp>
        <p:nvSpPr>
          <p:cNvPr id="37" name="TextBox 36">
            <a:extLst>
              <a:ext uri="{FF2B5EF4-FFF2-40B4-BE49-F238E27FC236}">
                <a16:creationId xmlns:a16="http://schemas.microsoft.com/office/drawing/2014/main" id="{7DDEC4AC-686F-4F4B-8FAD-4C12A5691117}"/>
              </a:ext>
            </a:extLst>
          </p:cNvPr>
          <p:cNvSpPr txBox="1"/>
          <p:nvPr/>
        </p:nvSpPr>
        <p:spPr>
          <a:xfrm>
            <a:off x="3870596" y="3026770"/>
            <a:ext cx="2174602" cy="830997"/>
          </a:xfrm>
          <a:prstGeom prst="rect">
            <a:avLst/>
          </a:prstGeom>
          <a:noFill/>
        </p:spPr>
        <p:txBody>
          <a:bodyPr wrap="square" rtlCol="0">
            <a:spAutoFit/>
          </a:bodyPr>
          <a:lstStyle/>
          <a:p>
            <a:pPr defTabSz="609585">
              <a:defRPr/>
            </a:pPr>
            <a:r>
              <a:rPr lang="en-US" sz="4800" b="1" dirty="0">
                <a:solidFill>
                  <a:schemeClr val="accent4"/>
                </a:solidFill>
              </a:rPr>
              <a:t>100%</a:t>
            </a:r>
          </a:p>
        </p:txBody>
      </p:sp>
      <p:sp>
        <p:nvSpPr>
          <p:cNvPr id="35" name="TextBox 34">
            <a:extLst>
              <a:ext uri="{FF2B5EF4-FFF2-40B4-BE49-F238E27FC236}">
                <a16:creationId xmlns:a16="http://schemas.microsoft.com/office/drawing/2014/main" id="{7C5F6C44-D5E1-4308-8234-9DBB90BDCB6D}"/>
              </a:ext>
            </a:extLst>
          </p:cNvPr>
          <p:cNvSpPr txBox="1"/>
          <p:nvPr/>
        </p:nvSpPr>
        <p:spPr>
          <a:xfrm>
            <a:off x="6469802" y="3026771"/>
            <a:ext cx="2075578" cy="830997"/>
          </a:xfrm>
          <a:prstGeom prst="rect">
            <a:avLst/>
          </a:prstGeom>
          <a:noFill/>
        </p:spPr>
        <p:txBody>
          <a:bodyPr wrap="square" rtlCol="0">
            <a:spAutoFit/>
          </a:bodyPr>
          <a:lstStyle/>
          <a:p>
            <a:pPr defTabSz="609585">
              <a:defRPr/>
            </a:pPr>
            <a:r>
              <a:rPr lang="en-US" sz="4800" b="1" dirty="0">
                <a:solidFill>
                  <a:schemeClr val="accent4"/>
                </a:solidFill>
              </a:rPr>
              <a:t>1,000+</a:t>
            </a:r>
          </a:p>
        </p:txBody>
      </p:sp>
      <p:sp>
        <p:nvSpPr>
          <p:cNvPr id="6" name="Shape 3268">
            <a:extLst>
              <a:ext uri="{FF2B5EF4-FFF2-40B4-BE49-F238E27FC236}">
                <a16:creationId xmlns:a16="http://schemas.microsoft.com/office/drawing/2014/main" id="{C1752D98-3DC9-455A-B822-660811285241}"/>
              </a:ext>
            </a:extLst>
          </p:cNvPr>
          <p:cNvSpPr/>
          <p:nvPr/>
        </p:nvSpPr>
        <p:spPr>
          <a:xfrm>
            <a:off x="6597885" y="1396785"/>
            <a:ext cx="1662779" cy="1662280"/>
          </a:xfrm>
          <a:prstGeom prst="ellipse">
            <a:avLst/>
          </a:prstGeom>
          <a:solidFill>
            <a:srgbClr val="FFFFFF"/>
          </a:solidFill>
          <a:ln w="31750" cap="flat" cmpd="sng">
            <a:solidFill>
              <a:srgbClr val="D0CDC9"/>
            </a:solidFill>
            <a:prstDash val="solid"/>
            <a:round/>
            <a:headEnd type="none" w="med" len="med"/>
            <a:tailEnd type="none" w="med" len="med"/>
          </a:ln>
        </p:spPr>
        <p:txBody>
          <a:bodyPr lIns="68532" tIns="34241" rIns="68532" bIns="34241" anchor="ctr" anchorCtr="0">
            <a:noAutofit/>
          </a:bodyPr>
          <a:lstStyle/>
          <a:p>
            <a:pPr algn="ctr" defTabSz="457086"/>
            <a:endParaRPr sz="1400" dirty="0">
              <a:solidFill>
                <a:srgbClr val="FFFFFF"/>
              </a:solidFill>
              <a:latin typeface="Arial"/>
              <a:cs typeface="Arial"/>
              <a:sym typeface="Arial"/>
            </a:endParaRPr>
          </a:p>
        </p:txBody>
      </p:sp>
      <p:sp>
        <p:nvSpPr>
          <p:cNvPr id="41" name="Rectangle 40">
            <a:extLst>
              <a:ext uri="{FF2B5EF4-FFF2-40B4-BE49-F238E27FC236}">
                <a16:creationId xmlns:a16="http://schemas.microsoft.com/office/drawing/2014/main" id="{CBF8D027-3DA7-4562-B656-511C74804B2D}"/>
              </a:ext>
            </a:extLst>
          </p:cNvPr>
          <p:cNvSpPr/>
          <p:nvPr/>
        </p:nvSpPr>
        <p:spPr>
          <a:xfrm>
            <a:off x="3762658" y="3721478"/>
            <a:ext cx="1718435" cy="646331"/>
          </a:xfrm>
          <a:prstGeom prst="rect">
            <a:avLst/>
          </a:prstGeom>
        </p:spPr>
        <p:txBody>
          <a:bodyPr wrap="square">
            <a:spAutoFit/>
          </a:bodyPr>
          <a:lstStyle/>
          <a:p>
            <a:pPr algn="ctr"/>
            <a:r>
              <a:rPr lang="en-US" altLang="en-US" dirty="0"/>
              <a:t>Customer Retention</a:t>
            </a:r>
          </a:p>
        </p:txBody>
      </p:sp>
      <p:sp>
        <p:nvSpPr>
          <p:cNvPr id="42" name="Rectangle 41">
            <a:extLst>
              <a:ext uri="{FF2B5EF4-FFF2-40B4-BE49-F238E27FC236}">
                <a16:creationId xmlns:a16="http://schemas.microsoft.com/office/drawing/2014/main" id="{2DDEDDA5-2790-44A5-96B4-2B6735C361B9}"/>
              </a:ext>
            </a:extLst>
          </p:cNvPr>
          <p:cNvSpPr/>
          <p:nvPr/>
        </p:nvSpPr>
        <p:spPr>
          <a:xfrm>
            <a:off x="6586455" y="3725288"/>
            <a:ext cx="1718435" cy="646331"/>
          </a:xfrm>
          <a:prstGeom prst="rect">
            <a:avLst/>
          </a:prstGeom>
        </p:spPr>
        <p:txBody>
          <a:bodyPr wrap="square">
            <a:spAutoFit/>
          </a:bodyPr>
          <a:lstStyle/>
          <a:p>
            <a:pPr algn="ctr"/>
            <a:r>
              <a:rPr lang="en-US" altLang="en-US" dirty="0"/>
              <a:t>Studies built     to Date</a:t>
            </a:r>
          </a:p>
        </p:txBody>
      </p:sp>
      <p:pic>
        <p:nvPicPr>
          <p:cNvPr id="44" name="Picture 43">
            <a:extLst>
              <a:ext uri="{FF2B5EF4-FFF2-40B4-BE49-F238E27FC236}">
                <a16:creationId xmlns:a16="http://schemas.microsoft.com/office/drawing/2014/main" id="{5E60A17F-5D89-456D-B405-106C447B06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24" b="92593" l="9774" r="89850">
                        <a14:foregroundMark x1="50752" y1="37037" x2="50752" y2="37037"/>
                        <a14:foregroundMark x1="71805" y1="35450" x2="70677" y2="34921"/>
                        <a14:foregroundMark x1="75940" y1="31746" x2="75940" y2="31746"/>
                        <a14:foregroundMark x1="73684" y1="44444" x2="73684" y2="44444"/>
                        <a14:foregroundMark x1="64662" y1="45503" x2="64662" y2="45503"/>
                        <a14:foregroundMark x1="40977" y1="48677" x2="40977" y2="48677"/>
                        <a14:foregroundMark x1="35338" y1="44444" x2="35338" y2="44444"/>
                        <a14:foregroundMark x1="27820" y1="45503" x2="27820" y2="43915"/>
                        <a14:foregroundMark x1="63158" y1="92593" x2="63158" y2="92593"/>
                      </a14:backgroundRemoval>
                    </a14:imgEffect>
                  </a14:imgLayer>
                </a14:imgProps>
              </a:ext>
            </a:extLst>
          </a:blip>
          <a:stretch>
            <a:fillRect/>
          </a:stretch>
        </p:blipFill>
        <p:spPr>
          <a:xfrm>
            <a:off x="823662" y="1705639"/>
            <a:ext cx="1666453" cy="1184059"/>
          </a:xfrm>
          <a:prstGeom prst="rect">
            <a:avLst/>
          </a:prstGeom>
        </p:spPr>
      </p:pic>
      <p:pic>
        <p:nvPicPr>
          <p:cNvPr id="1026" name="Picture 2" descr="Image result for customer retention Icons">
            <a:extLst>
              <a:ext uri="{FF2B5EF4-FFF2-40B4-BE49-F238E27FC236}">
                <a16:creationId xmlns:a16="http://schemas.microsoft.com/office/drawing/2014/main" id="{525AE5C4-6457-4C6D-B049-1CC316FDCA75}"/>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013898" y="1679669"/>
            <a:ext cx="1198182" cy="1198182"/>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21">
            <a:extLst>
              <a:ext uri="{FF2B5EF4-FFF2-40B4-BE49-F238E27FC236}">
                <a16:creationId xmlns:a16="http://schemas.microsoft.com/office/drawing/2014/main" id="{00C88957-96AD-41DB-8E62-BDA702DBBC1B}"/>
              </a:ext>
            </a:extLst>
          </p:cNvPr>
          <p:cNvGrpSpPr>
            <a:grpSpLocks noChangeAspect="1"/>
          </p:cNvGrpSpPr>
          <p:nvPr/>
        </p:nvGrpSpPr>
        <p:grpSpPr bwMode="auto">
          <a:xfrm>
            <a:off x="7042409" y="1868125"/>
            <a:ext cx="881595" cy="809388"/>
            <a:chOff x="2480" y="2967"/>
            <a:chExt cx="525" cy="482"/>
          </a:xfrm>
          <a:solidFill>
            <a:schemeClr val="bg2">
              <a:lumMod val="75000"/>
            </a:schemeClr>
          </a:solidFill>
        </p:grpSpPr>
        <p:sp>
          <p:nvSpPr>
            <p:cNvPr id="49" name="Rectangle 22">
              <a:extLst>
                <a:ext uri="{FF2B5EF4-FFF2-40B4-BE49-F238E27FC236}">
                  <a16:creationId xmlns:a16="http://schemas.microsoft.com/office/drawing/2014/main" id="{40333F80-0AC2-43F1-8D96-9C3A6ACC6294}"/>
                </a:ext>
              </a:extLst>
            </p:cNvPr>
            <p:cNvSpPr>
              <a:spLocks noChangeArrowheads="1"/>
            </p:cNvSpPr>
            <p:nvPr/>
          </p:nvSpPr>
          <p:spPr bwMode="auto">
            <a:xfrm>
              <a:off x="2546" y="3254"/>
              <a:ext cx="29" cy="29"/>
            </a:xfrm>
            <a:prstGeom prst="rect">
              <a:avLst/>
            </a:prstGeom>
            <a:grpFill/>
            <a:ln w="9525">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50" name="Rectangle 23">
              <a:extLst>
                <a:ext uri="{FF2B5EF4-FFF2-40B4-BE49-F238E27FC236}">
                  <a16:creationId xmlns:a16="http://schemas.microsoft.com/office/drawing/2014/main" id="{B0C985A4-5023-4245-A194-EF47F193E7DF}"/>
                </a:ext>
              </a:extLst>
            </p:cNvPr>
            <p:cNvSpPr>
              <a:spLocks noChangeArrowheads="1"/>
            </p:cNvSpPr>
            <p:nvPr/>
          </p:nvSpPr>
          <p:spPr bwMode="auto">
            <a:xfrm>
              <a:off x="2546" y="3187"/>
              <a:ext cx="29" cy="29"/>
            </a:xfrm>
            <a:prstGeom prst="rect">
              <a:avLst/>
            </a:prstGeom>
            <a:grpFill/>
            <a:ln w="9525">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51" name="Rectangle 24">
              <a:extLst>
                <a:ext uri="{FF2B5EF4-FFF2-40B4-BE49-F238E27FC236}">
                  <a16:creationId xmlns:a16="http://schemas.microsoft.com/office/drawing/2014/main" id="{6EAE77A9-7AED-4DFF-B49A-41C1CA20AD13}"/>
                </a:ext>
              </a:extLst>
            </p:cNvPr>
            <p:cNvSpPr>
              <a:spLocks noChangeArrowheads="1"/>
            </p:cNvSpPr>
            <p:nvPr/>
          </p:nvSpPr>
          <p:spPr bwMode="auto">
            <a:xfrm>
              <a:off x="2546" y="3320"/>
              <a:ext cx="29" cy="29"/>
            </a:xfrm>
            <a:prstGeom prst="rect">
              <a:avLst/>
            </a:prstGeom>
            <a:grpFill/>
            <a:ln w="9525">
              <a:no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9C730EF-74B9-49D7-B76E-AFAE3C7496F8}"/>
                </a:ext>
              </a:extLst>
            </p:cNvPr>
            <p:cNvSpPr>
              <a:spLocks/>
            </p:cNvSpPr>
            <p:nvPr/>
          </p:nvSpPr>
          <p:spPr bwMode="auto">
            <a:xfrm>
              <a:off x="2480" y="2967"/>
              <a:ext cx="380" cy="482"/>
            </a:xfrm>
            <a:custGeom>
              <a:avLst/>
              <a:gdLst>
                <a:gd name="T0" fmla="*/ 183 w 183"/>
                <a:gd name="T1" fmla="*/ 53 h 232"/>
                <a:gd name="T2" fmla="*/ 183 w 183"/>
                <a:gd name="T3" fmla="*/ 20 h 232"/>
                <a:gd name="T4" fmla="*/ 163 w 183"/>
                <a:gd name="T5" fmla="*/ 0 h 232"/>
                <a:gd name="T6" fmla="*/ 60 w 183"/>
                <a:gd name="T7" fmla="*/ 0 h 232"/>
                <a:gd name="T8" fmla="*/ 60 w 183"/>
                <a:gd name="T9" fmla="*/ 0 h 232"/>
                <a:gd name="T10" fmla="*/ 56 w 183"/>
                <a:gd name="T11" fmla="*/ 2 h 232"/>
                <a:gd name="T12" fmla="*/ 3 w 183"/>
                <a:gd name="T13" fmla="*/ 47 h 232"/>
                <a:gd name="T14" fmla="*/ 0 w 183"/>
                <a:gd name="T15" fmla="*/ 52 h 232"/>
                <a:gd name="T16" fmla="*/ 0 w 183"/>
                <a:gd name="T17" fmla="*/ 52 h 232"/>
                <a:gd name="T18" fmla="*/ 0 w 183"/>
                <a:gd name="T19" fmla="*/ 212 h 232"/>
                <a:gd name="T20" fmla="*/ 20 w 183"/>
                <a:gd name="T21" fmla="*/ 232 h 232"/>
                <a:gd name="T22" fmla="*/ 163 w 183"/>
                <a:gd name="T23" fmla="*/ 232 h 232"/>
                <a:gd name="T24" fmla="*/ 183 w 183"/>
                <a:gd name="T25" fmla="*/ 212 h 232"/>
                <a:gd name="T26" fmla="*/ 183 w 183"/>
                <a:gd name="T27" fmla="*/ 205 h 232"/>
                <a:gd name="T28" fmla="*/ 169 w 183"/>
                <a:gd name="T29" fmla="*/ 202 h 232"/>
                <a:gd name="T30" fmla="*/ 169 w 183"/>
                <a:gd name="T31" fmla="*/ 212 h 232"/>
                <a:gd name="T32" fmla="*/ 163 w 183"/>
                <a:gd name="T33" fmla="*/ 218 h 232"/>
                <a:gd name="T34" fmla="*/ 20 w 183"/>
                <a:gd name="T35" fmla="*/ 218 h 232"/>
                <a:gd name="T36" fmla="*/ 14 w 183"/>
                <a:gd name="T37" fmla="*/ 212 h 232"/>
                <a:gd name="T38" fmla="*/ 14 w 183"/>
                <a:gd name="T39" fmla="*/ 56 h 232"/>
                <a:gd name="T40" fmla="*/ 58 w 183"/>
                <a:gd name="T41" fmla="*/ 18 h 232"/>
                <a:gd name="T42" fmla="*/ 58 w 183"/>
                <a:gd name="T43" fmla="*/ 59 h 232"/>
                <a:gd name="T44" fmla="*/ 36 w 183"/>
                <a:gd name="T45" fmla="*/ 59 h 232"/>
                <a:gd name="T46" fmla="*/ 36 w 183"/>
                <a:gd name="T47" fmla="*/ 73 h 232"/>
                <a:gd name="T48" fmla="*/ 72 w 183"/>
                <a:gd name="T49" fmla="*/ 73 h 232"/>
                <a:gd name="T50" fmla="*/ 72 w 183"/>
                <a:gd name="T51" fmla="*/ 14 h 232"/>
                <a:gd name="T52" fmla="*/ 163 w 183"/>
                <a:gd name="T53" fmla="*/ 14 h 232"/>
                <a:gd name="T54" fmla="*/ 169 w 183"/>
                <a:gd name="T55" fmla="*/ 20 h 232"/>
                <a:gd name="T56" fmla="*/ 169 w 183"/>
                <a:gd name="T57" fmla="*/ 56 h 232"/>
                <a:gd name="T58" fmla="*/ 183 w 183"/>
                <a:gd name="T59" fmla="*/ 5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3" h="232">
                  <a:moveTo>
                    <a:pt x="183" y="53"/>
                  </a:moveTo>
                  <a:cubicBezTo>
                    <a:pt x="183" y="20"/>
                    <a:pt x="183" y="20"/>
                    <a:pt x="183" y="20"/>
                  </a:cubicBezTo>
                  <a:cubicBezTo>
                    <a:pt x="183" y="9"/>
                    <a:pt x="174" y="0"/>
                    <a:pt x="163" y="0"/>
                  </a:cubicBezTo>
                  <a:cubicBezTo>
                    <a:pt x="60" y="0"/>
                    <a:pt x="60" y="0"/>
                    <a:pt x="60" y="0"/>
                  </a:cubicBezTo>
                  <a:cubicBezTo>
                    <a:pt x="60" y="0"/>
                    <a:pt x="60" y="0"/>
                    <a:pt x="60" y="0"/>
                  </a:cubicBezTo>
                  <a:cubicBezTo>
                    <a:pt x="58" y="0"/>
                    <a:pt x="57" y="1"/>
                    <a:pt x="56" y="2"/>
                  </a:cubicBezTo>
                  <a:cubicBezTo>
                    <a:pt x="3" y="47"/>
                    <a:pt x="3" y="47"/>
                    <a:pt x="3" y="47"/>
                  </a:cubicBezTo>
                  <a:cubicBezTo>
                    <a:pt x="1" y="48"/>
                    <a:pt x="1" y="50"/>
                    <a:pt x="0" y="52"/>
                  </a:cubicBezTo>
                  <a:cubicBezTo>
                    <a:pt x="0" y="52"/>
                    <a:pt x="0" y="52"/>
                    <a:pt x="0" y="52"/>
                  </a:cubicBezTo>
                  <a:cubicBezTo>
                    <a:pt x="0" y="212"/>
                    <a:pt x="0" y="212"/>
                    <a:pt x="0" y="212"/>
                  </a:cubicBezTo>
                  <a:cubicBezTo>
                    <a:pt x="0" y="223"/>
                    <a:pt x="9" y="232"/>
                    <a:pt x="20" y="232"/>
                  </a:cubicBezTo>
                  <a:cubicBezTo>
                    <a:pt x="163" y="232"/>
                    <a:pt x="163" y="232"/>
                    <a:pt x="163" y="232"/>
                  </a:cubicBezTo>
                  <a:cubicBezTo>
                    <a:pt x="174" y="232"/>
                    <a:pt x="183" y="223"/>
                    <a:pt x="183" y="212"/>
                  </a:cubicBezTo>
                  <a:cubicBezTo>
                    <a:pt x="183" y="205"/>
                    <a:pt x="183" y="205"/>
                    <a:pt x="183" y="205"/>
                  </a:cubicBezTo>
                  <a:cubicBezTo>
                    <a:pt x="178" y="205"/>
                    <a:pt x="173" y="204"/>
                    <a:pt x="169" y="202"/>
                  </a:cubicBezTo>
                  <a:cubicBezTo>
                    <a:pt x="169" y="212"/>
                    <a:pt x="169" y="212"/>
                    <a:pt x="169" y="212"/>
                  </a:cubicBezTo>
                  <a:cubicBezTo>
                    <a:pt x="169" y="216"/>
                    <a:pt x="166" y="218"/>
                    <a:pt x="163" y="218"/>
                  </a:cubicBezTo>
                  <a:cubicBezTo>
                    <a:pt x="20" y="218"/>
                    <a:pt x="20" y="218"/>
                    <a:pt x="20" y="218"/>
                  </a:cubicBezTo>
                  <a:cubicBezTo>
                    <a:pt x="17" y="218"/>
                    <a:pt x="14" y="216"/>
                    <a:pt x="14" y="212"/>
                  </a:cubicBezTo>
                  <a:cubicBezTo>
                    <a:pt x="14" y="56"/>
                    <a:pt x="14" y="56"/>
                    <a:pt x="14" y="56"/>
                  </a:cubicBezTo>
                  <a:cubicBezTo>
                    <a:pt x="58" y="18"/>
                    <a:pt x="58" y="18"/>
                    <a:pt x="58" y="18"/>
                  </a:cubicBezTo>
                  <a:cubicBezTo>
                    <a:pt x="58" y="59"/>
                    <a:pt x="58" y="59"/>
                    <a:pt x="58" y="59"/>
                  </a:cubicBezTo>
                  <a:cubicBezTo>
                    <a:pt x="36" y="59"/>
                    <a:pt x="36" y="59"/>
                    <a:pt x="36" y="59"/>
                  </a:cubicBezTo>
                  <a:cubicBezTo>
                    <a:pt x="36" y="73"/>
                    <a:pt x="36" y="73"/>
                    <a:pt x="36" y="73"/>
                  </a:cubicBezTo>
                  <a:cubicBezTo>
                    <a:pt x="72" y="73"/>
                    <a:pt x="72" y="73"/>
                    <a:pt x="72" y="73"/>
                  </a:cubicBezTo>
                  <a:cubicBezTo>
                    <a:pt x="72" y="14"/>
                    <a:pt x="72" y="14"/>
                    <a:pt x="72" y="14"/>
                  </a:cubicBezTo>
                  <a:cubicBezTo>
                    <a:pt x="163" y="14"/>
                    <a:pt x="163" y="14"/>
                    <a:pt x="163" y="14"/>
                  </a:cubicBezTo>
                  <a:cubicBezTo>
                    <a:pt x="166" y="14"/>
                    <a:pt x="169" y="17"/>
                    <a:pt x="169" y="20"/>
                  </a:cubicBezTo>
                  <a:cubicBezTo>
                    <a:pt x="169" y="56"/>
                    <a:pt x="169" y="56"/>
                    <a:pt x="169" y="56"/>
                  </a:cubicBezTo>
                  <a:cubicBezTo>
                    <a:pt x="173" y="55"/>
                    <a:pt x="178" y="54"/>
                    <a:pt x="183" y="53"/>
                  </a:cubicBezTo>
                  <a:close/>
                </a:path>
              </a:pathLst>
            </a:custGeom>
            <a:solidFill>
              <a:schemeClr val="accent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843F1994-7EF2-4EBF-970E-6E71F13C6E71}"/>
                </a:ext>
              </a:extLst>
            </p:cNvPr>
            <p:cNvSpPr>
              <a:spLocks/>
            </p:cNvSpPr>
            <p:nvPr/>
          </p:nvSpPr>
          <p:spPr bwMode="auto">
            <a:xfrm>
              <a:off x="2611" y="3254"/>
              <a:ext cx="114" cy="29"/>
            </a:xfrm>
            <a:custGeom>
              <a:avLst/>
              <a:gdLst>
                <a:gd name="T0" fmla="*/ 0 w 55"/>
                <a:gd name="T1" fmla="*/ 14 h 14"/>
                <a:gd name="T2" fmla="*/ 55 w 55"/>
                <a:gd name="T3" fmla="*/ 14 h 14"/>
                <a:gd name="T4" fmla="*/ 52 w 55"/>
                <a:gd name="T5" fmla="*/ 0 h 14"/>
                <a:gd name="T6" fmla="*/ 0 w 55"/>
                <a:gd name="T7" fmla="*/ 0 h 14"/>
                <a:gd name="T8" fmla="*/ 0 w 55"/>
                <a:gd name="T9" fmla="*/ 14 h 14"/>
              </a:gdLst>
              <a:ahLst/>
              <a:cxnLst>
                <a:cxn ang="0">
                  <a:pos x="T0" y="T1"/>
                </a:cxn>
                <a:cxn ang="0">
                  <a:pos x="T2" y="T3"/>
                </a:cxn>
                <a:cxn ang="0">
                  <a:pos x="T4" y="T5"/>
                </a:cxn>
                <a:cxn ang="0">
                  <a:pos x="T6" y="T7"/>
                </a:cxn>
                <a:cxn ang="0">
                  <a:pos x="T8" y="T9"/>
                </a:cxn>
              </a:cxnLst>
              <a:rect l="0" t="0" r="r" b="b"/>
              <a:pathLst>
                <a:path w="55" h="14">
                  <a:moveTo>
                    <a:pt x="0" y="14"/>
                  </a:moveTo>
                  <a:cubicBezTo>
                    <a:pt x="55" y="14"/>
                    <a:pt x="55" y="14"/>
                    <a:pt x="55" y="14"/>
                  </a:cubicBezTo>
                  <a:cubicBezTo>
                    <a:pt x="54" y="10"/>
                    <a:pt x="53" y="5"/>
                    <a:pt x="52" y="0"/>
                  </a:cubicBezTo>
                  <a:cubicBezTo>
                    <a:pt x="0" y="0"/>
                    <a:pt x="0" y="0"/>
                    <a:pt x="0" y="0"/>
                  </a:cubicBezTo>
                  <a:lnTo>
                    <a:pt x="0" y="14"/>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54" name="Freeform 27">
              <a:extLst>
                <a:ext uri="{FF2B5EF4-FFF2-40B4-BE49-F238E27FC236}">
                  <a16:creationId xmlns:a16="http://schemas.microsoft.com/office/drawing/2014/main" id="{C827A208-255E-439A-843E-4408E02EDBBD}"/>
                </a:ext>
              </a:extLst>
            </p:cNvPr>
            <p:cNvSpPr>
              <a:spLocks/>
            </p:cNvSpPr>
            <p:nvPr/>
          </p:nvSpPr>
          <p:spPr bwMode="auto">
            <a:xfrm>
              <a:off x="2611" y="3187"/>
              <a:ext cx="114" cy="29"/>
            </a:xfrm>
            <a:custGeom>
              <a:avLst/>
              <a:gdLst>
                <a:gd name="T0" fmla="*/ 0 w 55"/>
                <a:gd name="T1" fmla="*/ 14 h 14"/>
                <a:gd name="T2" fmla="*/ 52 w 55"/>
                <a:gd name="T3" fmla="*/ 14 h 14"/>
                <a:gd name="T4" fmla="*/ 55 w 55"/>
                <a:gd name="T5" fmla="*/ 0 h 14"/>
                <a:gd name="T6" fmla="*/ 0 w 55"/>
                <a:gd name="T7" fmla="*/ 0 h 14"/>
                <a:gd name="T8" fmla="*/ 0 w 55"/>
                <a:gd name="T9" fmla="*/ 14 h 14"/>
              </a:gdLst>
              <a:ahLst/>
              <a:cxnLst>
                <a:cxn ang="0">
                  <a:pos x="T0" y="T1"/>
                </a:cxn>
                <a:cxn ang="0">
                  <a:pos x="T2" y="T3"/>
                </a:cxn>
                <a:cxn ang="0">
                  <a:pos x="T4" y="T5"/>
                </a:cxn>
                <a:cxn ang="0">
                  <a:pos x="T6" y="T7"/>
                </a:cxn>
                <a:cxn ang="0">
                  <a:pos x="T8" y="T9"/>
                </a:cxn>
              </a:cxnLst>
              <a:rect l="0" t="0" r="r" b="b"/>
              <a:pathLst>
                <a:path w="55" h="14">
                  <a:moveTo>
                    <a:pt x="0" y="14"/>
                  </a:moveTo>
                  <a:cubicBezTo>
                    <a:pt x="52" y="14"/>
                    <a:pt x="52" y="14"/>
                    <a:pt x="52" y="14"/>
                  </a:cubicBezTo>
                  <a:cubicBezTo>
                    <a:pt x="53" y="9"/>
                    <a:pt x="54" y="4"/>
                    <a:pt x="55" y="0"/>
                  </a:cubicBezTo>
                  <a:cubicBezTo>
                    <a:pt x="0" y="0"/>
                    <a:pt x="0" y="0"/>
                    <a:pt x="0" y="0"/>
                  </a:cubicBezTo>
                  <a:lnTo>
                    <a:pt x="0" y="14"/>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55" name="Freeform 28">
              <a:extLst>
                <a:ext uri="{FF2B5EF4-FFF2-40B4-BE49-F238E27FC236}">
                  <a16:creationId xmlns:a16="http://schemas.microsoft.com/office/drawing/2014/main" id="{590FE7DE-5D49-44F2-A0EB-DE86E2DF25E8}"/>
                </a:ext>
              </a:extLst>
            </p:cNvPr>
            <p:cNvSpPr>
              <a:spLocks/>
            </p:cNvSpPr>
            <p:nvPr/>
          </p:nvSpPr>
          <p:spPr bwMode="auto">
            <a:xfrm>
              <a:off x="2611" y="3320"/>
              <a:ext cx="155" cy="29"/>
            </a:xfrm>
            <a:custGeom>
              <a:avLst/>
              <a:gdLst>
                <a:gd name="T0" fmla="*/ 0 w 75"/>
                <a:gd name="T1" fmla="*/ 14 h 14"/>
                <a:gd name="T2" fmla="*/ 75 w 75"/>
                <a:gd name="T3" fmla="*/ 14 h 14"/>
                <a:gd name="T4" fmla="*/ 64 w 75"/>
                <a:gd name="T5" fmla="*/ 0 h 14"/>
                <a:gd name="T6" fmla="*/ 0 w 75"/>
                <a:gd name="T7" fmla="*/ 0 h 14"/>
                <a:gd name="T8" fmla="*/ 0 w 75"/>
                <a:gd name="T9" fmla="*/ 14 h 14"/>
              </a:gdLst>
              <a:ahLst/>
              <a:cxnLst>
                <a:cxn ang="0">
                  <a:pos x="T0" y="T1"/>
                </a:cxn>
                <a:cxn ang="0">
                  <a:pos x="T2" y="T3"/>
                </a:cxn>
                <a:cxn ang="0">
                  <a:pos x="T4" y="T5"/>
                </a:cxn>
                <a:cxn ang="0">
                  <a:pos x="T6" y="T7"/>
                </a:cxn>
                <a:cxn ang="0">
                  <a:pos x="T8" y="T9"/>
                </a:cxn>
              </a:cxnLst>
              <a:rect l="0" t="0" r="r" b="b"/>
              <a:pathLst>
                <a:path w="75" h="14">
                  <a:moveTo>
                    <a:pt x="0" y="14"/>
                  </a:moveTo>
                  <a:cubicBezTo>
                    <a:pt x="75" y="14"/>
                    <a:pt x="75" y="14"/>
                    <a:pt x="75" y="14"/>
                  </a:cubicBezTo>
                  <a:cubicBezTo>
                    <a:pt x="71" y="10"/>
                    <a:pt x="67" y="5"/>
                    <a:pt x="64" y="0"/>
                  </a:cubicBezTo>
                  <a:cubicBezTo>
                    <a:pt x="0" y="0"/>
                    <a:pt x="0" y="0"/>
                    <a:pt x="0" y="0"/>
                  </a:cubicBezTo>
                  <a:lnTo>
                    <a:pt x="0" y="14"/>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56" name="Freeform 29">
              <a:extLst>
                <a:ext uri="{FF2B5EF4-FFF2-40B4-BE49-F238E27FC236}">
                  <a16:creationId xmlns:a16="http://schemas.microsoft.com/office/drawing/2014/main" id="{D92C3578-FBCA-4E52-A04F-713508BDD979}"/>
                </a:ext>
              </a:extLst>
            </p:cNvPr>
            <p:cNvSpPr>
              <a:spLocks/>
            </p:cNvSpPr>
            <p:nvPr/>
          </p:nvSpPr>
          <p:spPr bwMode="auto">
            <a:xfrm>
              <a:off x="2814" y="3183"/>
              <a:ext cx="127" cy="106"/>
            </a:xfrm>
            <a:custGeom>
              <a:avLst/>
              <a:gdLst>
                <a:gd name="T0" fmla="*/ 58 w 127"/>
                <a:gd name="T1" fmla="*/ 106 h 106"/>
                <a:gd name="T2" fmla="*/ 0 w 127"/>
                <a:gd name="T3" fmla="*/ 60 h 106"/>
                <a:gd name="T4" fmla="*/ 19 w 127"/>
                <a:gd name="T5" fmla="*/ 37 h 106"/>
                <a:gd name="T6" fmla="*/ 54 w 127"/>
                <a:gd name="T7" fmla="*/ 65 h 106"/>
                <a:gd name="T8" fmla="*/ 104 w 127"/>
                <a:gd name="T9" fmla="*/ 0 h 106"/>
                <a:gd name="T10" fmla="*/ 127 w 127"/>
                <a:gd name="T11" fmla="*/ 17 h 106"/>
                <a:gd name="T12" fmla="*/ 58 w 127"/>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127" h="106">
                  <a:moveTo>
                    <a:pt x="58" y="106"/>
                  </a:moveTo>
                  <a:lnTo>
                    <a:pt x="0" y="60"/>
                  </a:lnTo>
                  <a:lnTo>
                    <a:pt x="19" y="37"/>
                  </a:lnTo>
                  <a:lnTo>
                    <a:pt x="54" y="65"/>
                  </a:lnTo>
                  <a:lnTo>
                    <a:pt x="104" y="0"/>
                  </a:lnTo>
                  <a:lnTo>
                    <a:pt x="127" y="17"/>
                  </a:lnTo>
                  <a:lnTo>
                    <a:pt x="58" y="106"/>
                  </a:lnTo>
                  <a:close/>
                </a:path>
              </a:pathLst>
            </a:custGeom>
            <a:solidFill>
              <a:schemeClr val="accent6"/>
            </a:solidFill>
            <a:ln w="9525">
              <a:no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57" name="Freeform 30">
              <a:extLst>
                <a:ext uri="{FF2B5EF4-FFF2-40B4-BE49-F238E27FC236}">
                  <a16:creationId xmlns:a16="http://schemas.microsoft.com/office/drawing/2014/main" id="{480595A6-02AD-4ADF-8A9E-FD69425E43C3}"/>
                </a:ext>
              </a:extLst>
            </p:cNvPr>
            <p:cNvSpPr>
              <a:spLocks noEditPoints="1"/>
            </p:cNvSpPr>
            <p:nvPr/>
          </p:nvSpPr>
          <p:spPr bwMode="auto">
            <a:xfrm>
              <a:off x="2748" y="3106"/>
              <a:ext cx="257" cy="260"/>
            </a:xfrm>
            <a:custGeom>
              <a:avLst/>
              <a:gdLst>
                <a:gd name="T0" fmla="*/ 62 w 124"/>
                <a:gd name="T1" fmla="*/ 125 h 125"/>
                <a:gd name="T2" fmla="*/ 0 w 124"/>
                <a:gd name="T3" fmla="*/ 62 h 125"/>
                <a:gd name="T4" fmla="*/ 62 w 124"/>
                <a:gd name="T5" fmla="*/ 0 h 125"/>
                <a:gd name="T6" fmla="*/ 124 w 124"/>
                <a:gd name="T7" fmla="*/ 62 h 125"/>
                <a:gd name="T8" fmla="*/ 62 w 124"/>
                <a:gd name="T9" fmla="*/ 125 h 125"/>
                <a:gd name="T10" fmla="*/ 62 w 124"/>
                <a:gd name="T11" fmla="*/ 14 h 125"/>
                <a:gd name="T12" fmla="*/ 14 w 124"/>
                <a:gd name="T13" fmla="*/ 62 h 125"/>
                <a:gd name="T14" fmla="*/ 62 w 124"/>
                <a:gd name="T15" fmla="*/ 111 h 125"/>
                <a:gd name="T16" fmla="*/ 110 w 124"/>
                <a:gd name="T17" fmla="*/ 62 h 125"/>
                <a:gd name="T18" fmla="*/ 62 w 124"/>
                <a:gd name="T19" fmla="*/ 1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25">
                  <a:moveTo>
                    <a:pt x="62" y="125"/>
                  </a:moveTo>
                  <a:cubicBezTo>
                    <a:pt x="28" y="125"/>
                    <a:pt x="0" y="97"/>
                    <a:pt x="0" y="62"/>
                  </a:cubicBezTo>
                  <a:cubicBezTo>
                    <a:pt x="0" y="28"/>
                    <a:pt x="28" y="0"/>
                    <a:pt x="62" y="0"/>
                  </a:cubicBezTo>
                  <a:cubicBezTo>
                    <a:pt x="96" y="0"/>
                    <a:pt x="124" y="28"/>
                    <a:pt x="124" y="62"/>
                  </a:cubicBezTo>
                  <a:cubicBezTo>
                    <a:pt x="124" y="97"/>
                    <a:pt x="96" y="125"/>
                    <a:pt x="62" y="125"/>
                  </a:cubicBezTo>
                  <a:close/>
                  <a:moveTo>
                    <a:pt x="62" y="14"/>
                  </a:moveTo>
                  <a:cubicBezTo>
                    <a:pt x="35" y="14"/>
                    <a:pt x="14" y="36"/>
                    <a:pt x="14" y="62"/>
                  </a:cubicBezTo>
                  <a:cubicBezTo>
                    <a:pt x="14" y="89"/>
                    <a:pt x="35" y="111"/>
                    <a:pt x="62" y="111"/>
                  </a:cubicBezTo>
                  <a:cubicBezTo>
                    <a:pt x="89" y="111"/>
                    <a:pt x="110" y="89"/>
                    <a:pt x="110" y="62"/>
                  </a:cubicBezTo>
                  <a:cubicBezTo>
                    <a:pt x="110" y="36"/>
                    <a:pt x="89" y="14"/>
                    <a:pt x="62" y="14"/>
                  </a:cubicBezTo>
                  <a:close/>
                </a:path>
              </a:pathLst>
            </a:custGeom>
            <a:solidFill>
              <a:schemeClr val="accent2"/>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71284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alphaModFix amt="7000"/>
            <a:extLst>
              <a:ext uri="{28A0092B-C50C-407E-A947-70E740481C1C}">
                <a14:useLocalDpi xmlns:a14="http://schemas.microsoft.com/office/drawing/2010/main" val="0"/>
              </a:ext>
            </a:extLst>
          </a:blip>
          <a:stretch>
            <a:fillRect/>
          </a:stretch>
        </p:blipFill>
        <p:spPr>
          <a:xfrm>
            <a:off x="-8128" y="0"/>
            <a:ext cx="9152128" cy="5148072"/>
          </a:xfrm>
          <a:prstGeom prst="rect">
            <a:avLst/>
          </a:prstGeom>
        </p:spPr>
      </p:pic>
      <p:sp>
        <p:nvSpPr>
          <p:cNvPr id="5" name="TextBox 4"/>
          <p:cNvSpPr txBox="1"/>
          <p:nvPr/>
        </p:nvSpPr>
        <p:spPr>
          <a:xfrm>
            <a:off x="476240" y="2574036"/>
            <a:ext cx="5508000" cy="1849674"/>
          </a:xfrm>
          <a:prstGeom prst="rect">
            <a:avLst/>
          </a:prstGeom>
          <a:noFill/>
        </p:spPr>
        <p:txBody>
          <a:bodyPr wrap="square" rtlCol="0">
            <a:spAutoFit/>
          </a:bodyPr>
          <a:lstStyle/>
          <a:p>
            <a:pPr>
              <a:lnSpc>
                <a:spcPct val="70000"/>
              </a:lnSpc>
            </a:pPr>
            <a:r>
              <a:rPr lang="en-US" sz="5400" b="1" spc="-300" dirty="0">
                <a:solidFill>
                  <a:srgbClr val="AEC829"/>
                </a:solidFill>
                <a:latin typeface="Arial"/>
                <a:cs typeface="Arial"/>
              </a:rPr>
              <a:t>Medidata </a:t>
            </a:r>
            <a:r>
              <a:rPr lang="en-US" sz="5400" b="1" spc="-300" dirty="0">
                <a:solidFill>
                  <a:schemeClr val="bg1"/>
                </a:solidFill>
                <a:latin typeface="Arial"/>
                <a:cs typeface="Arial"/>
              </a:rPr>
              <a:t>Implementation Services</a:t>
            </a:r>
          </a:p>
        </p:txBody>
      </p:sp>
      <p:sp>
        <p:nvSpPr>
          <p:cNvPr id="6" name="TextBox 5"/>
          <p:cNvSpPr txBox="1"/>
          <p:nvPr/>
        </p:nvSpPr>
        <p:spPr>
          <a:xfrm>
            <a:off x="536712" y="4445979"/>
            <a:ext cx="4860673" cy="271869"/>
          </a:xfrm>
          <a:prstGeom prst="rect">
            <a:avLst/>
          </a:prstGeom>
          <a:noFill/>
        </p:spPr>
        <p:txBody>
          <a:bodyPr wrap="square" rtlCol="0">
            <a:spAutoFit/>
          </a:bodyPr>
          <a:lstStyle/>
          <a:p>
            <a:pPr>
              <a:lnSpc>
                <a:spcPct val="80000"/>
              </a:lnSpc>
            </a:pPr>
            <a:r>
              <a:rPr lang="en-US" sz="1400" i="1" dirty="0">
                <a:solidFill>
                  <a:srgbClr val="AEC829"/>
                </a:solidFill>
                <a:latin typeface="Georgia"/>
                <a:cs typeface="Georgia"/>
              </a:rPr>
              <a:t>February 2018</a:t>
            </a:r>
          </a:p>
        </p:txBody>
      </p:sp>
      <p:pic>
        <p:nvPicPr>
          <p:cNvPr id="7" name="Picture 6"/>
          <p:cNvPicPr>
            <a:picLocks noChangeAspect="1"/>
          </p:cNvPicPr>
          <p:nvPr/>
        </p:nvPicPr>
        <p:blipFill>
          <a:blip r:embed="rId3"/>
          <a:stretch>
            <a:fillRect/>
          </a:stretch>
        </p:blipFill>
        <p:spPr>
          <a:xfrm>
            <a:off x="613600" y="614109"/>
            <a:ext cx="1206500" cy="190500"/>
          </a:xfrm>
          <a:prstGeom prst="rect">
            <a:avLst/>
          </a:prstGeom>
        </p:spPr>
      </p:pic>
    </p:spTree>
    <p:extLst>
      <p:ext uri="{BB962C8B-B14F-4D97-AF65-F5344CB8AC3E}">
        <p14:creationId xmlns:p14="http://schemas.microsoft.com/office/powerpoint/2010/main" val="66217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01463785"/>
              </p:ext>
            </p:extLst>
          </p:nvPr>
        </p:nvGraphicFramePr>
        <p:xfrm>
          <a:off x="513783" y="876027"/>
          <a:ext cx="3491882" cy="2765753"/>
        </p:xfrm>
        <a:graphic>
          <a:graphicData uri="http://schemas.openxmlformats.org/drawingml/2006/table">
            <a:tbl>
              <a:tblPr/>
              <a:tblGrid>
                <a:gridCol w="1801775">
                  <a:extLst>
                    <a:ext uri="{9D8B030D-6E8A-4147-A177-3AD203B41FA5}">
                      <a16:colId xmlns:a16="http://schemas.microsoft.com/office/drawing/2014/main" val="1499016965"/>
                    </a:ext>
                  </a:extLst>
                </a:gridCol>
                <a:gridCol w="1690107">
                  <a:extLst>
                    <a:ext uri="{9D8B030D-6E8A-4147-A177-3AD203B41FA5}">
                      <a16:colId xmlns:a16="http://schemas.microsoft.com/office/drawing/2014/main" val="2199320659"/>
                    </a:ext>
                  </a:extLst>
                </a:gridCol>
              </a:tblGrid>
              <a:tr h="409633">
                <a:tc>
                  <a:txBody>
                    <a:bodyPr/>
                    <a:lstStyle/>
                    <a:p>
                      <a:pPr algn="l" fontAlgn="b"/>
                      <a:r>
                        <a:rPr lang="en-US" sz="1000" b="1" i="0" u="none" strike="noStrike" dirty="0">
                          <a:solidFill>
                            <a:schemeClr val="tx1"/>
                          </a:solidFill>
                          <a:effectLst/>
                          <a:latin typeface="Calibri" panose="020F0502020204030204" pitchFamily="34" charset="0"/>
                        </a:rPr>
                        <a:t>Study</a:t>
                      </a:r>
                    </a:p>
                  </a:txBody>
                  <a:tcPr marR="9062" marT="9062" marB="0" anchor="ctr">
                    <a:lnL>
                      <a:noFill/>
                    </a:lnL>
                    <a:lnR>
                      <a:noFill/>
                    </a:lnR>
                    <a:lnT>
                      <a:noFill/>
                    </a:lnT>
                    <a:lnB>
                      <a:noFill/>
                    </a:lnB>
                    <a:solidFill>
                      <a:schemeClr val="accent1"/>
                    </a:solidFill>
                  </a:tcPr>
                </a:tc>
                <a:tc>
                  <a:txBody>
                    <a:bodyPr/>
                    <a:lstStyle/>
                    <a:p>
                      <a:pPr algn="ctr" fontAlgn="b"/>
                      <a:r>
                        <a:rPr lang="en-US" sz="1000" b="1" i="0" u="none" strike="noStrike" dirty="0">
                          <a:solidFill>
                            <a:schemeClr val="tx1"/>
                          </a:solidFill>
                          <a:effectLst/>
                          <a:latin typeface="Calibri" panose="020F0502020204030204" pitchFamily="34" charset="0"/>
                        </a:rPr>
                        <a:t>eCRF Design Period (Weeks)</a:t>
                      </a:r>
                    </a:p>
                  </a:txBody>
                  <a:tcPr marR="9062" marT="9062" marB="0" anchor="ctr">
                    <a:lnL>
                      <a:noFill/>
                    </a:lnL>
                    <a:lnR>
                      <a:noFill/>
                    </a:lnR>
                    <a:lnT>
                      <a:noFill/>
                    </a:lnT>
                    <a:lnB>
                      <a:noFill/>
                    </a:lnB>
                    <a:solidFill>
                      <a:schemeClr val="accent1"/>
                    </a:solidFill>
                  </a:tcPr>
                </a:tc>
                <a:extLst>
                  <a:ext uri="{0D108BD9-81ED-4DB2-BD59-A6C34878D82A}">
                    <a16:rowId xmlns:a16="http://schemas.microsoft.com/office/drawing/2014/main" val="2848664415"/>
                  </a:ext>
                </a:extLst>
              </a:tr>
              <a:tr h="181240">
                <a:tc>
                  <a:txBody>
                    <a:bodyPr/>
                    <a:lstStyle/>
                    <a:p>
                      <a:pPr algn="l" fontAlgn="b"/>
                      <a:r>
                        <a:rPr lang="en-US" sz="1000" b="0" i="0" u="none" strike="noStrike" dirty="0">
                          <a:solidFill>
                            <a:schemeClr val="tx1"/>
                          </a:solidFill>
                          <a:effectLst/>
                          <a:latin typeface="Calibri" panose="020F0502020204030204" pitchFamily="34" charset="0"/>
                        </a:rPr>
                        <a:t>PR-10-5014-C</a:t>
                      </a:r>
                    </a:p>
                  </a:txBody>
                  <a:tcPr marR="9062" marT="9062" marB="0" anchor="b">
                    <a:lnL>
                      <a:noFill/>
                    </a:lnL>
                    <a:lnR>
                      <a:noFill/>
                    </a:lnR>
                    <a:lnT>
                      <a:noFill/>
                    </a:lnT>
                    <a:lnB>
                      <a:noFill/>
                    </a:lnB>
                  </a:tcPr>
                </a:tc>
                <a:tc>
                  <a:txBody>
                    <a:bodyPr/>
                    <a:lstStyle/>
                    <a:p>
                      <a:pPr algn="ctr" fontAlgn="b"/>
                      <a:r>
                        <a:rPr lang="en-US" sz="1000" b="0" i="0" u="none" strike="noStrike" dirty="0">
                          <a:solidFill>
                            <a:schemeClr val="tx1"/>
                          </a:solidFill>
                          <a:effectLst/>
                          <a:latin typeface="Calibri" panose="020F0502020204030204" pitchFamily="34" charset="0"/>
                        </a:rPr>
                        <a:t>3.3</a:t>
                      </a:r>
                    </a:p>
                  </a:txBody>
                  <a:tcPr marR="9062" marT="9062" marB="0" anchor="b">
                    <a:lnL>
                      <a:noFill/>
                    </a:lnL>
                    <a:lnR>
                      <a:noFill/>
                    </a:lnR>
                    <a:lnT>
                      <a:noFill/>
                    </a:lnT>
                    <a:lnB>
                      <a:noFill/>
                    </a:lnB>
                  </a:tcPr>
                </a:tc>
                <a:extLst>
                  <a:ext uri="{0D108BD9-81ED-4DB2-BD59-A6C34878D82A}">
                    <a16:rowId xmlns:a16="http://schemas.microsoft.com/office/drawing/2014/main" val="2244676543"/>
                  </a:ext>
                </a:extLst>
              </a:tr>
              <a:tr h="181240">
                <a:tc>
                  <a:txBody>
                    <a:bodyPr/>
                    <a:lstStyle/>
                    <a:p>
                      <a:pPr algn="l" fontAlgn="b"/>
                      <a:r>
                        <a:rPr lang="en-US" sz="1000" b="0" i="0" u="none" strike="noStrike">
                          <a:solidFill>
                            <a:schemeClr val="tx1"/>
                          </a:solidFill>
                          <a:effectLst/>
                          <a:latin typeface="Calibri" panose="020F0502020204030204" pitchFamily="34" charset="0"/>
                        </a:rPr>
                        <a:t>4010-01-001 Part 2</a:t>
                      </a:r>
                    </a:p>
                  </a:txBody>
                  <a:tcPr marR="9062" marT="9062" marB="0" anchor="b">
                    <a:lnL>
                      <a:noFill/>
                    </a:lnL>
                    <a:lnR>
                      <a:noFill/>
                    </a:lnR>
                    <a:lnT>
                      <a:noFill/>
                    </a:lnT>
                    <a:lnB>
                      <a:noFill/>
                    </a:lnB>
                  </a:tcPr>
                </a:tc>
                <a:tc>
                  <a:txBody>
                    <a:bodyPr/>
                    <a:lstStyle/>
                    <a:p>
                      <a:pPr algn="ctr" fontAlgn="b"/>
                      <a:r>
                        <a:rPr lang="en-US" sz="1000" b="0" i="0" u="none" strike="noStrike">
                          <a:solidFill>
                            <a:schemeClr val="tx1"/>
                          </a:solidFill>
                          <a:effectLst/>
                          <a:latin typeface="Calibri" panose="020F0502020204030204" pitchFamily="34" charset="0"/>
                        </a:rPr>
                        <a:t>4.4</a:t>
                      </a:r>
                    </a:p>
                  </a:txBody>
                  <a:tcPr marR="9062" marT="9062" marB="0" anchor="b">
                    <a:lnL>
                      <a:noFill/>
                    </a:lnL>
                    <a:lnR>
                      <a:noFill/>
                    </a:lnR>
                    <a:lnT>
                      <a:noFill/>
                    </a:lnT>
                    <a:lnB>
                      <a:noFill/>
                    </a:lnB>
                  </a:tcPr>
                </a:tc>
                <a:extLst>
                  <a:ext uri="{0D108BD9-81ED-4DB2-BD59-A6C34878D82A}">
                    <a16:rowId xmlns:a16="http://schemas.microsoft.com/office/drawing/2014/main" val="1800702029"/>
                  </a:ext>
                </a:extLst>
              </a:tr>
              <a:tr h="181240">
                <a:tc>
                  <a:txBody>
                    <a:bodyPr/>
                    <a:lstStyle/>
                    <a:p>
                      <a:pPr algn="l" fontAlgn="b"/>
                      <a:r>
                        <a:rPr lang="en-US" sz="1000" b="0" i="0" u="none" strike="noStrike" dirty="0">
                          <a:solidFill>
                            <a:schemeClr val="tx1"/>
                          </a:solidFill>
                          <a:effectLst/>
                          <a:latin typeface="Calibri" panose="020F0502020204030204" pitchFamily="34" charset="0"/>
                        </a:rPr>
                        <a:t>PR-11-5012-C</a:t>
                      </a:r>
                    </a:p>
                  </a:txBody>
                  <a:tcPr marR="9062" marT="9062" marB="0" anchor="b">
                    <a:lnL>
                      <a:noFill/>
                    </a:lnL>
                    <a:lnR>
                      <a:noFill/>
                    </a:lnR>
                    <a:lnT>
                      <a:noFill/>
                    </a:lnT>
                    <a:lnB>
                      <a:noFill/>
                    </a:lnB>
                  </a:tcPr>
                </a:tc>
                <a:tc>
                  <a:txBody>
                    <a:bodyPr/>
                    <a:lstStyle/>
                    <a:p>
                      <a:pPr algn="ctr" fontAlgn="b"/>
                      <a:r>
                        <a:rPr lang="en-US" sz="1000" b="0" i="0" u="none" strike="noStrike">
                          <a:solidFill>
                            <a:schemeClr val="tx1"/>
                          </a:solidFill>
                          <a:effectLst/>
                          <a:latin typeface="Calibri" panose="020F0502020204030204" pitchFamily="34" charset="0"/>
                        </a:rPr>
                        <a:t>5.6</a:t>
                      </a:r>
                    </a:p>
                  </a:txBody>
                  <a:tcPr marR="9062" marT="9062" marB="0" anchor="b">
                    <a:lnL>
                      <a:noFill/>
                    </a:lnL>
                    <a:lnR>
                      <a:noFill/>
                    </a:lnR>
                    <a:lnT>
                      <a:noFill/>
                    </a:lnT>
                    <a:lnB>
                      <a:noFill/>
                    </a:lnB>
                  </a:tcPr>
                </a:tc>
                <a:extLst>
                  <a:ext uri="{0D108BD9-81ED-4DB2-BD59-A6C34878D82A}">
                    <a16:rowId xmlns:a16="http://schemas.microsoft.com/office/drawing/2014/main" val="1509689898"/>
                  </a:ext>
                </a:extLst>
              </a:tr>
              <a:tr h="181240">
                <a:tc>
                  <a:txBody>
                    <a:bodyPr/>
                    <a:lstStyle/>
                    <a:p>
                      <a:pPr algn="l" fontAlgn="b"/>
                      <a:r>
                        <a:rPr lang="en-US" sz="1000" b="0" i="0" u="none" strike="noStrike">
                          <a:solidFill>
                            <a:schemeClr val="tx1"/>
                          </a:solidFill>
                          <a:effectLst/>
                          <a:latin typeface="Calibri" panose="020F0502020204030204" pitchFamily="34" charset="0"/>
                        </a:rPr>
                        <a:t>OPEN LABEL QTC-PR-30-5011-C</a:t>
                      </a:r>
                    </a:p>
                  </a:txBody>
                  <a:tcPr marR="9062" marT="9062" marB="0" anchor="b">
                    <a:lnL>
                      <a:noFill/>
                    </a:lnL>
                    <a:lnR>
                      <a:noFill/>
                    </a:lnR>
                    <a:lnT>
                      <a:noFill/>
                    </a:lnT>
                    <a:lnB>
                      <a:noFill/>
                    </a:lnB>
                  </a:tcPr>
                </a:tc>
                <a:tc>
                  <a:txBody>
                    <a:bodyPr/>
                    <a:lstStyle/>
                    <a:p>
                      <a:pPr algn="ctr" fontAlgn="b"/>
                      <a:r>
                        <a:rPr lang="en-US" sz="1000" b="0" i="0" u="none" strike="noStrike">
                          <a:solidFill>
                            <a:schemeClr val="tx1"/>
                          </a:solidFill>
                          <a:effectLst/>
                          <a:latin typeface="Calibri" panose="020F0502020204030204" pitchFamily="34" charset="0"/>
                        </a:rPr>
                        <a:t>6.9</a:t>
                      </a:r>
                    </a:p>
                  </a:txBody>
                  <a:tcPr marR="9062" marT="9062" marB="0" anchor="b">
                    <a:lnL>
                      <a:noFill/>
                    </a:lnL>
                    <a:lnR>
                      <a:noFill/>
                    </a:lnR>
                    <a:lnT>
                      <a:noFill/>
                    </a:lnT>
                    <a:lnB>
                      <a:noFill/>
                    </a:lnB>
                  </a:tcPr>
                </a:tc>
                <a:extLst>
                  <a:ext uri="{0D108BD9-81ED-4DB2-BD59-A6C34878D82A}">
                    <a16:rowId xmlns:a16="http://schemas.microsoft.com/office/drawing/2014/main" val="1622060586"/>
                  </a:ext>
                </a:extLst>
              </a:tr>
              <a:tr h="181240">
                <a:tc>
                  <a:txBody>
                    <a:bodyPr/>
                    <a:lstStyle/>
                    <a:p>
                      <a:pPr algn="l" fontAlgn="b"/>
                      <a:r>
                        <a:rPr lang="en-US" sz="1000" b="0" i="0" u="none" strike="noStrike">
                          <a:solidFill>
                            <a:schemeClr val="tx1"/>
                          </a:solidFill>
                          <a:effectLst/>
                          <a:latin typeface="Calibri" panose="020F0502020204030204" pitchFamily="34" charset="0"/>
                        </a:rPr>
                        <a:t>PR-11-5022-C</a:t>
                      </a:r>
                    </a:p>
                  </a:txBody>
                  <a:tcPr marR="9062" marT="9062" marB="0" anchor="b">
                    <a:lnL>
                      <a:noFill/>
                    </a:lnL>
                    <a:lnR>
                      <a:noFill/>
                    </a:lnR>
                    <a:lnT>
                      <a:noFill/>
                    </a:lnT>
                    <a:lnB>
                      <a:noFill/>
                    </a:lnB>
                  </a:tcPr>
                </a:tc>
                <a:tc>
                  <a:txBody>
                    <a:bodyPr/>
                    <a:lstStyle/>
                    <a:p>
                      <a:pPr algn="ctr" fontAlgn="b"/>
                      <a:r>
                        <a:rPr lang="en-US" sz="1000" b="0" i="0" u="none" strike="noStrike">
                          <a:solidFill>
                            <a:schemeClr val="tx1"/>
                          </a:solidFill>
                          <a:effectLst/>
                          <a:latin typeface="Calibri" panose="020F0502020204030204" pitchFamily="34" charset="0"/>
                        </a:rPr>
                        <a:t>7</a:t>
                      </a:r>
                    </a:p>
                  </a:txBody>
                  <a:tcPr marR="9062" marT="9062" marB="0" anchor="b">
                    <a:lnL>
                      <a:noFill/>
                    </a:lnL>
                    <a:lnR>
                      <a:noFill/>
                    </a:lnR>
                    <a:lnT>
                      <a:noFill/>
                    </a:lnT>
                    <a:lnB>
                      <a:noFill/>
                    </a:lnB>
                  </a:tcPr>
                </a:tc>
                <a:extLst>
                  <a:ext uri="{0D108BD9-81ED-4DB2-BD59-A6C34878D82A}">
                    <a16:rowId xmlns:a16="http://schemas.microsoft.com/office/drawing/2014/main" val="2839257256"/>
                  </a:ext>
                </a:extLst>
              </a:tr>
              <a:tr h="181240">
                <a:tc>
                  <a:txBody>
                    <a:bodyPr/>
                    <a:lstStyle/>
                    <a:p>
                      <a:pPr algn="l" fontAlgn="b"/>
                      <a:r>
                        <a:rPr lang="en-US" sz="1000" b="0" i="0" u="none" strike="noStrike">
                          <a:solidFill>
                            <a:schemeClr val="tx1"/>
                          </a:solidFill>
                          <a:effectLst/>
                          <a:latin typeface="Calibri" panose="020F0502020204030204" pitchFamily="34" charset="0"/>
                        </a:rPr>
                        <a:t>PR-10-5013-C</a:t>
                      </a:r>
                    </a:p>
                  </a:txBody>
                  <a:tcPr marR="9062" marT="9062" marB="0" anchor="b">
                    <a:lnL>
                      <a:noFill/>
                    </a:lnL>
                    <a:lnR>
                      <a:noFill/>
                    </a:lnR>
                    <a:lnT>
                      <a:noFill/>
                    </a:lnT>
                    <a:lnB>
                      <a:noFill/>
                    </a:lnB>
                  </a:tcPr>
                </a:tc>
                <a:tc>
                  <a:txBody>
                    <a:bodyPr/>
                    <a:lstStyle/>
                    <a:p>
                      <a:pPr algn="ctr" fontAlgn="b"/>
                      <a:r>
                        <a:rPr lang="en-US" sz="1000" b="0" i="0" u="none" strike="noStrike">
                          <a:solidFill>
                            <a:schemeClr val="tx1"/>
                          </a:solidFill>
                          <a:effectLst/>
                          <a:latin typeface="Calibri" panose="020F0502020204030204" pitchFamily="34" charset="0"/>
                        </a:rPr>
                        <a:t>7.1</a:t>
                      </a:r>
                    </a:p>
                  </a:txBody>
                  <a:tcPr marR="9062" marT="9062" marB="0" anchor="b">
                    <a:lnL>
                      <a:noFill/>
                    </a:lnL>
                    <a:lnR>
                      <a:noFill/>
                    </a:lnR>
                    <a:lnT>
                      <a:noFill/>
                    </a:lnT>
                    <a:lnB>
                      <a:noFill/>
                    </a:lnB>
                  </a:tcPr>
                </a:tc>
                <a:extLst>
                  <a:ext uri="{0D108BD9-81ED-4DB2-BD59-A6C34878D82A}">
                    <a16:rowId xmlns:a16="http://schemas.microsoft.com/office/drawing/2014/main" val="1786877109"/>
                  </a:ext>
                </a:extLst>
              </a:tr>
              <a:tr h="181240">
                <a:tc>
                  <a:txBody>
                    <a:bodyPr/>
                    <a:lstStyle/>
                    <a:p>
                      <a:pPr algn="l" fontAlgn="b"/>
                      <a:r>
                        <a:rPr lang="en-US" sz="1000" b="0" i="0" u="none" strike="noStrike">
                          <a:solidFill>
                            <a:schemeClr val="tx1"/>
                          </a:solidFill>
                          <a:effectLst/>
                          <a:latin typeface="Calibri" panose="020F0502020204030204" pitchFamily="34" charset="0"/>
                        </a:rPr>
                        <a:t>QUADRA_PR-30-5020-C</a:t>
                      </a:r>
                    </a:p>
                  </a:txBody>
                  <a:tcPr marR="9062" marT="9062" marB="0" anchor="b">
                    <a:lnL>
                      <a:noFill/>
                    </a:lnL>
                    <a:lnR>
                      <a:noFill/>
                    </a:lnR>
                    <a:lnT>
                      <a:noFill/>
                    </a:lnT>
                    <a:lnB>
                      <a:noFill/>
                    </a:lnB>
                  </a:tcPr>
                </a:tc>
                <a:tc>
                  <a:txBody>
                    <a:bodyPr/>
                    <a:lstStyle/>
                    <a:p>
                      <a:pPr algn="ctr" fontAlgn="b"/>
                      <a:r>
                        <a:rPr lang="en-US" sz="1000" b="0" i="0" u="none" strike="noStrike">
                          <a:solidFill>
                            <a:schemeClr val="tx1"/>
                          </a:solidFill>
                          <a:effectLst/>
                          <a:latin typeface="Calibri" panose="020F0502020204030204" pitchFamily="34" charset="0"/>
                        </a:rPr>
                        <a:t>10.9</a:t>
                      </a:r>
                    </a:p>
                  </a:txBody>
                  <a:tcPr marR="9062" marT="9062" marB="0" anchor="b">
                    <a:lnL>
                      <a:noFill/>
                    </a:lnL>
                    <a:lnR>
                      <a:noFill/>
                    </a:lnR>
                    <a:lnT>
                      <a:noFill/>
                    </a:lnT>
                    <a:lnB>
                      <a:noFill/>
                    </a:lnB>
                  </a:tcPr>
                </a:tc>
                <a:extLst>
                  <a:ext uri="{0D108BD9-81ED-4DB2-BD59-A6C34878D82A}">
                    <a16:rowId xmlns:a16="http://schemas.microsoft.com/office/drawing/2014/main" val="1807512537"/>
                  </a:ext>
                </a:extLst>
              </a:tr>
              <a:tr h="181240">
                <a:tc>
                  <a:txBody>
                    <a:bodyPr/>
                    <a:lstStyle/>
                    <a:p>
                      <a:pPr algn="l" fontAlgn="b"/>
                      <a:r>
                        <a:rPr lang="en-US" sz="1000" b="0" i="0" u="none" strike="noStrike">
                          <a:solidFill>
                            <a:schemeClr val="tx1"/>
                          </a:solidFill>
                          <a:effectLst/>
                          <a:latin typeface="Calibri" panose="020F0502020204030204" pitchFamily="34" charset="0"/>
                        </a:rPr>
                        <a:t>4010-01-001</a:t>
                      </a:r>
                    </a:p>
                  </a:txBody>
                  <a:tcPr marR="9062" marT="9062" marB="0" anchor="b">
                    <a:lnL>
                      <a:noFill/>
                    </a:lnL>
                    <a:lnR>
                      <a:noFill/>
                    </a:lnR>
                    <a:lnT>
                      <a:noFill/>
                    </a:lnT>
                    <a:lnB>
                      <a:noFill/>
                    </a:lnB>
                  </a:tcPr>
                </a:tc>
                <a:tc>
                  <a:txBody>
                    <a:bodyPr/>
                    <a:lstStyle/>
                    <a:p>
                      <a:pPr algn="ctr" fontAlgn="b"/>
                      <a:r>
                        <a:rPr lang="en-US" sz="1000" b="0" i="0" u="none" strike="noStrike">
                          <a:solidFill>
                            <a:schemeClr val="tx1"/>
                          </a:solidFill>
                          <a:effectLst/>
                          <a:latin typeface="Calibri" panose="020F0502020204030204" pitchFamily="34" charset="0"/>
                        </a:rPr>
                        <a:t>11.9</a:t>
                      </a:r>
                    </a:p>
                  </a:txBody>
                  <a:tcPr marR="9062" marT="9062" marB="0" anchor="b">
                    <a:lnL>
                      <a:noFill/>
                    </a:lnL>
                    <a:lnR>
                      <a:noFill/>
                    </a:lnR>
                    <a:lnT>
                      <a:noFill/>
                    </a:lnT>
                    <a:lnB>
                      <a:noFill/>
                    </a:lnB>
                  </a:tcPr>
                </a:tc>
                <a:extLst>
                  <a:ext uri="{0D108BD9-81ED-4DB2-BD59-A6C34878D82A}">
                    <a16:rowId xmlns:a16="http://schemas.microsoft.com/office/drawing/2014/main" val="3204865625"/>
                  </a:ext>
                </a:extLst>
              </a:tr>
              <a:tr h="181240">
                <a:tc>
                  <a:txBody>
                    <a:bodyPr/>
                    <a:lstStyle/>
                    <a:p>
                      <a:pPr algn="l" fontAlgn="b"/>
                      <a:r>
                        <a:rPr lang="en-US" sz="1000" b="0" i="0" u="none" strike="noStrike">
                          <a:solidFill>
                            <a:schemeClr val="tx1"/>
                          </a:solidFill>
                          <a:effectLst/>
                          <a:latin typeface="Calibri" panose="020F0502020204030204" pitchFamily="34" charset="0"/>
                        </a:rPr>
                        <a:t>PR-11-5016-C</a:t>
                      </a:r>
                    </a:p>
                  </a:txBody>
                  <a:tcPr marR="9062" marT="9062" marB="0" anchor="b">
                    <a:lnL>
                      <a:noFill/>
                    </a:lnL>
                    <a:lnR>
                      <a:noFill/>
                    </a:lnR>
                    <a:lnT>
                      <a:noFill/>
                    </a:lnT>
                    <a:lnB>
                      <a:noFill/>
                    </a:lnB>
                  </a:tcPr>
                </a:tc>
                <a:tc>
                  <a:txBody>
                    <a:bodyPr/>
                    <a:lstStyle/>
                    <a:p>
                      <a:pPr algn="ctr" fontAlgn="b"/>
                      <a:r>
                        <a:rPr lang="en-US" sz="1000" b="0" i="0" u="none" strike="noStrike" dirty="0">
                          <a:solidFill>
                            <a:schemeClr val="tx1"/>
                          </a:solidFill>
                          <a:effectLst/>
                          <a:latin typeface="Calibri" panose="020F0502020204030204" pitchFamily="34" charset="0"/>
                        </a:rPr>
                        <a:t>12.7</a:t>
                      </a:r>
                    </a:p>
                  </a:txBody>
                  <a:tcPr marR="9062" marT="9062" marB="0" anchor="b">
                    <a:lnL>
                      <a:noFill/>
                    </a:lnL>
                    <a:lnR>
                      <a:noFill/>
                    </a:lnR>
                    <a:lnT>
                      <a:noFill/>
                    </a:lnT>
                    <a:lnB>
                      <a:noFill/>
                    </a:lnB>
                  </a:tcPr>
                </a:tc>
                <a:extLst>
                  <a:ext uri="{0D108BD9-81ED-4DB2-BD59-A6C34878D82A}">
                    <a16:rowId xmlns:a16="http://schemas.microsoft.com/office/drawing/2014/main" val="2343033711"/>
                  </a:ext>
                </a:extLst>
              </a:tr>
              <a:tr h="181240">
                <a:tc>
                  <a:txBody>
                    <a:bodyPr/>
                    <a:lstStyle/>
                    <a:p>
                      <a:pPr algn="l" fontAlgn="b"/>
                      <a:r>
                        <a:rPr lang="en-US" sz="1000" b="0" i="0" u="none" strike="noStrike">
                          <a:solidFill>
                            <a:schemeClr val="tx1"/>
                          </a:solidFill>
                          <a:effectLst/>
                          <a:latin typeface="Calibri" panose="020F0502020204030204" pitchFamily="34" charset="0"/>
                        </a:rPr>
                        <a:t>4020-01-001</a:t>
                      </a:r>
                    </a:p>
                  </a:txBody>
                  <a:tcPr marR="9062" marT="9062" marB="0" anchor="b">
                    <a:lnL>
                      <a:noFill/>
                    </a:lnL>
                    <a:lnR>
                      <a:noFill/>
                    </a:lnR>
                    <a:lnT>
                      <a:noFill/>
                    </a:lnT>
                    <a:lnB>
                      <a:noFill/>
                    </a:lnB>
                  </a:tcPr>
                </a:tc>
                <a:tc>
                  <a:txBody>
                    <a:bodyPr/>
                    <a:lstStyle/>
                    <a:p>
                      <a:pPr algn="ctr" fontAlgn="b"/>
                      <a:r>
                        <a:rPr lang="en-US" sz="1000" b="0" i="0" u="none" strike="noStrike" dirty="0">
                          <a:solidFill>
                            <a:schemeClr val="tx1"/>
                          </a:solidFill>
                          <a:effectLst/>
                          <a:latin typeface="Calibri" panose="020F0502020204030204" pitchFamily="34" charset="0"/>
                        </a:rPr>
                        <a:t>13.4</a:t>
                      </a:r>
                    </a:p>
                  </a:txBody>
                  <a:tcPr marR="9062" marT="9062" marB="0" anchor="b">
                    <a:lnL>
                      <a:noFill/>
                    </a:lnL>
                    <a:lnR>
                      <a:noFill/>
                    </a:lnR>
                    <a:lnT>
                      <a:noFill/>
                    </a:lnT>
                    <a:lnB>
                      <a:noFill/>
                    </a:lnB>
                  </a:tcPr>
                </a:tc>
                <a:extLst>
                  <a:ext uri="{0D108BD9-81ED-4DB2-BD59-A6C34878D82A}">
                    <a16:rowId xmlns:a16="http://schemas.microsoft.com/office/drawing/2014/main" val="4163387214"/>
                  </a:ext>
                </a:extLst>
              </a:tr>
              <a:tr h="181240">
                <a:tc>
                  <a:txBody>
                    <a:bodyPr/>
                    <a:lstStyle/>
                    <a:p>
                      <a:pPr algn="l" fontAlgn="b"/>
                      <a:r>
                        <a:rPr lang="en-US" sz="1000" b="0" i="0" u="none" strike="noStrike">
                          <a:solidFill>
                            <a:schemeClr val="tx1"/>
                          </a:solidFill>
                          <a:effectLst/>
                          <a:latin typeface="Calibri" panose="020F0502020204030204" pitchFamily="34" charset="0"/>
                        </a:rPr>
                        <a:t>PR-30-5015-C</a:t>
                      </a:r>
                    </a:p>
                  </a:txBody>
                  <a:tcPr marR="9062" marT="9062" marB="0" anchor="b">
                    <a:lnL>
                      <a:noFill/>
                    </a:lnL>
                    <a:lnR>
                      <a:noFill/>
                    </a:lnR>
                    <a:lnT>
                      <a:noFill/>
                    </a:lnT>
                    <a:lnB>
                      <a:noFill/>
                    </a:lnB>
                  </a:tcPr>
                </a:tc>
                <a:tc>
                  <a:txBody>
                    <a:bodyPr/>
                    <a:lstStyle/>
                    <a:p>
                      <a:pPr algn="ctr" fontAlgn="b"/>
                      <a:r>
                        <a:rPr lang="en-US" sz="1000" b="0" i="0" u="none" strike="noStrike" dirty="0">
                          <a:solidFill>
                            <a:schemeClr val="tx1"/>
                          </a:solidFill>
                          <a:effectLst/>
                          <a:latin typeface="Calibri" panose="020F0502020204030204" pitchFamily="34" charset="0"/>
                        </a:rPr>
                        <a:t>15.1</a:t>
                      </a:r>
                    </a:p>
                  </a:txBody>
                  <a:tcPr marR="9062" marT="9062" marB="0" anchor="b">
                    <a:lnL>
                      <a:noFill/>
                    </a:lnL>
                    <a:lnR>
                      <a:noFill/>
                    </a:lnR>
                    <a:lnT>
                      <a:noFill/>
                    </a:lnT>
                    <a:lnB>
                      <a:noFill/>
                    </a:lnB>
                  </a:tcPr>
                </a:tc>
                <a:extLst>
                  <a:ext uri="{0D108BD9-81ED-4DB2-BD59-A6C34878D82A}">
                    <a16:rowId xmlns:a16="http://schemas.microsoft.com/office/drawing/2014/main" val="3636997616"/>
                  </a:ext>
                </a:extLst>
              </a:tr>
              <a:tr h="181240">
                <a:tc>
                  <a:txBody>
                    <a:bodyPr/>
                    <a:lstStyle/>
                    <a:p>
                      <a:pPr algn="l" fontAlgn="b"/>
                      <a:r>
                        <a:rPr lang="en-US" sz="1000" b="0" i="0" u="none" strike="noStrike">
                          <a:solidFill>
                            <a:schemeClr val="tx1"/>
                          </a:solidFill>
                          <a:effectLst/>
                          <a:latin typeface="Calibri" panose="020F0502020204030204" pitchFamily="34" charset="0"/>
                        </a:rPr>
                        <a:t>PR-30-5017-C</a:t>
                      </a:r>
                    </a:p>
                  </a:txBody>
                  <a:tcPr marR="9062" marT="9062" marB="0" anchor="b">
                    <a:lnL>
                      <a:noFill/>
                    </a:lnL>
                    <a:lnR>
                      <a:noFill/>
                    </a:lnR>
                    <a:lnT>
                      <a:noFill/>
                    </a:lnT>
                    <a:lnB>
                      <a:noFill/>
                    </a:lnB>
                  </a:tcPr>
                </a:tc>
                <a:tc>
                  <a:txBody>
                    <a:bodyPr/>
                    <a:lstStyle/>
                    <a:p>
                      <a:pPr algn="ctr" fontAlgn="b"/>
                      <a:r>
                        <a:rPr lang="en-US" sz="1000" b="0" i="0" u="none" strike="noStrike" dirty="0">
                          <a:solidFill>
                            <a:schemeClr val="tx1"/>
                          </a:solidFill>
                          <a:effectLst/>
                          <a:latin typeface="Calibri" panose="020F0502020204030204" pitchFamily="34" charset="0"/>
                        </a:rPr>
                        <a:t>16.7</a:t>
                      </a:r>
                    </a:p>
                  </a:txBody>
                  <a:tcPr marR="9062" marT="9062" marB="0" anchor="b">
                    <a:lnL>
                      <a:noFill/>
                    </a:lnL>
                    <a:lnR>
                      <a:noFill/>
                    </a:lnR>
                    <a:lnT>
                      <a:noFill/>
                    </a:lnT>
                    <a:lnB>
                      <a:noFill/>
                    </a:lnB>
                  </a:tcPr>
                </a:tc>
                <a:extLst>
                  <a:ext uri="{0D108BD9-81ED-4DB2-BD59-A6C34878D82A}">
                    <a16:rowId xmlns:a16="http://schemas.microsoft.com/office/drawing/2014/main" val="1218688157"/>
                  </a:ext>
                </a:extLst>
              </a:tr>
              <a:tr h="181240">
                <a:tc>
                  <a:txBody>
                    <a:bodyPr/>
                    <a:lstStyle/>
                    <a:p>
                      <a:pPr algn="l" fontAlgn="b"/>
                      <a:r>
                        <a:rPr lang="en-US" sz="1000" b="0" i="0" u="none" strike="noStrike">
                          <a:solidFill>
                            <a:schemeClr val="tx1"/>
                          </a:solidFill>
                          <a:effectLst/>
                          <a:latin typeface="Calibri" panose="020F0502020204030204" pitchFamily="34" charset="0"/>
                        </a:rPr>
                        <a:t>BRAVO PR-30-5010-C</a:t>
                      </a:r>
                    </a:p>
                  </a:txBody>
                  <a:tcPr marR="9062" marT="9062" marB="0" anchor="b">
                    <a:lnL>
                      <a:noFill/>
                    </a:lnL>
                    <a:lnR>
                      <a:noFill/>
                    </a:lnR>
                    <a:lnT>
                      <a:noFill/>
                    </a:lnT>
                    <a:lnB>
                      <a:noFill/>
                    </a:lnB>
                  </a:tcPr>
                </a:tc>
                <a:tc>
                  <a:txBody>
                    <a:bodyPr/>
                    <a:lstStyle/>
                    <a:p>
                      <a:pPr algn="ctr" fontAlgn="b"/>
                      <a:r>
                        <a:rPr lang="en-US" sz="1000" b="0" i="0" u="none" strike="noStrike" dirty="0">
                          <a:solidFill>
                            <a:schemeClr val="tx1"/>
                          </a:solidFill>
                          <a:effectLst/>
                          <a:latin typeface="Calibri" panose="020F0502020204030204" pitchFamily="34" charset="0"/>
                        </a:rPr>
                        <a:t>20</a:t>
                      </a:r>
                    </a:p>
                  </a:txBody>
                  <a:tcPr marR="9062" marT="9062" marB="0" anchor="b">
                    <a:lnL>
                      <a:noFill/>
                    </a:lnL>
                    <a:lnR>
                      <a:noFill/>
                    </a:lnR>
                    <a:lnT>
                      <a:noFill/>
                    </a:lnT>
                    <a:lnB>
                      <a:noFill/>
                    </a:lnB>
                  </a:tcPr>
                </a:tc>
                <a:extLst>
                  <a:ext uri="{0D108BD9-81ED-4DB2-BD59-A6C34878D82A}">
                    <a16:rowId xmlns:a16="http://schemas.microsoft.com/office/drawing/2014/main" val="2330606197"/>
                  </a:ext>
                </a:extLst>
              </a:tr>
            </a:tbl>
          </a:graphicData>
        </a:graphic>
      </p:graphicFrame>
      <p:sp>
        <p:nvSpPr>
          <p:cNvPr id="2" name="Slide Number Placeholder 1"/>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F142DAB-EBE7-4469-B125-2495366750BE}" type="slidenum">
              <a:rPr kumimoji="0" lang="en-US" altLang="en-US" b="0" i="0" u="none" strike="noStrike" kern="0" cap="none" spc="0" normalizeH="0" baseline="0" noProof="0" smtClean="0">
                <a:ln>
                  <a:noFill/>
                </a:ln>
                <a:solidFill>
                  <a:schemeClr val="tx1"/>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altLang="en-US" b="0" i="0" u="none" strike="noStrike" kern="0" cap="none" spc="0" normalizeH="0" baseline="0" noProof="0" dirty="0">
              <a:ln>
                <a:noFill/>
              </a:ln>
              <a:solidFill>
                <a:schemeClr val="tx1"/>
              </a:solidFill>
              <a:effectLst/>
              <a:uLnTx/>
              <a:uFillTx/>
            </a:endParaRPr>
          </a:p>
        </p:txBody>
      </p:sp>
      <p:sp>
        <p:nvSpPr>
          <p:cNvPr id="142338" name="Title 2"/>
          <p:cNvSpPr>
            <a:spLocks noGrp="1"/>
          </p:cNvSpPr>
          <p:nvPr>
            <p:ph type="title"/>
          </p:nvPr>
        </p:nvSpPr>
        <p:spPr bwMode="auto">
          <a:xfrm>
            <a:off x="513289" y="131741"/>
            <a:ext cx="8498826" cy="3295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sz="2400" b="1" dirty="0">
                <a:solidFill>
                  <a:srgbClr val="002A5C"/>
                </a:solidFill>
                <a:latin typeface="Arial" panose="020B0604020202020204" pitchFamily="34" charset="0"/>
                <a:ea typeface="+mj-ea"/>
                <a:cs typeface="Arial" panose="020B0604020202020204" pitchFamily="34" charset="0"/>
              </a:rPr>
              <a:t>Better Than Industry Median eCRF Study Design Cycle Times</a:t>
            </a:r>
            <a:endParaRPr lang="en-US" altLang="en-US" sz="2400" b="1" dirty="0">
              <a:solidFill>
                <a:schemeClr val="tx1"/>
              </a:solidFill>
              <a:latin typeface="Arial" panose="020B0604020202020204" pitchFamily="34" charset="0"/>
              <a:cs typeface="Arial" panose="020B0604020202020204" pitchFamily="34" charset="0"/>
            </a:endParaRPr>
          </a:p>
        </p:txBody>
      </p:sp>
      <p:sp>
        <p:nvSpPr>
          <p:cNvPr id="156" name="Rectangle 155"/>
          <p:cNvSpPr/>
          <p:nvPr/>
        </p:nvSpPr>
        <p:spPr>
          <a:xfrm>
            <a:off x="513290" y="3870731"/>
            <a:ext cx="3494946" cy="591266"/>
          </a:xfrm>
          <a:prstGeom prst="rect">
            <a:avLst/>
          </a:prstGeom>
          <a:solidFill>
            <a:srgbClr val="0055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t>Average eCRF design period cycle time =</a:t>
            </a:r>
            <a:br>
              <a:rPr lang="en-US" sz="1100" b="1" dirty="0"/>
            </a:br>
            <a:r>
              <a:rPr lang="en-US" sz="1100" b="1" dirty="0"/>
              <a:t>10 weeks; industry median = 14 weeks</a:t>
            </a:r>
          </a:p>
        </p:txBody>
      </p:sp>
      <p:sp>
        <p:nvSpPr>
          <p:cNvPr id="7" name="Rectangle 6"/>
          <p:cNvSpPr/>
          <p:nvPr/>
        </p:nvSpPr>
        <p:spPr>
          <a:xfrm>
            <a:off x="513289" y="4545497"/>
            <a:ext cx="4524917" cy="276999"/>
          </a:xfrm>
          <a:prstGeom prst="rect">
            <a:avLst/>
          </a:prstGeom>
        </p:spPr>
        <p:txBody>
          <a:bodyPr wrap="square">
            <a:spAutoFit/>
          </a:bodyPr>
          <a:lstStyle/>
          <a:p>
            <a:r>
              <a:rPr lang="en-US" sz="600" dirty="0">
                <a:solidFill>
                  <a:srgbClr val="002A5C"/>
                </a:solidFill>
              </a:rPr>
              <a:t>* Data for studies 3000-PN162-01-001, PR-20-5006-C, PR-11-5021-C may not represent actual eCRF design periods since the builds were started and then put on hold; to avoid skewing the results these three studies were not included in the analysis. </a:t>
            </a:r>
            <a:endParaRPr lang="en-US" sz="600" dirty="0"/>
          </a:p>
        </p:txBody>
      </p:sp>
      <p:graphicFrame>
        <p:nvGraphicFramePr>
          <p:cNvPr id="8" name="Table 7"/>
          <p:cNvGraphicFramePr>
            <a:graphicFrameLocks noGrp="1"/>
          </p:cNvGraphicFramePr>
          <p:nvPr>
            <p:extLst>
              <p:ext uri="{D42A27DB-BD31-4B8C-83A1-F6EECF244321}">
                <p14:modId xmlns:p14="http://schemas.microsoft.com/office/powerpoint/2010/main" val="430265455"/>
              </p:ext>
            </p:extLst>
          </p:nvPr>
        </p:nvGraphicFramePr>
        <p:xfrm>
          <a:off x="4212772" y="876027"/>
          <a:ext cx="4604656" cy="3585970"/>
        </p:xfrm>
        <a:graphic>
          <a:graphicData uri="http://schemas.openxmlformats.org/drawingml/2006/table">
            <a:tbl>
              <a:tblPr>
                <a:tableStyleId>{5C22544A-7EE6-4342-B048-85BDC9FD1C3A}</a:tableStyleId>
              </a:tblPr>
              <a:tblGrid>
                <a:gridCol w="2547257">
                  <a:extLst>
                    <a:ext uri="{9D8B030D-6E8A-4147-A177-3AD203B41FA5}">
                      <a16:colId xmlns:a16="http://schemas.microsoft.com/office/drawing/2014/main" val="1856389457"/>
                    </a:ext>
                  </a:extLst>
                </a:gridCol>
                <a:gridCol w="685800">
                  <a:extLst>
                    <a:ext uri="{9D8B030D-6E8A-4147-A177-3AD203B41FA5}">
                      <a16:colId xmlns:a16="http://schemas.microsoft.com/office/drawing/2014/main" val="586758938"/>
                    </a:ext>
                  </a:extLst>
                </a:gridCol>
                <a:gridCol w="1371599">
                  <a:extLst>
                    <a:ext uri="{9D8B030D-6E8A-4147-A177-3AD203B41FA5}">
                      <a16:colId xmlns:a16="http://schemas.microsoft.com/office/drawing/2014/main" val="1887572006"/>
                    </a:ext>
                  </a:extLst>
                </a:gridCol>
              </a:tblGrid>
              <a:tr h="420429">
                <a:tc gridSpan="2">
                  <a:txBody>
                    <a:bodyPr/>
                    <a:lstStyle/>
                    <a:p>
                      <a:pPr algn="l" rtl="0" fontAlgn="b"/>
                      <a:r>
                        <a:rPr lang="en-US" sz="1000" b="1" i="0" u="none" strike="noStrike" kern="1200" dirty="0">
                          <a:solidFill>
                            <a:srgbClr val="000000"/>
                          </a:solidFill>
                          <a:effectLst/>
                          <a:latin typeface="Calibri" panose="020F0502020204030204" pitchFamily="34" charset="0"/>
                          <a:ea typeface="+mn-ea"/>
                          <a:cs typeface="+mn-cs"/>
                        </a:rPr>
                        <a:t>Directional Value Attainment Per Study Designed (Compared to industry median)</a:t>
                      </a:r>
                    </a:p>
                  </a:txBody>
                  <a:tcPr marR="9419" marT="9419" marB="0" anchor="ctr">
                    <a:solidFill>
                      <a:schemeClr val="accent1"/>
                    </a:solidFill>
                  </a:tcPr>
                </a:tc>
                <a:tc hMerge="1">
                  <a:txBody>
                    <a:bodyPr/>
                    <a:lstStyle/>
                    <a:p>
                      <a:endParaRPr lang="en-US"/>
                    </a:p>
                  </a:txBody>
                  <a:tcPr/>
                </a:tc>
                <a:tc>
                  <a:txBody>
                    <a:bodyPr/>
                    <a:lstStyle/>
                    <a:p>
                      <a:pPr algn="l" rtl="0" fontAlgn="b"/>
                      <a:r>
                        <a:rPr lang="en-US" sz="1000" b="1" i="0" u="none" strike="noStrike" kern="1200" dirty="0">
                          <a:solidFill>
                            <a:srgbClr val="000000"/>
                          </a:solidFill>
                          <a:effectLst/>
                          <a:latin typeface="Calibri" panose="020F0502020204030204" pitchFamily="34" charset="0"/>
                          <a:ea typeface="+mn-ea"/>
                          <a:cs typeface="+mn-cs"/>
                        </a:rPr>
                        <a:t>Notes</a:t>
                      </a:r>
                    </a:p>
                  </a:txBody>
                  <a:tcPr marR="9419" marT="9419" marB="0" anchor="ctr">
                    <a:solidFill>
                      <a:schemeClr val="accent1"/>
                    </a:solidFill>
                  </a:tcPr>
                </a:tc>
                <a:extLst>
                  <a:ext uri="{0D108BD9-81ED-4DB2-BD59-A6C34878D82A}">
                    <a16:rowId xmlns:a16="http://schemas.microsoft.com/office/drawing/2014/main" val="582928954"/>
                  </a:ext>
                </a:extLst>
              </a:tr>
              <a:tr h="420429">
                <a:tc>
                  <a:txBody>
                    <a:bodyPr/>
                    <a:lstStyle/>
                    <a:p>
                      <a:pPr algn="l" rtl="0" fontAlgn="b"/>
                      <a:r>
                        <a:rPr lang="en-US" sz="1000" u="none" strike="noStrike" dirty="0">
                          <a:effectLst/>
                        </a:rPr>
                        <a:t>eCRF design period (in weeks) – Industry Median</a:t>
                      </a:r>
                      <a:endParaRPr lang="en-US" sz="1000" b="0" i="0" u="none" strike="noStrike" dirty="0">
                        <a:solidFill>
                          <a:srgbClr val="000000"/>
                        </a:solidFill>
                        <a:effectLst/>
                        <a:latin typeface="Calibri" panose="020F0502020204030204" pitchFamily="34" charset="0"/>
                      </a:endParaRPr>
                    </a:p>
                  </a:txBody>
                  <a:tcPr marR="9419" marT="9419" marB="0" anchor="ctr">
                    <a:solidFill>
                      <a:srgbClr val="E7E8E9"/>
                    </a:solidFill>
                  </a:tcPr>
                </a:tc>
                <a:tc>
                  <a:txBody>
                    <a:bodyPr/>
                    <a:lstStyle/>
                    <a:p>
                      <a:pPr algn="ctr" rtl="0" fontAlgn="b"/>
                      <a:r>
                        <a:rPr lang="en-US" sz="1000" u="none" strike="noStrike">
                          <a:effectLst/>
                        </a:rPr>
                        <a:t>14</a:t>
                      </a:r>
                      <a:endParaRPr lang="en-US" sz="1000" b="0" i="0" u="none" strike="noStrike">
                        <a:solidFill>
                          <a:srgbClr val="000000"/>
                        </a:solidFill>
                        <a:effectLst/>
                        <a:latin typeface="Calibri" panose="020F0502020204030204" pitchFamily="34" charset="0"/>
                      </a:endParaRPr>
                    </a:p>
                  </a:txBody>
                  <a:tcPr marR="9419" marT="9419" marB="0" anchor="ctr">
                    <a:solidFill>
                      <a:srgbClr val="E7E8E9"/>
                    </a:solidFill>
                  </a:tcPr>
                </a:tc>
                <a:tc>
                  <a:txBody>
                    <a:bodyPr/>
                    <a:lstStyle/>
                    <a:p>
                      <a:pPr algn="l" rtl="0" fontAlgn="b"/>
                      <a:r>
                        <a:rPr lang="en-US" sz="1000" u="none" strike="noStrike" dirty="0">
                          <a:effectLst/>
                        </a:rPr>
                        <a:t>From Medidata Insights</a:t>
                      </a:r>
                      <a:endParaRPr lang="en-US" sz="1000" b="0" i="0" u="none" strike="noStrike" dirty="0">
                        <a:solidFill>
                          <a:srgbClr val="0E1E3B"/>
                        </a:solidFill>
                        <a:effectLst/>
                        <a:latin typeface="Calibri" panose="020F0502020204030204" pitchFamily="34" charset="0"/>
                      </a:endParaRPr>
                    </a:p>
                  </a:txBody>
                  <a:tcPr marR="9419" marT="9419" marB="0" anchor="ctr">
                    <a:solidFill>
                      <a:srgbClr val="E7E8E9"/>
                    </a:solidFill>
                  </a:tcPr>
                </a:tc>
                <a:extLst>
                  <a:ext uri="{0D108BD9-81ED-4DB2-BD59-A6C34878D82A}">
                    <a16:rowId xmlns:a16="http://schemas.microsoft.com/office/drawing/2014/main" val="3722353670"/>
                  </a:ext>
                </a:extLst>
              </a:tr>
              <a:tr h="264652">
                <a:tc>
                  <a:txBody>
                    <a:bodyPr/>
                    <a:lstStyle/>
                    <a:p>
                      <a:pPr algn="l" rtl="0" fontAlgn="b"/>
                      <a:r>
                        <a:rPr lang="en-US" sz="1000" u="none" strike="noStrike" dirty="0">
                          <a:effectLst/>
                        </a:rPr>
                        <a:t>eCRF design period (in weeks) – Tesaro </a:t>
                      </a:r>
                      <a:endParaRPr lang="en-US" sz="1000" b="0" i="0" u="none" strike="noStrike" dirty="0">
                        <a:solidFill>
                          <a:srgbClr val="000000"/>
                        </a:solidFill>
                        <a:effectLst/>
                        <a:latin typeface="Calibri" panose="020F0502020204030204" pitchFamily="34" charset="0"/>
                      </a:endParaRPr>
                    </a:p>
                  </a:txBody>
                  <a:tcPr marR="9419" marT="9419" marB="0" anchor="ctr">
                    <a:solidFill>
                      <a:srgbClr val="E7E8E9"/>
                    </a:solidFill>
                  </a:tcPr>
                </a:tc>
                <a:tc>
                  <a:txBody>
                    <a:bodyPr/>
                    <a:lstStyle/>
                    <a:p>
                      <a:pPr algn="ctr" rtl="0" fontAlgn="b"/>
                      <a:r>
                        <a:rPr lang="en-US" sz="1000" u="none" strike="noStrike">
                          <a:effectLst/>
                        </a:rPr>
                        <a:t>10</a:t>
                      </a:r>
                      <a:endParaRPr lang="en-US" sz="1000" b="0" i="0" u="none" strike="noStrike">
                        <a:solidFill>
                          <a:srgbClr val="000000"/>
                        </a:solidFill>
                        <a:effectLst/>
                        <a:latin typeface="Calibri" panose="020F0502020204030204" pitchFamily="34" charset="0"/>
                      </a:endParaRPr>
                    </a:p>
                  </a:txBody>
                  <a:tcPr marR="9419" marT="9419" marB="0" anchor="ctr">
                    <a:solidFill>
                      <a:srgbClr val="E7E8E9"/>
                    </a:solidFill>
                  </a:tcPr>
                </a:tc>
                <a:tc>
                  <a:txBody>
                    <a:bodyPr/>
                    <a:lstStyle/>
                    <a:p>
                      <a:pPr algn="l" rtl="0" fontAlgn="b"/>
                      <a:r>
                        <a:rPr lang="en-US" sz="1000" u="none" strike="noStrike" dirty="0">
                          <a:effectLst/>
                        </a:rPr>
                        <a:t>From Medidata Insights</a:t>
                      </a:r>
                      <a:endParaRPr lang="en-US" sz="1000" b="0" i="0" u="none" strike="noStrike" dirty="0">
                        <a:solidFill>
                          <a:srgbClr val="0E1E3B"/>
                        </a:solidFill>
                        <a:effectLst/>
                        <a:latin typeface="Calibri" panose="020F0502020204030204" pitchFamily="34" charset="0"/>
                      </a:endParaRPr>
                    </a:p>
                  </a:txBody>
                  <a:tcPr marR="9419" marT="9419" marB="0" anchor="ctr">
                    <a:solidFill>
                      <a:srgbClr val="E7E8E9"/>
                    </a:solidFill>
                  </a:tcPr>
                </a:tc>
                <a:extLst>
                  <a:ext uri="{0D108BD9-81ED-4DB2-BD59-A6C34878D82A}">
                    <a16:rowId xmlns:a16="http://schemas.microsoft.com/office/drawing/2014/main" val="1881501270"/>
                  </a:ext>
                </a:extLst>
              </a:tr>
              <a:tr h="420429">
                <a:tc>
                  <a:txBody>
                    <a:bodyPr/>
                    <a:lstStyle/>
                    <a:p>
                      <a:pPr algn="l" rtl="0" fontAlgn="b"/>
                      <a:r>
                        <a:rPr lang="en-US" sz="1000" u="none" strike="noStrike" dirty="0" err="1">
                          <a:effectLst/>
                        </a:rPr>
                        <a:t>Tesaro's</a:t>
                      </a:r>
                      <a:r>
                        <a:rPr lang="en-US" sz="1000" u="none" strike="noStrike" dirty="0">
                          <a:effectLst/>
                        </a:rPr>
                        <a:t> study design is faster than Industry Median by (in weeks)</a:t>
                      </a:r>
                      <a:endParaRPr lang="en-US" sz="1000" b="0" i="0" u="none" strike="noStrike" dirty="0">
                        <a:solidFill>
                          <a:srgbClr val="000000"/>
                        </a:solidFill>
                        <a:effectLst/>
                        <a:latin typeface="Calibri" panose="020F0502020204030204" pitchFamily="34" charset="0"/>
                      </a:endParaRPr>
                    </a:p>
                  </a:txBody>
                  <a:tcPr marR="9419" marT="9419" marB="0" anchor="ctr">
                    <a:solidFill>
                      <a:srgbClr val="E7E8E9"/>
                    </a:solidFill>
                  </a:tcPr>
                </a:tc>
                <a:tc>
                  <a:txBody>
                    <a:bodyPr/>
                    <a:lstStyle/>
                    <a:p>
                      <a:pPr algn="ctr" rtl="0" fontAlgn="b"/>
                      <a:r>
                        <a:rPr lang="en-US" sz="1000" u="none" strike="noStrike" dirty="0">
                          <a:effectLst/>
                        </a:rPr>
                        <a:t>4</a:t>
                      </a:r>
                      <a:endParaRPr lang="en-US" sz="1000" b="0" i="0" u="none" strike="noStrike" dirty="0">
                        <a:solidFill>
                          <a:srgbClr val="000000"/>
                        </a:solidFill>
                        <a:effectLst/>
                        <a:latin typeface="Calibri" panose="020F0502020204030204" pitchFamily="34" charset="0"/>
                      </a:endParaRPr>
                    </a:p>
                  </a:txBody>
                  <a:tcPr marR="9419" marT="9419" marB="0" anchor="ctr">
                    <a:solidFill>
                      <a:srgbClr val="E7E8E9"/>
                    </a:solidFill>
                  </a:tcPr>
                </a:tc>
                <a:tc>
                  <a:txBody>
                    <a:bodyPr/>
                    <a:lstStyle/>
                    <a:p>
                      <a:pPr algn="l" rtl="0" fontAlgn="b"/>
                      <a:r>
                        <a:rPr lang="en-US" sz="1000" u="none" strike="noStrike">
                          <a:effectLst/>
                        </a:rPr>
                        <a:t>Calculated (=14 weeks - 10 weeks)</a:t>
                      </a:r>
                      <a:endParaRPr lang="en-US" sz="1000" b="0" i="0" u="none" strike="noStrike">
                        <a:solidFill>
                          <a:srgbClr val="0E1E3B"/>
                        </a:solidFill>
                        <a:effectLst/>
                        <a:latin typeface="Calibri" panose="020F0502020204030204" pitchFamily="34" charset="0"/>
                      </a:endParaRPr>
                    </a:p>
                  </a:txBody>
                  <a:tcPr marR="9419" marT="9419" marB="0" anchor="ctr">
                    <a:solidFill>
                      <a:srgbClr val="E7E8E9"/>
                    </a:solidFill>
                  </a:tcPr>
                </a:tc>
                <a:extLst>
                  <a:ext uri="{0D108BD9-81ED-4DB2-BD59-A6C34878D82A}">
                    <a16:rowId xmlns:a16="http://schemas.microsoft.com/office/drawing/2014/main" val="3722625001"/>
                  </a:ext>
                </a:extLst>
              </a:tr>
              <a:tr h="420429">
                <a:tc>
                  <a:txBody>
                    <a:bodyPr/>
                    <a:lstStyle/>
                    <a:p>
                      <a:pPr algn="l" rtl="0" fontAlgn="b"/>
                      <a:r>
                        <a:rPr lang="en-US" sz="1000" u="none" strike="noStrike">
                          <a:effectLst/>
                        </a:rPr>
                        <a:t>Number of FTEs designing studies</a:t>
                      </a:r>
                      <a:endParaRPr lang="en-US" sz="1000" b="0" i="0" u="none" strike="noStrike">
                        <a:solidFill>
                          <a:srgbClr val="000000"/>
                        </a:solidFill>
                        <a:effectLst/>
                        <a:latin typeface="Calibri" panose="020F0502020204030204" pitchFamily="34" charset="0"/>
                      </a:endParaRPr>
                    </a:p>
                  </a:txBody>
                  <a:tcPr marR="9419" marT="9419" marB="0" anchor="ctr">
                    <a:solidFill>
                      <a:srgbClr val="E7E8E9"/>
                    </a:solidFill>
                  </a:tcPr>
                </a:tc>
                <a:tc>
                  <a:txBody>
                    <a:bodyPr/>
                    <a:lstStyle/>
                    <a:p>
                      <a:pPr algn="ctr" rtl="0" fontAlgn="b"/>
                      <a:r>
                        <a:rPr lang="en-US" sz="1000" u="none" strike="noStrike" dirty="0">
                          <a:effectLst/>
                        </a:rPr>
                        <a:t>2</a:t>
                      </a:r>
                      <a:endParaRPr lang="en-US" sz="1000" b="0" i="0" u="none" strike="noStrike" dirty="0">
                        <a:solidFill>
                          <a:srgbClr val="000000"/>
                        </a:solidFill>
                        <a:effectLst/>
                        <a:latin typeface="Calibri" panose="020F0502020204030204" pitchFamily="34" charset="0"/>
                      </a:endParaRPr>
                    </a:p>
                  </a:txBody>
                  <a:tcPr marR="9419" marT="9419" marB="0" anchor="ctr">
                    <a:solidFill>
                      <a:srgbClr val="E7E8E9"/>
                    </a:solidFill>
                  </a:tcPr>
                </a:tc>
                <a:tc>
                  <a:txBody>
                    <a:bodyPr/>
                    <a:lstStyle/>
                    <a:p>
                      <a:pPr algn="l" rtl="0" fontAlgn="b"/>
                      <a:r>
                        <a:rPr lang="en-US" sz="1000" u="none" strike="noStrike" dirty="0">
                          <a:effectLst/>
                        </a:rPr>
                        <a:t>Estimate validated by Tesaro team</a:t>
                      </a:r>
                      <a:endParaRPr lang="en-US" sz="1000" b="0" i="0" u="none" strike="noStrike" dirty="0">
                        <a:solidFill>
                          <a:srgbClr val="0E1E3B"/>
                        </a:solidFill>
                        <a:effectLst/>
                        <a:latin typeface="Calibri" panose="020F0502020204030204" pitchFamily="34" charset="0"/>
                      </a:endParaRPr>
                    </a:p>
                  </a:txBody>
                  <a:tcPr marR="9419" marT="9419" marB="0" anchor="ctr">
                    <a:solidFill>
                      <a:srgbClr val="E7E8E9"/>
                    </a:solidFill>
                  </a:tcPr>
                </a:tc>
                <a:extLst>
                  <a:ext uri="{0D108BD9-81ED-4DB2-BD59-A6C34878D82A}">
                    <a16:rowId xmlns:a16="http://schemas.microsoft.com/office/drawing/2014/main" val="156091075"/>
                  </a:ext>
                </a:extLst>
              </a:tr>
              <a:tr h="473389">
                <a:tc>
                  <a:txBody>
                    <a:bodyPr/>
                    <a:lstStyle/>
                    <a:p>
                      <a:pPr algn="l" rtl="0" fontAlgn="b"/>
                      <a:r>
                        <a:rPr lang="en-US" sz="1000" u="none" strike="noStrike">
                          <a:effectLst/>
                        </a:rPr>
                        <a:t>Number of hours saved (40 hours per work week)</a:t>
                      </a:r>
                      <a:endParaRPr lang="en-US" sz="1000" b="0" i="0" u="none" strike="noStrike">
                        <a:solidFill>
                          <a:srgbClr val="000000"/>
                        </a:solidFill>
                        <a:effectLst/>
                        <a:latin typeface="Calibri" panose="020F0502020204030204" pitchFamily="34" charset="0"/>
                      </a:endParaRPr>
                    </a:p>
                  </a:txBody>
                  <a:tcPr marR="9419" marT="9419" marB="0" anchor="ctr">
                    <a:solidFill>
                      <a:srgbClr val="E7E8E9"/>
                    </a:solidFill>
                  </a:tcPr>
                </a:tc>
                <a:tc>
                  <a:txBody>
                    <a:bodyPr/>
                    <a:lstStyle/>
                    <a:p>
                      <a:pPr algn="ctr" rtl="0" fontAlgn="b"/>
                      <a:r>
                        <a:rPr lang="en-US" sz="1000" u="none" strike="noStrike">
                          <a:effectLst/>
                        </a:rPr>
                        <a:t>320</a:t>
                      </a:r>
                      <a:endParaRPr lang="en-US" sz="1000" b="0" i="0" u="none" strike="noStrike">
                        <a:solidFill>
                          <a:srgbClr val="000000"/>
                        </a:solidFill>
                        <a:effectLst/>
                        <a:latin typeface="Calibri" panose="020F0502020204030204" pitchFamily="34" charset="0"/>
                      </a:endParaRPr>
                    </a:p>
                  </a:txBody>
                  <a:tcPr marR="9419" marT="9419" marB="0" anchor="ctr">
                    <a:solidFill>
                      <a:srgbClr val="E7E8E9"/>
                    </a:solidFill>
                  </a:tcPr>
                </a:tc>
                <a:tc>
                  <a:txBody>
                    <a:bodyPr/>
                    <a:lstStyle/>
                    <a:p>
                      <a:pPr algn="l" rtl="0" fontAlgn="b"/>
                      <a:r>
                        <a:rPr lang="en-US" sz="1000" u="none" strike="noStrike" dirty="0">
                          <a:effectLst/>
                        </a:rPr>
                        <a:t>Calculated (=4 weeks * 2 FTEs * 40 hours per week)</a:t>
                      </a:r>
                      <a:endParaRPr lang="en-US" sz="1000" b="0" i="0" u="none" strike="noStrike" dirty="0">
                        <a:solidFill>
                          <a:srgbClr val="0E1E3B"/>
                        </a:solidFill>
                        <a:effectLst/>
                        <a:latin typeface="Calibri" panose="020F0502020204030204" pitchFamily="34" charset="0"/>
                      </a:endParaRPr>
                    </a:p>
                  </a:txBody>
                  <a:tcPr marR="9419" marT="9419" marB="0" anchor="ctr">
                    <a:solidFill>
                      <a:srgbClr val="E7E8E9"/>
                    </a:solidFill>
                  </a:tcPr>
                </a:tc>
                <a:extLst>
                  <a:ext uri="{0D108BD9-81ED-4DB2-BD59-A6C34878D82A}">
                    <a16:rowId xmlns:a16="http://schemas.microsoft.com/office/drawing/2014/main" val="2415502093"/>
                  </a:ext>
                </a:extLst>
              </a:tr>
              <a:tr h="318778">
                <a:tc>
                  <a:txBody>
                    <a:bodyPr/>
                    <a:lstStyle/>
                    <a:p>
                      <a:pPr algn="l" rtl="0" fontAlgn="b"/>
                      <a:r>
                        <a:rPr lang="en-US" sz="1000" u="none" strike="noStrike">
                          <a:effectLst/>
                        </a:rPr>
                        <a:t>Data Manager cost per hour to design eCRF</a:t>
                      </a:r>
                      <a:endParaRPr lang="en-US" sz="1000" b="0" i="0" u="none" strike="noStrike">
                        <a:solidFill>
                          <a:srgbClr val="35302C"/>
                        </a:solidFill>
                        <a:effectLst/>
                        <a:latin typeface="Calibri" panose="020F0502020204030204" pitchFamily="34" charset="0"/>
                      </a:endParaRPr>
                    </a:p>
                  </a:txBody>
                  <a:tcPr marR="9419" marT="9419" marB="0" anchor="ctr">
                    <a:solidFill>
                      <a:srgbClr val="E7E8E9"/>
                    </a:solidFill>
                  </a:tcPr>
                </a:tc>
                <a:tc>
                  <a:txBody>
                    <a:bodyPr/>
                    <a:lstStyle/>
                    <a:p>
                      <a:pPr algn="ctr" rtl="0" fontAlgn="b"/>
                      <a:r>
                        <a:rPr lang="en-US" sz="1000" u="none" strike="noStrike">
                          <a:effectLst/>
                        </a:rPr>
                        <a:t>$135 </a:t>
                      </a:r>
                      <a:endParaRPr lang="en-US" sz="1000" b="0" i="0" u="none" strike="noStrike">
                        <a:solidFill>
                          <a:srgbClr val="35302C"/>
                        </a:solidFill>
                        <a:effectLst/>
                        <a:latin typeface="Calibri" panose="020F0502020204030204" pitchFamily="34" charset="0"/>
                      </a:endParaRPr>
                    </a:p>
                  </a:txBody>
                  <a:tcPr marR="9419" marT="9419" marB="0" anchor="ctr">
                    <a:solidFill>
                      <a:srgbClr val="E7E8E9"/>
                    </a:solidFill>
                  </a:tcPr>
                </a:tc>
                <a:tc>
                  <a:txBody>
                    <a:bodyPr/>
                    <a:lstStyle/>
                    <a:p>
                      <a:pPr algn="l" rtl="0" fontAlgn="b"/>
                      <a:r>
                        <a:rPr lang="en-US" sz="1000" u="none" strike="noStrike" dirty="0">
                          <a:effectLst/>
                        </a:rPr>
                        <a:t>Medidata PICAS benchmark</a:t>
                      </a:r>
                      <a:endParaRPr lang="en-US" sz="1000" b="0" i="0" u="none" strike="noStrike" dirty="0">
                        <a:solidFill>
                          <a:srgbClr val="0E1E3B"/>
                        </a:solidFill>
                        <a:effectLst/>
                        <a:latin typeface="Calibri" panose="020F0502020204030204" pitchFamily="34" charset="0"/>
                      </a:endParaRPr>
                    </a:p>
                  </a:txBody>
                  <a:tcPr marR="9419" marT="9419" marB="0" anchor="ctr">
                    <a:solidFill>
                      <a:srgbClr val="E7E8E9"/>
                    </a:solidFill>
                  </a:tcPr>
                </a:tc>
                <a:extLst>
                  <a:ext uri="{0D108BD9-81ED-4DB2-BD59-A6C34878D82A}">
                    <a16:rowId xmlns:a16="http://schemas.microsoft.com/office/drawing/2014/main" val="3667943989"/>
                  </a:ext>
                </a:extLst>
              </a:tr>
              <a:tr h="420429">
                <a:tc>
                  <a:txBody>
                    <a:bodyPr/>
                    <a:lstStyle/>
                    <a:p>
                      <a:pPr algn="l" rtl="0" fontAlgn="b"/>
                      <a:r>
                        <a:rPr lang="en-US" sz="900" b="1" u="none" strike="noStrike" dirty="0">
                          <a:solidFill>
                            <a:schemeClr val="bg1"/>
                          </a:solidFill>
                          <a:effectLst/>
                        </a:rPr>
                        <a:t>Total study design cost savings per study </a:t>
                      </a:r>
                      <a:endParaRPr lang="en-US" sz="900" b="1" i="0" u="none" strike="noStrike" dirty="0">
                        <a:solidFill>
                          <a:schemeClr val="bg1"/>
                        </a:solidFill>
                        <a:effectLst/>
                        <a:latin typeface="Calibri" panose="020F0502020204030204" pitchFamily="34" charset="0"/>
                      </a:endParaRPr>
                    </a:p>
                  </a:txBody>
                  <a:tcPr marR="9419" marT="9419" marB="0" anchor="ctr">
                    <a:solidFill>
                      <a:schemeClr val="accent5"/>
                    </a:solidFill>
                  </a:tcPr>
                </a:tc>
                <a:tc>
                  <a:txBody>
                    <a:bodyPr/>
                    <a:lstStyle/>
                    <a:p>
                      <a:pPr algn="ctr" rtl="0" fontAlgn="b"/>
                      <a:r>
                        <a:rPr lang="en-US" sz="900" b="1" u="none" strike="noStrike">
                          <a:solidFill>
                            <a:schemeClr val="bg1"/>
                          </a:solidFill>
                          <a:effectLst/>
                        </a:rPr>
                        <a:t>$43,200 </a:t>
                      </a:r>
                      <a:endParaRPr lang="en-US" sz="900" b="1" i="0" u="none" strike="noStrike">
                        <a:solidFill>
                          <a:schemeClr val="bg1"/>
                        </a:solidFill>
                        <a:effectLst/>
                        <a:latin typeface="Calibri" panose="020F0502020204030204" pitchFamily="34" charset="0"/>
                      </a:endParaRPr>
                    </a:p>
                  </a:txBody>
                  <a:tcPr marR="9419" marT="9419" marB="0" anchor="ctr">
                    <a:solidFill>
                      <a:schemeClr val="accent5"/>
                    </a:solidFill>
                  </a:tcPr>
                </a:tc>
                <a:tc>
                  <a:txBody>
                    <a:bodyPr/>
                    <a:lstStyle/>
                    <a:p>
                      <a:pPr algn="l" rtl="0" fontAlgn="b"/>
                      <a:r>
                        <a:rPr lang="en-US" sz="900" b="1" u="none" strike="noStrike">
                          <a:solidFill>
                            <a:schemeClr val="bg1"/>
                          </a:solidFill>
                          <a:effectLst/>
                        </a:rPr>
                        <a:t>Calculated (=$135 per hour * 800 hours)</a:t>
                      </a:r>
                      <a:endParaRPr lang="en-US" sz="900" b="1" i="0" u="none" strike="noStrike">
                        <a:solidFill>
                          <a:schemeClr val="bg1"/>
                        </a:solidFill>
                        <a:effectLst/>
                        <a:latin typeface="Calibri" panose="020F0502020204030204" pitchFamily="34" charset="0"/>
                      </a:endParaRPr>
                    </a:p>
                  </a:txBody>
                  <a:tcPr marR="9419" marT="9419" marB="0" anchor="ctr">
                    <a:solidFill>
                      <a:schemeClr val="accent5"/>
                    </a:solidFill>
                  </a:tcPr>
                </a:tc>
                <a:extLst>
                  <a:ext uri="{0D108BD9-81ED-4DB2-BD59-A6C34878D82A}">
                    <a16:rowId xmlns:a16="http://schemas.microsoft.com/office/drawing/2014/main" val="2976650054"/>
                  </a:ext>
                </a:extLst>
              </a:tr>
              <a:tr h="427006">
                <a:tc>
                  <a:txBody>
                    <a:bodyPr/>
                    <a:lstStyle/>
                    <a:p>
                      <a:pPr algn="l" rtl="0" fontAlgn="b"/>
                      <a:r>
                        <a:rPr lang="en-US" sz="900" b="1" u="none" strike="noStrike" dirty="0">
                          <a:solidFill>
                            <a:schemeClr val="bg1"/>
                          </a:solidFill>
                          <a:effectLst/>
                        </a:rPr>
                        <a:t>Total study design cost savings across all 17 studies</a:t>
                      </a:r>
                      <a:endParaRPr lang="en-US" sz="900" b="1" i="0" u="none" strike="noStrike" dirty="0">
                        <a:solidFill>
                          <a:schemeClr val="bg1"/>
                        </a:solidFill>
                        <a:effectLst/>
                        <a:latin typeface="Calibri" panose="020F0502020204030204" pitchFamily="34" charset="0"/>
                      </a:endParaRPr>
                    </a:p>
                  </a:txBody>
                  <a:tcPr marR="9419" marT="9419" marB="0" anchor="ctr">
                    <a:solidFill>
                      <a:schemeClr val="accent5"/>
                    </a:solidFill>
                  </a:tcPr>
                </a:tc>
                <a:tc>
                  <a:txBody>
                    <a:bodyPr/>
                    <a:lstStyle/>
                    <a:p>
                      <a:pPr algn="ctr" fontAlgn="b"/>
                      <a:r>
                        <a:rPr lang="en-US" sz="1050" b="1" u="none" strike="noStrike" dirty="0">
                          <a:solidFill>
                            <a:schemeClr val="bg1"/>
                          </a:solidFill>
                          <a:effectLst/>
                        </a:rPr>
                        <a:t>$561,600 </a:t>
                      </a:r>
                      <a:endParaRPr lang="en-US" sz="1050" b="1" i="0" u="none" strike="noStrike" dirty="0">
                        <a:solidFill>
                          <a:schemeClr val="bg1"/>
                        </a:solidFill>
                        <a:effectLst/>
                        <a:latin typeface="Calibri" panose="020F0502020204030204" pitchFamily="34" charset="0"/>
                      </a:endParaRPr>
                    </a:p>
                  </a:txBody>
                  <a:tcPr marR="9419" marT="9419" marB="0" anchor="ctr">
                    <a:solidFill>
                      <a:schemeClr val="accent5"/>
                    </a:solidFill>
                  </a:tcPr>
                </a:tc>
                <a:tc>
                  <a:txBody>
                    <a:bodyPr/>
                    <a:lstStyle/>
                    <a:p>
                      <a:pPr algn="l" rtl="0" fontAlgn="b"/>
                      <a:r>
                        <a:rPr lang="en-US" sz="900" b="1" u="none" strike="noStrike" dirty="0">
                          <a:solidFill>
                            <a:schemeClr val="bg1"/>
                          </a:solidFill>
                          <a:effectLst/>
                        </a:rPr>
                        <a:t>Calculated ($43,000 savings per study * 13 studies)</a:t>
                      </a:r>
                      <a:endParaRPr lang="en-US" sz="900" b="1" i="0" u="none" strike="noStrike" dirty="0">
                        <a:solidFill>
                          <a:schemeClr val="bg1"/>
                        </a:solidFill>
                        <a:effectLst/>
                        <a:latin typeface="Calibri" panose="020F0502020204030204" pitchFamily="34" charset="0"/>
                      </a:endParaRPr>
                    </a:p>
                  </a:txBody>
                  <a:tcPr marR="9419" marT="9419" marB="0" anchor="ctr">
                    <a:solidFill>
                      <a:schemeClr val="accent5"/>
                    </a:solidFill>
                  </a:tcPr>
                </a:tc>
                <a:extLst>
                  <a:ext uri="{0D108BD9-81ED-4DB2-BD59-A6C34878D82A}">
                    <a16:rowId xmlns:a16="http://schemas.microsoft.com/office/drawing/2014/main" val="3114341494"/>
                  </a:ext>
                </a:extLst>
              </a:tr>
            </a:tbl>
          </a:graphicData>
        </a:graphic>
      </p:graphicFrame>
    </p:spTree>
    <p:extLst>
      <p:ext uri="{BB962C8B-B14F-4D97-AF65-F5344CB8AC3E}">
        <p14:creationId xmlns:p14="http://schemas.microsoft.com/office/powerpoint/2010/main" val="24080574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C8F7070A-198F-CC4A-BE0C-52070E2510AC}" type="slidenum">
              <a:rPr lang="en-US" smtClean="0"/>
              <a:pPr/>
              <a:t>21</a:t>
            </a:fld>
            <a:endParaRPr lang="en-US" dirty="0"/>
          </a:p>
        </p:txBody>
      </p:sp>
      <p:sp>
        <p:nvSpPr>
          <p:cNvPr id="2" name="Title 1"/>
          <p:cNvSpPr>
            <a:spLocks noGrp="1"/>
          </p:cNvSpPr>
          <p:nvPr>
            <p:ph type="title" idx="4294967295"/>
          </p:nvPr>
        </p:nvSpPr>
        <p:spPr>
          <a:xfrm>
            <a:off x="800100" y="252413"/>
            <a:ext cx="8343900" cy="430212"/>
          </a:xfrm>
        </p:spPr>
        <p:txBody>
          <a:bodyPr>
            <a:noAutofit/>
          </a:bodyPr>
          <a:lstStyle/>
          <a:p>
            <a:pPr algn="l"/>
            <a:r>
              <a:rPr lang="en-US" sz="3200" b="1" dirty="0"/>
              <a:t>MIT Case Study: Driving Operational Excellence</a:t>
            </a:r>
          </a:p>
        </p:txBody>
      </p:sp>
      <p:sp>
        <p:nvSpPr>
          <p:cNvPr id="5" name="TextBox 4"/>
          <p:cNvSpPr txBox="1"/>
          <p:nvPr/>
        </p:nvSpPr>
        <p:spPr>
          <a:xfrm>
            <a:off x="481263" y="1127868"/>
            <a:ext cx="4592626" cy="584775"/>
          </a:xfrm>
          <a:prstGeom prst="rect">
            <a:avLst/>
          </a:prstGeom>
          <a:noFill/>
        </p:spPr>
        <p:txBody>
          <a:bodyPr wrap="square" rtlCol="0">
            <a:spAutoFit/>
          </a:bodyPr>
          <a:lstStyle/>
          <a:p>
            <a:pPr algn="ctr"/>
            <a:r>
              <a:rPr lang="en-US" sz="1600" b="1" dirty="0">
                <a:solidFill>
                  <a:schemeClr val="accent1"/>
                </a:solidFill>
              </a:rPr>
              <a:t>Reductions in eCRF Design Period from Implementing Global Library</a:t>
            </a:r>
          </a:p>
        </p:txBody>
      </p:sp>
      <p:grpSp>
        <p:nvGrpSpPr>
          <p:cNvPr id="4" name="Group 3"/>
          <p:cNvGrpSpPr/>
          <p:nvPr/>
        </p:nvGrpSpPr>
        <p:grpSpPr>
          <a:xfrm>
            <a:off x="5353171" y="1145500"/>
            <a:ext cx="3694576" cy="3175284"/>
            <a:chOff x="5449424" y="1145500"/>
            <a:chExt cx="3694576" cy="3175284"/>
          </a:xfrm>
        </p:grpSpPr>
        <p:sp>
          <p:nvSpPr>
            <p:cNvPr id="6" name="TextBox 5"/>
            <p:cNvSpPr txBox="1"/>
            <p:nvPr/>
          </p:nvSpPr>
          <p:spPr>
            <a:xfrm>
              <a:off x="5653426" y="1481545"/>
              <a:ext cx="3286573" cy="2839239"/>
            </a:xfrm>
            <a:prstGeom prst="rect">
              <a:avLst/>
            </a:prstGeom>
            <a:noFill/>
          </p:spPr>
          <p:txBody>
            <a:bodyPr wrap="square" rtlCol="0">
              <a:spAutoFit/>
            </a:bodyPr>
            <a:lstStyle/>
            <a:p>
              <a:pPr marL="171450" indent="-171450">
                <a:spcAft>
                  <a:spcPts val="900"/>
                </a:spcAft>
                <a:buClr>
                  <a:schemeClr val="accent3"/>
                </a:buClr>
                <a:buFont typeface="Arial" panose="020B0604020202020204" pitchFamily="34" charset="0"/>
                <a:buChar char="•"/>
              </a:pPr>
              <a:r>
                <a:rPr lang="en-US" sz="1200" dirty="0"/>
                <a:t>Customer #1, #2, and #3 proactively managed the eCRF design process and maximized the value of standards</a:t>
              </a:r>
            </a:p>
            <a:p>
              <a:pPr marL="171450" indent="-171450">
                <a:spcAft>
                  <a:spcPts val="900"/>
                </a:spcAft>
                <a:buClr>
                  <a:schemeClr val="accent3"/>
                </a:buClr>
                <a:buFont typeface="Arial" panose="020B0604020202020204" pitchFamily="34" charset="0"/>
                <a:buChar char="•"/>
              </a:pPr>
              <a:r>
                <a:rPr lang="en-US" sz="1200" dirty="0"/>
                <a:t>Leveraged the Global Library to facilitate the process of reusing study components</a:t>
              </a:r>
            </a:p>
            <a:p>
              <a:pPr marL="171450" indent="-171450">
                <a:spcAft>
                  <a:spcPts val="900"/>
                </a:spcAft>
                <a:buClr>
                  <a:schemeClr val="accent3"/>
                </a:buClr>
                <a:buFont typeface="Arial" panose="020B0604020202020204" pitchFamily="34" charset="0"/>
                <a:buChar char="•"/>
              </a:pPr>
              <a:r>
                <a:rPr lang="en-US" sz="1200" dirty="0"/>
                <a:t>Drove efficiency in study startup resulting in reduced duration to “go-live” through improved study startup efficiencies</a:t>
              </a:r>
            </a:p>
            <a:p>
              <a:pPr marL="171450" indent="-171450">
                <a:spcAft>
                  <a:spcPts val="900"/>
                </a:spcAft>
                <a:buClr>
                  <a:schemeClr val="accent3"/>
                </a:buClr>
                <a:buFont typeface="Arial" panose="020B0604020202020204" pitchFamily="34" charset="0"/>
                <a:buChar char="•"/>
              </a:pPr>
              <a:r>
                <a:rPr lang="en-US" sz="1200" dirty="0"/>
                <a:t>Their Global Library contained validated DEC elements (forms, edit checks, etc..) resulting in reducing the need for additional testing  (which further reduced the cost of the validation process)</a:t>
              </a:r>
            </a:p>
          </p:txBody>
        </p:sp>
        <p:sp>
          <p:nvSpPr>
            <p:cNvPr id="8" name="TextBox 7"/>
            <p:cNvSpPr txBox="1"/>
            <p:nvPr/>
          </p:nvSpPr>
          <p:spPr>
            <a:xfrm>
              <a:off x="5449424" y="1145500"/>
              <a:ext cx="3694576" cy="307777"/>
            </a:xfrm>
            <a:prstGeom prst="rect">
              <a:avLst/>
            </a:prstGeom>
            <a:noFill/>
          </p:spPr>
          <p:txBody>
            <a:bodyPr wrap="square" rtlCol="0">
              <a:spAutoFit/>
            </a:bodyPr>
            <a:lstStyle/>
            <a:p>
              <a:pPr algn="ctr"/>
              <a:r>
                <a:rPr lang="en-US" sz="1400" b="1" dirty="0">
                  <a:solidFill>
                    <a:srgbClr val="0070C0"/>
                  </a:solidFill>
                </a:rPr>
                <a:t>Key Value Drivers</a:t>
              </a:r>
            </a:p>
          </p:txBody>
        </p:sp>
      </p:grpSp>
      <p:graphicFrame>
        <p:nvGraphicFramePr>
          <p:cNvPr id="10" name="Table 9"/>
          <p:cNvGraphicFramePr>
            <a:graphicFrameLocks noGrp="1"/>
          </p:cNvGraphicFramePr>
          <p:nvPr>
            <p:extLst>
              <p:ext uri="{D42A27DB-BD31-4B8C-83A1-F6EECF244321}">
                <p14:modId xmlns:p14="http://schemas.microsoft.com/office/powerpoint/2010/main" val="781095942"/>
              </p:ext>
            </p:extLst>
          </p:nvPr>
        </p:nvGraphicFramePr>
        <p:xfrm>
          <a:off x="373814" y="1739156"/>
          <a:ext cx="4712661" cy="3077124"/>
        </p:xfrm>
        <a:graphic>
          <a:graphicData uri="http://schemas.openxmlformats.org/drawingml/2006/table">
            <a:tbl>
              <a:tblPr firstRow="1" bandRow="1">
                <a:tableStyleId>{5C22544A-7EE6-4342-B048-85BDC9FD1C3A}</a:tableStyleId>
              </a:tblPr>
              <a:tblGrid>
                <a:gridCol w="1570887">
                  <a:extLst>
                    <a:ext uri="{9D8B030D-6E8A-4147-A177-3AD203B41FA5}">
                      <a16:colId xmlns:a16="http://schemas.microsoft.com/office/drawing/2014/main" val="3579037355"/>
                    </a:ext>
                  </a:extLst>
                </a:gridCol>
                <a:gridCol w="1570887">
                  <a:extLst>
                    <a:ext uri="{9D8B030D-6E8A-4147-A177-3AD203B41FA5}">
                      <a16:colId xmlns:a16="http://schemas.microsoft.com/office/drawing/2014/main" val="1833741240"/>
                    </a:ext>
                  </a:extLst>
                </a:gridCol>
                <a:gridCol w="1570887">
                  <a:extLst>
                    <a:ext uri="{9D8B030D-6E8A-4147-A177-3AD203B41FA5}">
                      <a16:colId xmlns:a16="http://schemas.microsoft.com/office/drawing/2014/main" val="353234052"/>
                    </a:ext>
                  </a:extLst>
                </a:gridCol>
              </a:tblGrid>
              <a:tr h="3256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64% Reduction</a:t>
                      </a:r>
                    </a:p>
                  </a:txBody>
                  <a:tcPr>
                    <a:lnR w="28575"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00AFA9"/>
                    </a:solidFill>
                  </a:tcPr>
                </a:tc>
                <a:tc>
                  <a:txBody>
                    <a:bodyPr/>
                    <a:lstStyle/>
                    <a:p>
                      <a:pPr algn="ctr"/>
                      <a:r>
                        <a:rPr lang="en-US" sz="1400" dirty="0"/>
                        <a:t>47% Reduction</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1E7EA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46% Reduction</a:t>
                      </a:r>
                    </a:p>
                  </a:txBody>
                  <a:tcP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004BA9"/>
                    </a:solidFill>
                  </a:tcPr>
                </a:tc>
                <a:extLst>
                  <a:ext uri="{0D108BD9-81ED-4DB2-BD59-A6C34878D82A}">
                    <a16:rowId xmlns:a16="http://schemas.microsoft.com/office/drawing/2014/main" val="3546202305"/>
                  </a:ext>
                </a:extLst>
              </a:tr>
              <a:tr h="846506">
                <a:tc>
                  <a:txBody>
                    <a:bodyPr/>
                    <a:lstStyle/>
                    <a:p>
                      <a:pPr algn="ctr"/>
                      <a:endParaRPr lang="en-US" sz="1200" dirty="0">
                        <a:solidFill>
                          <a:schemeClr val="tx1"/>
                        </a:solidFill>
                      </a:endParaRPr>
                    </a:p>
                    <a:p>
                      <a:pPr algn="ctr"/>
                      <a:r>
                        <a:rPr lang="en-US" sz="1200" dirty="0">
                          <a:solidFill>
                            <a:schemeClr val="tx1"/>
                          </a:solidFill>
                        </a:rPr>
                        <a:t>Customer 1 reduced Phase</a:t>
                      </a:r>
                      <a:r>
                        <a:rPr lang="en-US" sz="1200" baseline="0" dirty="0">
                          <a:solidFill>
                            <a:schemeClr val="tx1"/>
                          </a:solidFill>
                        </a:rPr>
                        <a:t> II and III study design periods from 19 weeks to 6.7 weeks</a:t>
                      </a:r>
                    </a:p>
                    <a:p>
                      <a:pPr algn="ctr"/>
                      <a:endParaRPr lang="en-US" sz="1200" baseline="0" dirty="0">
                        <a:solidFill>
                          <a:schemeClr val="tx1"/>
                        </a:solidFill>
                      </a:endParaRPr>
                    </a:p>
                    <a:p>
                      <a:pPr algn="ctr"/>
                      <a:r>
                        <a:rPr lang="en-US" sz="1200" baseline="0" dirty="0">
                          <a:solidFill>
                            <a:schemeClr val="tx1"/>
                          </a:solidFill>
                        </a:rPr>
                        <a:t>Current Global Library reuse = 28%</a:t>
                      </a:r>
                    </a:p>
                    <a:p>
                      <a:pPr algn="ctr"/>
                      <a:endParaRPr lang="en-US" sz="1100" dirty="0">
                        <a:solidFill>
                          <a:schemeClr val="tx1"/>
                        </a:solidFill>
                      </a:endParaRPr>
                    </a:p>
                  </a:txBody>
                  <a:tcPr>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p>
                      <a:pPr algn="ctr"/>
                      <a:endParaRPr lang="en-US" sz="1100" dirty="0">
                        <a:solidFill>
                          <a:schemeClr val="tx1"/>
                        </a:solidFill>
                      </a:endParaRPr>
                    </a:p>
                    <a:p>
                      <a:pPr algn="ctr"/>
                      <a:r>
                        <a:rPr lang="en-US" sz="1200" dirty="0">
                          <a:solidFill>
                            <a:schemeClr val="tx1"/>
                          </a:solidFill>
                        </a:rPr>
                        <a:t>Customer 2 reduced Phase</a:t>
                      </a:r>
                      <a:r>
                        <a:rPr lang="en-US" sz="1200" baseline="0" dirty="0">
                          <a:solidFill>
                            <a:schemeClr val="tx1"/>
                          </a:solidFill>
                        </a:rPr>
                        <a:t> II and IV study design periods from 18.9 weeks to 10 weeks</a:t>
                      </a:r>
                    </a:p>
                    <a:p>
                      <a:pPr algn="ctr"/>
                      <a:endParaRPr lang="en-US" sz="1200" baseline="0" dirty="0">
                        <a:solidFill>
                          <a:schemeClr val="tx1"/>
                        </a:solidFill>
                      </a:endParaRPr>
                    </a:p>
                    <a:p>
                      <a:pPr algn="ctr"/>
                      <a:r>
                        <a:rPr lang="en-US" sz="1200" baseline="0" dirty="0">
                          <a:solidFill>
                            <a:schemeClr val="tx1"/>
                          </a:solidFill>
                        </a:rPr>
                        <a:t>Current Global Library reuse = 78%</a:t>
                      </a:r>
                      <a:endParaRPr lang="en-US" sz="1200" dirty="0">
                        <a:solidFill>
                          <a:schemeClr val="tx1"/>
                        </a:solidFill>
                      </a:endParaRPr>
                    </a:p>
                    <a:p>
                      <a:pPr algn="ctr"/>
                      <a:endParaRPr lang="en-US" sz="1100" dirty="0">
                        <a:solidFill>
                          <a:schemeClr val="tx1"/>
                        </a:solidFill>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p>
                      <a:pPr algn="ctr"/>
                      <a:endParaRPr lang="en-US" sz="1100" dirty="0">
                        <a:solidFill>
                          <a:schemeClr val="tx1"/>
                        </a:solidFill>
                      </a:endParaRPr>
                    </a:p>
                    <a:p>
                      <a:pPr algn="ctr"/>
                      <a:r>
                        <a:rPr lang="en-US" sz="1200" dirty="0">
                          <a:solidFill>
                            <a:schemeClr val="tx1"/>
                          </a:solidFill>
                        </a:rPr>
                        <a:t>Customer 3 reduced Phase I,</a:t>
                      </a:r>
                      <a:r>
                        <a:rPr lang="en-US" sz="1200" baseline="0" dirty="0">
                          <a:solidFill>
                            <a:schemeClr val="tx1"/>
                          </a:solidFill>
                        </a:rPr>
                        <a:t> II and III study design periods from 11.0 weeks to 6 weeks</a:t>
                      </a:r>
                    </a:p>
                    <a:p>
                      <a:pPr algn="ctr"/>
                      <a:endParaRPr lang="en-US" sz="1200" baseline="0" dirty="0">
                        <a:solidFill>
                          <a:schemeClr val="tx1"/>
                        </a:solidFill>
                      </a:endParaRPr>
                    </a:p>
                    <a:p>
                      <a:pPr algn="ctr"/>
                      <a:r>
                        <a:rPr lang="en-US" sz="1200" baseline="0" dirty="0">
                          <a:solidFill>
                            <a:schemeClr val="tx1"/>
                          </a:solidFill>
                        </a:rPr>
                        <a:t>Current Global Library reuse = 71%</a:t>
                      </a:r>
                    </a:p>
                    <a:p>
                      <a:pPr algn="ctr"/>
                      <a:endParaRPr lang="en-US" sz="1100" dirty="0">
                        <a:solidFill>
                          <a:schemeClr val="tx1"/>
                        </a:solidFill>
                      </a:endParaRPr>
                    </a:p>
                  </a:txBody>
                  <a:tcP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12159563"/>
                  </a:ext>
                </a:extLst>
              </a:tr>
              <a:tr h="846506">
                <a:tc gridSpan="3">
                  <a:txBody>
                    <a:bodyPr/>
                    <a:lstStyle/>
                    <a:p>
                      <a:pPr algn="ctr"/>
                      <a:r>
                        <a:rPr lang="en-US" sz="800" dirty="0"/>
                        <a:t>Data illustrated in the proof points above are current as of March 2016. Data Source: Medidata insights Trend</a:t>
                      </a:r>
                      <a:r>
                        <a:rPr lang="en-US" sz="800" baseline="0" dirty="0"/>
                        <a:t> Analysis for eCRF Design Period and, eCRF reuse and eCRF reuse from Global Library.</a:t>
                      </a:r>
                      <a:endParaRPr lang="en-US" sz="800" dirty="0"/>
                    </a:p>
                  </a:txBody>
                  <a:tcPr>
                    <a:lnT w="57150" cap="flat" cmpd="sng" algn="ctr">
                      <a:solidFill>
                        <a:schemeClr val="bg1"/>
                      </a:solidFill>
                      <a:prstDash val="solid"/>
                      <a:round/>
                      <a:headEnd type="none" w="med" len="med"/>
                      <a:tailEnd type="none" w="med" len="med"/>
                    </a:lnT>
                    <a:noFill/>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959909866"/>
                  </a:ext>
                </a:extLst>
              </a:tr>
            </a:tbl>
          </a:graphicData>
        </a:graphic>
      </p:graphicFrame>
      <p:cxnSp>
        <p:nvCxnSpPr>
          <p:cNvPr id="9" name="Straight Connector 8"/>
          <p:cNvCxnSpPr/>
          <p:nvPr/>
        </p:nvCxnSpPr>
        <p:spPr>
          <a:xfrm>
            <a:off x="5345340" y="1055264"/>
            <a:ext cx="0" cy="3382642"/>
          </a:xfrm>
          <a:prstGeom prst="line">
            <a:avLst/>
          </a:prstGeom>
          <a:ln w="19050">
            <a:solidFill>
              <a:schemeClr val="accent1"/>
            </a:solidFill>
          </a:ln>
        </p:spPr>
        <p:style>
          <a:lnRef idx="1">
            <a:schemeClr val="accent6"/>
          </a:lnRef>
          <a:fillRef idx="0">
            <a:schemeClr val="accent6"/>
          </a:fillRef>
          <a:effectRef idx="0">
            <a:schemeClr val="accent6"/>
          </a:effectRef>
          <a:fontRef idx="minor">
            <a:schemeClr val="tx1"/>
          </a:fontRef>
        </p:style>
      </p:cxnSp>
      <p:sp>
        <p:nvSpPr>
          <p:cNvPr id="11" name="Triangle 10"/>
          <p:cNvSpPr/>
          <p:nvPr/>
        </p:nvSpPr>
        <p:spPr>
          <a:xfrm rot="5400000">
            <a:off x="5154170" y="2525893"/>
            <a:ext cx="645281" cy="260947"/>
          </a:xfrm>
          <a:prstGeom prst="triangle">
            <a:avLst/>
          </a:prstGeom>
          <a:solidFill>
            <a:schemeClr val="accent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1962866" y="2062557"/>
            <a:ext cx="1529730" cy="1698171"/>
          </a:xfrm>
          <a:prstGeom prst="rect">
            <a:avLst/>
          </a:prstGeom>
          <a:noFill/>
          <a:ln>
            <a:solidFill>
              <a:srgbClr val="1E7E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533846" y="2062557"/>
            <a:ext cx="1505666" cy="1698171"/>
          </a:xfrm>
          <a:prstGeom prst="rect">
            <a:avLst/>
          </a:prstGeom>
          <a:noFill/>
          <a:ln>
            <a:solidFill>
              <a:srgbClr val="004B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78134" y="2062557"/>
            <a:ext cx="1546918" cy="1698171"/>
          </a:xfrm>
          <a:prstGeom prst="rect">
            <a:avLst/>
          </a:prstGeom>
          <a:noFill/>
          <a:ln>
            <a:solidFill>
              <a:srgbClr val="1E7EA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934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636598" y="1574452"/>
            <a:ext cx="3530171" cy="2178181"/>
            <a:chOff x="4978400" y="1249680"/>
            <a:chExt cx="3210925" cy="1981200"/>
          </a:xfrm>
          <a:effectLst/>
        </p:grpSpPr>
        <p:sp>
          <p:nvSpPr>
            <p:cNvPr id="26" name="Oval 25"/>
            <p:cNvSpPr/>
            <p:nvPr/>
          </p:nvSpPr>
          <p:spPr>
            <a:xfrm>
              <a:off x="4978400" y="1249680"/>
              <a:ext cx="1981200" cy="1981200"/>
            </a:xfrm>
            <a:prstGeom prst="ellipse">
              <a:avLst/>
            </a:prstGeom>
            <a:solidFill>
              <a:srgbClr val="008FBE"/>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7" name="Oval 26"/>
            <p:cNvSpPr/>
            <p:nvPr/>
          </p:nvSpPr>
          <p:spPr>
            <a:xfrm>
              <a:off x="6208125" y="1249680"/>
              <a:ext cx="1981200" cy="1981200"/>
            </a:xfrm>
            <a:prstGeom prst="ellipse">
              <a:avLst/>
            </a:prstGeom>
            <a:solidFill>
              <a:srgbClr val="57606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22</a:t>
            </a:fld>
            <a:endParaRPr lang="en-US"/>
          </a:p>
        </p:txBody>
      </p:sp>
      <p:pic>
        <p:nvPicPr>
          <p:cNvPr id="7" name="Picture 6"/>
          <p:cNvPicPr>
            <a:picLocks noChangeAspect="1"/>
          </p:cNvPicPr>
          <p:nvPr/>
        </p:nvPicPr>
        <p:blipFill>
          <a:blip r:embed="rId3"/>
          <a:stretch>
            <a:fillRect/>
          </a:stretch>
        </p:blipFill>
        <p:spPr>
          <a:xfrm>
            <a:off x="3971948" y="1809025"/>
            <a:ext cx="843015" cy="1705945"/>
          </a:xfrm>
          <a:prstGeom prst="rect">
            <a:avLst/>
          </a:prstGeom>
          <a:effectLst/>
        </p:spPr>
      </p:pic>
      <p:sp>
        <p:nvSpPr>
          <p:cNvPr id="8" name="TextBox 7"/>
          <p:cNvSpPr txBox="1"/>
          <p:nvPr/>
        </p:nvSpPr>
        <p:spPr>
          <a:xfrm>
            <a:off x="2802575" y="2690267"/>
            <a:ext cx="1156872" cy="430887"/>
          </a:xfrm>
          <a:prstGeom prst="rect">
            <a:avLst/>
          </a:prstGeom>
          <a:noFill/>
          <a:effectLst/>
        </p:spPr>
        <p:txBody>
          <a:bodyPr wrap="square" rtlCol="0">
            <a:spAutoFit/>
          </a:bodyPr>
          <a:lstStyle/>
          <a:p>
            <a:r>
              <a:rPr lang="en-US" sz="1100" dirty="0">
                <a:solidFill>
                  <a:schemeClr val="bg1"/>
                </a:solidFill>
                <a:latin typeface="arial" charset="0"/>
                <a:cs typeface="Georgia"/>
              </a:rPr>
              <a:t>Data Capture </a:t>
            </a:r>
          </a:p>
          <a:p>
            <a:r>
              <a:rPr lang="en-US" sz="1100" dirty="0">
                <a:solidFill>
                  <a:schemeClr val="bg1"/>
                </a:solidFill>
                <a:latin typeface="arial" charset="0"/>
                <a:cs typeface="Georgia"/>
              </a:rPr>
              <a:t>&amp; Management</a:t>
            </a:r>
          </a:p>
        </p:txBody>
      </p:sp>
      <p:sp>
        <p:nvSpPr>
          <p:cNvPr id="9" name="TextBox 8"/>
          <p:cNvSpPr txBox="1"/>
          <p:nvPr/>
        </p:nvSpPr>
        <p:spPr>
          <a:xfrm>
            <a:off x="4826776" y="2690267"/>
            <a:ext cx="1156872" cy="430887"/>
          </a:xfrm>
          <a:prstGeom prst="rect">
            <a:avLst/>
          </a:prstGeom>
          <a:noFill/>
          <a:effectLst/>
        </p:spPr>
        <p:txBody>
          <a:bodyPr wrap="square" rtlCol="0">
            <a:spAutoFit/>
          </a:bodyPr>
          <a:lstStyle/>
          <a:p>
            <a:pPr algn="r"/>
            <a:r>
              <a:rPr lang="en-US" sz="1100" dirty="0">
                <a:solidFill>
                  <a:schemeClr val="bg1"/>
                </a:solidFill>
                <a:latin typeface="Arial" charset="0"/>
                <a:ea typeface="Arial" charset="0"/>
                <a:cs typeface="Arial" charset="0"/>
              </a:rPr>
              <a:t>Trial Planning </a:t>
            </a:r>
          </a:p>
          <a:p>
            <a:pPr algn="r"/>
            <a:r>
              <a:rPr lang="en-US" sz="1100" dirty="0">
                <a:solidFill>
                  <a:schemeClr val="bg1"/>
                </a:solidFill>
                <a:latin typeface="Arial" charset="0"/>
                <a:ea typeface="Arial" charset="0"/>
                <a:cs typeface="Arial" charset="0"/>
              </a:rPr>
              <a:t>&amp; Management</a:t>
            </a:r>
          </a:p>
        </p:txBody>
      </p:sp>
      <p:sp>
        <p:nvSpPr>
          <p:cNvPr id="14" name="Oval 13"/>
          <p:cNvSpPr/>
          <p:nvPr/>
        </p:nvSpPr>
        <p:spPr>
          <a:xfrm flipH="1">
            <a:off x="2741742" y="701778"/>
            <a:ext cx="824237" cy="824238"/>
          </a:xfrm>
          <a:prstGeom prst="ellipse">
            <a:avLst/>
          </a:prstGeom>
          <a:solidFill>
            <a:srgbClr val="008FBE"/>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Mobile Health</a:t>
            </a:r>
          </a:p>
        </p:txBody>
      </p:sp>
      <p:sp>
        <p:nvSpPr>
          <p:cNvPr id="44" name="Oval 43"/>
          <p:cNvSpPr/>
          <p:nvPr/>
        </p:nvSpPr>
        <p:spPr>
          <a:xfrm>
            <a:off x="5189672" y="3793856"/>
            <a:ext cx="824238" cy="824238"/>
          </a:xfrm>
          <a:prstGeom prst="ellipse">
            <a:avLst/>
          </a:prstGeom>
          <a:solidFill>
            <a:srgbClr val="57606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a:solidFill>
                  <a:schemeClr val="bg1"/>
                </a:solidFill>
                <a:latin typeface="Arial" charset="0"/>
                <a:ea typeface="Arial" charset="0"/>
                <a:cs typeface="Arial" charset="0"/>
              </a:rPr>
              <a:t>eTMF</a:t>
            </a:r>
            <a:endParaRPr lang="en-US" sz="1000" dirty="0">
              <a:solidFill>
                <a:schemeClr val="bg1"/>
              </a:solidFill>
              <a:latin typeface="Arial" charset="0"/>
              <a:ea typeface="Arial" charset="0"/>
              <a:cs typeface="Arial" charset="0"/>
            </a:endParaRPr>
          </a:p>
        </p:txBody>
      </p:sp>
      <p:sp>
        <p:nvSpPr>
          <p:cNvPr id="46" name="Oval 45"/>
          <p:cNvSpPr/>
          <p:nvPr/>
        </p:nvSpPr>
        <p:spPr>
          <a:xfrm>
            <a:off x="6001319" y="3186413"/>
            <a:ext cx="824238" cy="824238"/>
          </a:xfrm>
          <a:prstGeom prst="ellipse">
            <a:avLst/>
          </a:prstGeom>
          <a:solidFill>
            <a:srgbClr val="57606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CTMS</a:t>
            </a:r>
          </a:p>
        </p:txBody>
      </p:sp>
      <p:sp>
        <p:nvSpPr>
          <p:cNvPr id="47" name="Oval 46"/>
          <p:cNvSpPr/>
          <p:nvPr/>
        </p:nvSpPr>
        <p:spPr>
          <a:xfrm>
            <a:off x="6300590" y="2239747"/>
            <a:ext cx="843255" cy="843255"/>
          </a:xfrm>
          <a:prstGeom prst="ellipse">
            <a:avLst/>
          </a:prstGeom>
          <a:solidFill>
            <a:srgbClr val="57606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Strategic Monitoring</a:t>
            </a:r>
          </a:p>
        </p:txBody>
      </p:sp>
      <p:sp>
        <p:nvSpPr>
          <p:cNvPr id="48" name="Oval 47"/>
          <p:cNvSpPr/>
          <p:nvPr/>
        </p:nvSpPr>
        <p:spPr>
          <a:xfrm>
            <a:off x="5983648" y="1327654"/>
            <a:ext cx="824238" cy="824238"/>
          </a:xfrm>
          <a:prstGeom prst="ellipse">
            <a:avLst/>
          </a:prstGeom>
          <a:solidFill>
            <a:srgbClr val="57606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Site Grants &amp; Payments</a:t>
            </a:r>
          </a:p>
        </p:txBody>
      </p:sp>
      <p:sp>
        <p:nvSpPr>
          <p:cNvPr id="49" name="Oval 48"/>
          <p:cNvSpPr/>
          <p:nvPr/>
        </p:nvSpPr>
        <p:spPr>
          <a:xfrm>
            <a:off x="5184569" y="701778"/>
            <a:ext cx="824238" cy="824238"/>
          </a:xfrm>
          <a:prstGeom prst="ellipse">
            <a:avLst/>
          </a:prstGeom>
          <a:solidFill>
            <a:srgbClr val="57606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Study Design &amp; Feasibility</a:t>
            </a:r>
          </a:p>
        </p:txBody>
      </p:sp>
      <p:sp>
        <p:nvSpPr>
          <p:cNvPr id="50" name="Oval 49"/>
          <p:cNvSpPr/>
          <p:nvPr/>
        </p:nvSpPr>
        <p:spPr>
          <a:xfrm flipH="1">
            <a:off x="2741742" y="3768959"/>
            <a:ext cx="824237" cy="824238"/>
          </a:xfrm>
          <a:prstGeom prst="ellipse">
            <a:avLst/>
          </a:prstGeom>
          <a:solidFill>
            <a:srgbClr val="008FBE"/>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err="1">
                <a:solidFill>
                  <a:schemeClr val="bg1"/>
                </a:solidFill>
                <a:latin typeface="Arial" charset="0"/>
                <a:ea typeface="Arial" charset="0"/>
                <a:cs typeface="Arial" charset="0"/>
              </a:rPr>
              <a:t>Biostats</a:t>
            </a:r>
            <a:br>
              <a:rPr lang="en-US" sz="1000" dirty="0">
                <a:solidFill>
                  <a:schemeClr val="bg1"/>
                </a:solidFill>
                <a:latin typeface="Arial" charset="0"/>
                <a:ea typeface="Arial" charset="0"/>
                <a:cs typeface="Arial" charset="0"/>
              </a:rPr>
            </a:br>
            <a:r>
              <a:rPr lang="en-US" sz="1000" dirty="0">
                <a:solidFill>
                  <a:schemeClr val="bg1"/>
                </a:solidFill>
                <a:latin typeface="Arial" charset="0"/>
                <a:ea typeface="Arial" charset="0"/>
                <a:cs typeface="Arial" charset="0"/>
              </a:rPr>
              <a:t>&amp;Safety</a:t>
            </a:r>
          </a:p>
        </p:txBody>
      </p:sp>
      <p:sp>
        <p:nvSpPr>
          <p:cNvPr id="51" name="Oval 50"/>
          <p:cNvSpPr/>
          <p:nvPr/>
        </p:nvSpPr>
        <p:spPr>
          <a:xfrm flipH="1">
            <a:off x="1955747" y="3186413"/>
            <a:ext cx="824237" cy="824238"/>
          </a:xfrm>
          <a:prstGeom prst="ellipse">
            <a:avLst/>
          </a:prstGeom>
          <a:solidFill>
            <a:srgbClr val="008FBE"/>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Random-</a:t>
            </a:r>
            <a:r>
              <a:rPr lang="en-US" sz="1000" dirty="0" err="1">
                <a:solidFill>
                  <a:schemeClr val="bg1"/>
                </a:solidFill>
                <a:latin typeface="Arial" charset="0"/>
                <a:ea typeface="Arial" charset="0"/>
                <a:cs typeface="Arial" charset="0"/>
              </a:rPr>
              <a:t>ization</a:t>
            </a:r>
            <a:r>
              <a:rPr lang="en-US" sz="1000" dirty="0">
                <a:solidFill>
                  <a:schemeClr val="bg1"/>
                </a:solidFill>
                <a:latin typeface="Arial" charset="0"/>
                <a:ea typeface="Arial" charset="0"/>
                <a:cs typeface="Arial" charset="0"/>
              </a:rPr>
              <a:t> &amp; Supply</a:t>
            </a:r>
          </a:p>
        </p:txBody>
      </p:sp>
      <p:sp>
        <p:nvSpPr>
          <p:cNvPr id="52" name="Oval 51"/>
          <p:cNvSpPr/>
          <p:nvPr/>
        </p:nvSpPr>
        <p:spPr>
          <a:xfrm flipH="1">
            <a:off x="1623074" y="2240354"/>
            <a:ext cx="824237" cy="824238"/>
          </a:xfrm>
          <a:prstGeom prst="ellipse">
            <a:avLst/>
          </a:prstGeom>
          <a:solidFill>
            <a:srgbClr val="008FBE"/>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Site &amp;</a:t>
            </a:r>
            <a:br>
              <a:rPr lang="en-US" sz="1000" dirty="0">
                <a:solidFill>
                  <a:schemeClr val="bg1"/>
                </a:solidFill>
                <a:latin typeface="Arial" charset="0"/>
                <a:ea typeface="Arial" charset="0"/>
                <a:cs typeface="Arial" charset="0"/>
              </a:rPr>
            </a:br>
            <a:r>
              <a:rPr lang="en-US" sz="1000" dirty="0">
                <a:solidFill>
                  <a:schemeClr val="bg1"/>
                </a:solidFill>
                <a:latin typeface="Arial" charset="0"/>
                <a:ea typeface="Arial" charset="0"/>
                <a:cs typeface="Arial" charset="0"/>
              </a:rPr>
              <a:t>Lab Data</a:t>
            </a:r>
          </a:p>
        </p:txBody>
      </p:sp>
      <p:sp>
        <p:nvSpPr>
          <p:cNvPr id="53" name="Oval 52"/>
          <p:cNvSpPr/>
          <p:nvPr/>
        </p:nvSpPr>
        <p:spPr>
          <a:xfrm flipH="1">
            <a:off x="1950092" y="1331395"/>
            <a:ext cx="824237" cy="824238"/>
          </a:xfrm>
          <a:prstGeom prst="ellipse">
            <a:avLst/>
          </a:prstGeom>
          <a:solidFill>
            <a:srgbClr val="008FBE"/>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000" dirty="0">
                <a:solidFill>
                  <a:schemeClr val="bg1"/>
                </a:solidFill>
                <a:latin typeface="Arial" charset="0"/>
                <a:ea typeface="Arial" charset="0"/>
                <a:cs typeface="Arial" charset="0"/>
              </a:rPr>
              <a:t>Images</a:t>
            </a:r>
            <a:br>
              <a:rPr lang="en-US" sz="1000" dirty="0">
                <a:solidFill>
                  <a:schemeClr val="bg1"/>
                </a:solidFill>
                <a:latin typeface="Arial" charset="0"/>
                <a:ea typeface="Arial" charset="0"/>
                <a:cs typeface="Arial" charset="0"/>
              </a:rPr>
            </a:br>
            <a:r>
              <a:rPr lang="en-US" sz="1000" dirty="0">
                <a:solidFill>
                  <a:schemeClr val="bg1"/>
                </a:solidFill>
                <a:latin typeface="Arial" charset="0"/>
                <a:ea typeface="Arial" charset="0"/>
                <a:cs typeface="Arial" charset="0"/>
              </a:rPr>
              <a:t>Genomics</a:t>
            </a:r>
            <a:br>
              <a:rPr lang="en-US" sz="1000" dirty="0">
                <a:solidFill>
                  <a:schemeClr val="bg1"/>
                </a:solidFill>
                <a:latin typeface="Arial" charset="0"/>
                <a:ea typeface="Arial" charset="0"/>
                <a:cs typeface="Arial" charset="0"/>
              </a:rPr>
            </a:br>
            <a:r>
              <a:rPr lang="en-US" sz="1000" dirty="0">
                <a:solidFill>
                  <a:schemeClr val="bg1"/>
                </a:solidFill>
                <a:latin typeface="Arial" charset="0"/>
                <a:ea typeface="Arial" charset="0"/>
                <a:cs typeface="Arial" charset="0"/>
              </a:rPr>
              <a:t>RWE</a:t>
            </a:r>
          </a:p>
        </p:txBody>
      </p:sp>
      <p:sp>
        <p:nvSpPr>
          <p:cNvPr id="5" name="TextBox 4"/>
          <p:cNvSpPr txBox="1"/>
          <p:nvPr/>
        </p:nvSpPr>
        <p:spPr>
          <a:xfrm>
            <a:off x="2789161" y="2315163"/>
            <a:ext cx="774571" cy="415498"/>
          </a:xfrm>
          <a:prstGeom prst="rect">
            <a:avLst/>
          </a:prstGeom>
          <a:noFill/>
          <a:effectLst/>
        </p:spPr>
        <p:txBody>
          <a:bodyPr wrap="none" rtlCol="0">
            <a:spAutoFit/>
          </a:bodyPr>
          <a:lstStyle/>
          <a:p>
            <a:r>
              <a:rPr lang="en-US" sz="2100" b="1" spc="-100" dirty="0">
                <a:solidFill>
                  <a:schemeClr val="bg1"/>
                </a:solidFill>
                <a:latin typeface="Arial" charset="0"/>
                <a:ea typeface="Arial" charset="0"/>
                <a:cs typeface="Arial" charset="0"/>
              </a:rPr>
              <a:t>Rave</a:t>
            </a:r>
          </a:p>
        </p:txBody>
      </p:sp>
      <p:sp>
        <p:nvSpPr>
          <p:cNvPr id="28" name="TextBox 27"/>
          <p:cNvSpPr txBox="1"/>
          <p:nvPr/>
        </p:nvSpPr>
        <p:spPr>
          <a:xfrm>
            <a:off x="5204971" y="2315163"/>
            <a:ext cx="792204" cy="415498"/>
          </a:xfrm>
          <a:prstGeom prst="rect">
            <a:avLst/>
          </a:prstGeom>
          <a:noFill/>
          <a:effectLst/>
        </p:spPr>
        <p:txBody>
          <a:bodyPr wrap="none" rtlCol="0">
            <a:spAutoFit/>
          </a:bodyPr>
          <a:lstStyle/>
          <a:p>
            <a:pPr algn="r"/>
            <a:r>
              <a:rPr lang="en-US" sz="2100" b="1" spc="-100" dirty="0">
                <a:solidFill>
                  <a:schemeClr val="bg1"/>
                </a:solidFill>
                <a:latin typeface="Arial" charset="0"/>
                <a:ea typeface="Arial" charset="0"/>
                <a:cs typeface="Arial" charset="0"/>
              </a:rPr>
              <a:t>Edge</a:t>
            </a:r>
          </a:p>
        </p:txBody>
      </p:sp>
      <p:sp>
        <p:nvSpPr>
          <p:cNvPr id="29" name="TextBox 28"/>
          <p:cNvSpPr txBox="1"/>
          <p:nvPr/>
        </p:nvSpPr>
        <p:spPr>
          <a:xfrm>
            <a:off x="3993344" y="2346526"/>
            <a:ext cx="800219" cy="630942"/>
          </a:xfrm>
          <a:prstGeom prst="rect">
            <a:avLst/>
          </a:prstGeom>
          <a:noFill/>
          <a:effectLst/>
        </p:spPr>
        <p:txBody>
          <a:bodyPr wrap="none" rtlCol="0">
            <a:spAutoFit/>
          </a:bodyPr>
          <a:lstStyle/>
          <a:p>
            <a:pPr algn="ctr">
              <a:lnSpc>
                <a:spcPts val="2100"/>
              </a:lnSpc>
            </a:pPr>
            <a:r>
              <a:rPr lang="en-US" b="1" spc="-100" dirty="0">
                <a:solidFill>
                  <a:schemeClr val="bg1"/>
                </a:solidFill>
                <a:latin typeface="Arial" charset="0"/>
                <a:ea typeface="Arial" charset="0"/>
                <a:cs typeface="Arial" charset="0"/>
              </a:rPr>
              <a:t>MEDS</a:t>
            </a:r>
          </a:p>
          <a:p>
            <a:pPr algn="ctr">
              <a:lnSpc>
                <a:spcPts val="2100"/>
              </a:lnSpc>
            </a:pPr>
            <a:r>
              <a:rPr lang="en-US" b="1" spc="-100" dirty="0">
                <a:solidFill>
                  <a:schemeClr val="bg1"/>
                </a:solidFill>
                <a:latin typeface="Arial" charset="0"/>
                <a:ea typeface="Arial" charset="0"/>
                <a:cs typeface="Arial" charset="0"/>
              </a:rPr>
              <a:t>&amp; AI</a:t>
            </a:r>
          </a:p>
        </p:txBody>
      </p:sp>
      <p:sp>
        <p:nvSpPr>
          <p:cNvPr id="23" name="TextBox 22"/>
          <p:cNvSpPr txBox="1"/>
          <p:nvPr/>
        </p:nvSpPr>
        <p:spPr>
          <a:xfrm>
            <a:off x="1241344" y="733618"/>
            <a:ext cx="1395254" cy="523220"/>
          </a:xfrm>
          <a:prstGeom prst="rect">
            <a:avLst/>
          </a:prstGeom>
          <a:noFill/>
          <a:effectLst/>
        </p:spPr>
        <p:txBody>
          <a:bodyPr wrap="none" rtlCol="0">
            <a:spAutoFit/>
          </a:bodyPr>
          <a:lstStyle/>
          <a:p>
            <a:pPr algn="r"/>
            <a:r>
              <a:rPr lang="en-US" sz="1400" b="1" spc="-90" dirty="0">
                <a:solidFill>
                  <a:srgbClr val="031C40"/>
                </a:solidFill>
                <a:latin typeface="Arial"/>
                <a:cs typeface="Arial"/>
              </a:rPr>
              <a:t>Mobile-Powered</a:t>
            </a:r>
            <a:br>
              <a:rPr lang="en-US" sz="1400" b="1" spc="-90" dirty="0">
                <a:solidFill>
                  <a:srgbClr val="031C40"/>
                </a:solidFill>
                <a:latin typeface="Arial"/>
                <a:cs typeface="Arial"/>
              </a:rPr>
            </a:br>
            <a:r>
              <a:rPr lang="en-US" sz="1400" b="1" spc="-90" dirty="0">
                <a:solidFill>
                  <a:srgbClr val="031C40"/>
                </a:solidFill>
                <a:latin typeface="Arial"/>
                <a:cs typeface="Arial"/>
              </a:rPr>
              <a:t>&amp; Virtual Trials</a:t>
            </a:r>
            <a:endParaRPr lang="en-US" sz="1400" dirty="0">
              <a:solidFill>
                <a:srgbClr val="031C40"/>
              </a:solidFill>
            </a:endParaRPr>
          </a:p>
        </p:txBody>
      </p:sp>
      <p:sp>
        <p:nvSpPr>
          <p:cNvPr id="24" name="TextBox 23"/>
          <p:cNvSpPr txBox="1"/>
          <p:nvPr/>
        </p:nvSpPr>
        <p:spPr>
          <a:xfrm>
            <a:off x="816207" y="1508027"/>
            <a:ext cx="1041953" cy="523220"/>
          </a:xfrm>
          <a:prstGeom prst="rect">
            <a:avLst/>
          </a:prstGeom>
          <a:noFill/>
          <a:effectLst/>
        </p:spPr>
        <p:txBody>
          <a:bodyPr wrap="none" rtlCol="0">
            <a:spAutoFit/>
          </a:bodyPr>
          <a:lstStyle>
            <a:defPPr>
              <a:defRPr lang="en-US"/>
            </a:defPPr>
            <a:lvl1pPr algn="r">
              <a:defRPr sz="1400" b="1" spc="-90">
                <a:solidFill>
                  <a:schemeClr val="bg1"/>
                </a:solidFill>
                <a:latin typeface="Arial"/>
                <a:cs typeface="Arial"/>
              </a:defRPr>
            </a:lvl1pPr>
          </a:lstStyle>
          <a:p>
            <a:r>
              <a:rPr lang="en-US" dirty="0">
                <a:solidFill>
                  <a:srgbClr val="031C40"/>
                </a:solidFill>
              </a:rPr>
              <a:t>Biomarker</a:t>
            </a:r>
          </a:p>
          <a:p>
            <a:r>
              <a:rPr lang="en-US" dirty="0">
                <a:solidFill>
                  <a:srgbClr val="031C40"/>
                </a:solidFill>
              </a:rPr>
              <a:t>Exploration</a:t>
            </a:r>
          </a:p>
        </p:txBody>
      </p:sp>
      <p:sp>
        <p:nvSpPr>
          <p:cNvPr id="30" name="TextBox 29"/>
          <p:cNvSpPr txBox="1"/>
          <p:nvPr/>
        </p:nvSpPr>
        <p:spPr>
          <a:xfrm>
            <a:off x="371275" y="2393973"/>
            <a:ext cx="1109278" cy="375552"/>
          </a:xfrm>
          <a:prstGeom prst="rect">
            <a:avLst/>
          </a:prstGeom>
          <a:noFill/>
          <a:effectLst/>
        </p:spPr>
        <p:txBody>
          <a:bodyPr wrap="none" rtlCol="0">
            <a:spAutoFit/>
          </a:bodyPr>
          <a:lstStyle/>
          <a:p>
            <a:pPr algn="r">
              <a:lnSpc>
                <a:spcPct val="150000"/>
              </a:lnSpc>
            </a:pPr>
            <a:r>
              <a:rPr lang="en-US" sz="1400" b="1" spc="-90">
                <a:solidFill>
                  <a:srgbClr val="031C40"/>
                </a:solidFill>
                <a:latin typeface="Arial"/>
                <a:cs typeface="Arial"/>
              </a:rPr>
              <a:t>Auto-coding</a:t>
            </a:r>
            <a:endParaRPr lang="en-US" sz="1400" b="1" spc="-90" dirty="0">
              <a:solidFill>
                <a:srgbClr val="031C40"/>
              </a:solidFill>
              <a:latin typeface="Arial"/>
              <a:cs typeface="Arial"/>
            </a:endParaRPr>
          </a:p>
        </p:txBody>
      </p:sp>
      <p:sp>
        <p:nvSpPr>
          <p:cNvPr id="31" name="TextBox 30"/>
          <p:cNvSpPr txBox="1"/>
          <p:nvPr/>
        </p:nvSpPr>
        <p:spPr>
          <a:xfrm>
            <a:off x="720182" y="3345682"/>
            <a:ext cx="1129219" cy="523220"/>
          </a:xfrm>
          <a:prstGeom prst="rect">
            <a:avLst/>
          </a:prstGeom>
          <a:noFill/>
          <a:effectLst/>
        </p:spPr>
        <p:txBody>
          <a:bodyPr wrap="none" rtlCol="0">
            <a:spAutoFit/>
          </a:bodyPr>
          <a:lstStyle>
            <a:defPPr>
              <a:defRPr lang="en-US"/>
            </a:defPPr>
            <a:lvl1pPr algn="r">
              <a:defRPr sz="1400" b="1" spc="-90">
                <a:solidFill>
                  <a:schemeClr val="bg1"/>
                </a:solidFill>
                <a:latin typeface="Arial"/>
                <a:cs typeface="Arial"/>
              </a:defRPr>
            </a:lvl1pPr>
          </a:lstStyle>
          <a:p>
            <a:r>
              <a:rPr lang="en-US" dirty="0">
                <a:solidFill>
                  <a:srgbClr val="031C40"/>
                </a:solidFill>
              </a:rPr>
              <a:t>Adaptive &amp;</a:t>
            </a:r>
            <a:br>
              <a:rPr lang="en-US" dirty="0">
                <a:solidFill>
                  <a:srgbClr val="031C40"/>
                </a:solidFill>
              </a:rPr>
            </a:br>
            <a:r>
              <a:rPr lang="en-US" dirty="0">
                <a:solidFill>
                  <a:srgbClr val="031C40"/>
                </a:solidFill>
              </a:rPr>
              <a:t>Master Trials</a:t>
            </a:r>
          </a:p>
        </p:txBody>
      </p:sp>
      <p:sp>
        <p:nvSpPr>
          <p:cNvPr id="32" name="TextBox 31"/>
          <p:cNvSpPr txBox="1"/>
          <p:nvPr/>
        </p:nvSpPr>
        <p:spPr>
          <a:xfrm>
            <a:off x="1741651" y="4176171"/>
            <a:ext cx="885499" cy="523220"/>
          </a:xfrm>
          <a:prstGeom prst="rect">
            <a:avLst/>
          </a:prstGeom>
          <a:noFill/>
          <a:effectLst/>
        </p:spPr>
        <p:txBody>
          <a:bodyPr wrap="none" rtlCol="0">
            <a:spAutoFit/>
          </a:bodyPr>
          <a:lstStyle>
            <a:defPPr>
              <a:defRPr lang="en-US"/>
            </a:defPPr>
            <a:lvl1pPr algn="r">
              <a:defRPr sz="1400" b="1" spc="-90">
                <a:solidFill>
                  <a:schemeClr val="bg1"/>
                </a:solidFill>
                <a:latin typeface="Arial"/>
                <a:cs typeface="Arial"/>
              </a:defRPr>
            </a:lvl1pPr>
          </a:lstStyle>
          <a:p>
            <a:r>
              <a:rPr lang="en-US" dirty="0">
                <a:solidFill>
                  <a:srgbClr val="031C40"/>
                </a:solidFill>
              </a:rPr>
              <a:t>Synthetic</a:t>
            </a:r>
            <a:br>
              <a:rPr lang="en-US" dirty="0">
                <a:solidFill>
                  <a:srgbClr val="031C40"/>
                </a:solidFill>
              </a:rPr>
            </a:br>
            <a:r>
              <a:rPr lang="en-US" dirty="0">
                <a:solidFill>
                  <a:srgbClr val="031C40"/>
                </a:solidFill>
              </a:rPr>
              <a:t>Controls</a:t>
            </a:r>
          </a:p>
        </p:txBody>
      </p:sp>
      <p:sp>
        <p:nvSpPr>
          <p:cNvPr id="33" name="TextBox 32"/>
          <p:cNvSpPr txBox="1"/>
          <p:nvPr/>
        </p:nvSpPr>
        <p:spPr>
          <a:xfrm>
            <a:off x="6074283" y="728077"/>
            <a:ext cx="1295868" cy="523220"/>
          </a:xfrm>
          <a:prstGeom prst="rect">
            <a:avLst/>
          </a:prstGeom>
          <a:noFill/>
          <a:effectLst/>
        </p:spPr>
        <p:txBody>
          <a:bodyPr wrap="none" rtlCol="0">
            <a:spAutoFit/>
          </a:bodyPr>
          <a:lstStyle>
            <a:defPPr>
              <a:defRPr lang="en-US"/>
            </a:defPPr>
            <a:lvl1pPr algn="r">
              <a:defRPr sz="1400" b="1" spc="-90">
                <a:solidFill>
                  <a:schemeClr val="bg1"/>
                </a:solidFill>
                <a:latin typeface="Arial"/>
                <a:cs typeface="Arial"/>
              </a:defRPr>
            </a:lvl1pPr>
          </a:lstStyle>
          <a:p>
            <a:pPr algn="l"/>
            <a:r>
              <a:rPr lang="en-US">
                <a:solidFill>
                  <a:srgbClr val="031C40"/>
                </a:solidFill>
              </a:rPr>
              <a:t>Cross-Industry</a:t>
            </a:r>
            <a:br>
              <a:rPr lang="en-US">
                <a:solidFill>
                  <a:srgbClr val="031C40"/>
                </a:solidFill>
              </a:rPr>
            </a:br>
            <a:r>
              <a:rPr lang="en-US">
                <a:solidFill>
                  <a:srgbClr val="031C40"/>
                </a:solidFill>
              </a:rPr>
              <a:t>Benchmarking</a:t>
            </a:r>
            <a:endParaRPr lang="en-US" dirty="0">
              <a:solidFill>
                <a:srgbClr val="031C40"/>
              </a:solidFill>
            </a:endParaRPr>
          </a:p>
        </p:txBody>
      </p:sp>
      <p:sp>
        <p:nvSpPr>
          <p:cNvPr id="34" name="TextBox 33"/>
          <p:cNvSpPr txBox="1"/>
          <p:nvPr/>
        </p:nvSpPr>
        <p:spPr>
          <a:xfrm>
            <a:off x="6856853" y="1508027"/>
            <a:ext cx="1015343" cy="523220"/>
          </a:xfrm>
          <a:prstGeom prst="rect">
            <a:avLst/>
          </a:prstGeom>
          <a:noFill/>
          <a:effectLst/>
        </p:spPr>
        <p:txBody>
          <a:bodyPr wrap="none" rtlCol="0">
            <a:spAutoFit/>
          </a:bodyPr>
          <a:lstStyle>
            <a:defPPr>
              <a:defRPr lang="en-US"/>
            </a:defPPr>
            <a:lvl1pPr>
              <a:defRPr sz="1400" b="1" spc="-90">
                <a:solidFill>
                  <a:schemeClr val="bg1"/>
                </a:solidFill>
                <a:latin typeface="Arial"/>
                <a:cs typeface="Arial"/>
              </a:defRPr>
            </a:lvl1pPr>
          </a:lstStyle>
          <a:p>
            <a:r>
              <a:rPr lang="en-US" dirty="0">
                <a:solidFill>
                  <a:srgbClr val="031C40"/>
                </a:solidFill>
              </a:rPr>
              <a:t>Automated</a:t>
            </a:r>
          </a:p>
          <a:p>
            <a:r>
              <a:rPr lang="en-US" dirty="0">
                <a:solidFill>
                  <a:srgbClr val="031C40"/>
                </a:solidFill>
              </a:rPr>
              <a:t>Payments</a:t>
            </a:r>
          </a:p>
        </p:txBody>
      </p:sp>
      <p:sp>
        <p:nvSpPr>
          <p:cNvPr id="35" name="TextBox 34"/>
          <p:cNvSpPr txBox="1"/>
          <p:nvPr/>
        </p:nvSpPr>
        <p:spPr>
          <a:xfrm>
            <a:off x="7190912" y="2428657"/>
            <a:ext cx="1032655" cy="523220"/>
          </a:xfrm>
          <a:prstGeom prst="rect">
            <a:avLst/>
          </a:prstGeom>
          <a:noFill/>
          <a:effectLst/>
        </p:spPr>
        <p:txBody>
          <a:bodyPr wrap="none" rtlCol="0">
            <a:spAutoFit/>
          </a:bodyPr>
          <a:lstStyle>
            <a:defPPr>
              <a:defRPr lang="en-US"/>
            </a:defPPr>
            <a:lvl1pPr>
              <a:defRPr sz="1400" b="1" spc="-90">
                <a:solidFill>
                  <a:schemeClr val="bg1"/>
                </a:solidFill>
                <a:latin typeface="Arial"/>
                <a:cs typeface="Arial"/>
              </a:defRPr>
            </a:lvl1pPr>
          </a:lstStyle>
          <a:p>
            <a:r>
              <a:rPr lang="en-US" dirty="0">
                <a:solidFill>
                  <a:srgbClr val="031C40"/>
                </a:solidFill>
              </a:rPr>
              <a:t>End-to-End</a:t>
            </a:r>
          </a:p>
          <a:p>
            <a:r>
              <a:rPr lang="en-US" dirty="0">
                <a:solidFill>
                  <a:srgbClr val="031C40"/>
                </a:solidFill>
              </a:rPr>
              <a:t>RBM</a:t>
            </a:r>
          </a:p>
        </p:txBody>
      </p:sp>
      <p:sp>
        <p:nvSpPr>
          <p:cNvPr id="36" name="TextBox 35"/>
          <p:cNvSpPr txBox="1"/>
          <p:nvPr/>
        </p:nvSpPr>
        <p:spPr>
          <a:xfrm>
            <a:off x="6909205" y="3346669"/>
            <a:ext cx="1162498" cy="523220"/>
          </a:xfrm>
          <a:prstGeom prst="rect">
            <a:avLst/>
          </a:prstGeom>
          <a:noFill/>
          <a:effectLst/>
        </p:spPr>
        <p:txBody>
          <a:bodyPr wrap="none" rtlCol="0">
            <a:spAutoFit/>
          </a:bodyPr>
          <a:lstStyle>
            <a:defPPr>
              <a:defRPr lang="en-US"/>
            </a:defPPr>
            <a:lvl1pPr>
              <a:defRPr sz="1400" b="1" spc="-90">
                <a:solidFill>
                  <a:schemeClr val="bg1"/>
                </a:solidFill>
                <a:latin typeface="Arial"/>
                <a:cs typeface="Arial"/>
              </a:defRPr>
            </a:lvl1pPr>
          </a:lstStyle>
          <a:p>
            <a:r>
              <a:rPr lang="en-US" dirty="0">
                <a:solidFill>
                  <a:srgbClr val="031C40"/>
                </a:solidFill>
              </a:rPr>
              <a:t>Master Data</a:t>
            </a:r>
          </a:p>
          <a:p>
            <a:r>
              <a:rPr lang="en-US" dirty="0">
                <a:solidFill>
                  <a:srgbClr val="031C40"/>
                </a:solidFill>
              </a:rPr>
              <a:t>Management</a:t>
            </a:r>
          </a:p>
        </p:txBody>
      </p:sp>
      <p:sp>
        <p:nvSpPr>
          <p:cNvPr id="37" name="TextBox 36"/>
          <p:cNvSpPr txBox="1"/>
          <p:nvPr/>
        </p:nvSpPr>
        <p:spPr>
          <a:xfrm>
            <a:off x="6128502" y="4169639"/>
            <a:ext cx="1015343" cy="523220"/>
          </a:xfrm>
          <a:prstGeom prst="rect">
            <a:avLst/>
          </a:prstGeom>
          <a:noFill/>
          <a:effectLst/>
        </p:spPr>
        <p:txBody>
          <a:bodyPr wrap="none" rtlCol="0">
            <a:spAutoFit/>
          </a:bodyPr>
          <a:lstStyle>
            <a:defPPr>
              <a:defRPr lang="en-US"/>
            </a:defPPr>
            <a:lvl1pPr>
              <a:defRPr sz="1400" b="1" spc="-90">
                <a:solidFill>
                  <a:schemeClr val="bg1"/>
                </a:solidFill>
                <a:latin typeface="Arial"/>
                <a:cs typeface="Arial"/>
              </a:defRPr>
            </a:lvl1pPr>
          </a:lstStyle>
          <a:p>
            <a:r>
              <a:rPr lang="en-US" dirty="0">
                <a:solidFill>
                  <a:srgbClr val="031C40"/>
                </a:solidFill>
              </a:rPr>
              <a:t>Automated</a:t>
            </a:r>
          </a:p>
          <a:p>
            <a:r>
              <a:rPr lang="en-US" dirty="0">
                <a:solidFill>
                  <a:srgbClr val="031C40"/>
                </a:solidFill>
              </a:rPr>
              <a:t>TMF</a:t>
            </a:r>
          </a:p>
        </p:txBody>
      </p:sp>
      <p:sp>
        <p:nvSpPr>
          <p:cNvPr id="38" name="Title 1">
            <a:extLst>
              <a:ext uri="{FF2B5EF4-FFF2-40B4-BE49-F238E27FC236}">
                <a16:creationId xmlns:a16="http://schemas.microsoft.com/office/drawing/2014/main" id="{6A0BD8C5-6148-4F3C-930E-52BB9C023D87}"/>
              </a:ext>
            </a:extLst>
          </p:cNvPr>
          <p:cNvSpPr txBox="1">
            <a:spLocks/>
          </p:cNvSpPr>
          <p:nvPr/>
        </p:nvSpPr>
        <p:spPr>
          <a:xfrm>
            <a:off x="246261" y="36391"/>
            <a:ext cx="8343911" cy="43115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t>MIT Medidata Solutions Enable your Process</a:t>
            </a:r>
          </a:p>
        </p:txBody>
      </p:sp>
    </p:spTree>
    <p:extLst>
      <p:ext uri="{BB962C8B-B14F-4D97-AF65-F5344CB8AC3E}">
        <p14:creationId xmlns:p14="http://schemas.microsoft.com/office/powerpoint/2010/main" val="360099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2558" y="1144148"/>
            <a:ext cx="2239460" cy="1813296"/>
          </a:xfrm>
          <a:prstGeom prst="rect">
            <a:avLst/>
          </a:prstGeom>
        </p:spPr>
      </p:pic>
      <p:sp>
        <p:nvSpPr>
          <p:cNvPr id="17" name="Slide Number Placeholder 2"/>
          <p:cNvSpPr>
            <a:spLocks noGrp="1"/>
          </p:cNvSpPr>
          <p:nvPr>
            <p:ph type="sldNum" sz="quarter" idx="11"/>
          </p:nvPr>
        </p:nvSpPr>
        <p:spPr/>
        <p:txBody>
          <a:bodyPr/>
          <a:lstStyle/>
          <a:p>
            <a:fld id="{C8F7070A-198F-CC4A-BE0C-52070E2510AC}" type="slidenum">
              <a:rPr lang="en-US" smtClean="0"/>
              <a:pPr/>
              <a:t>23</a:t>
            </a:fld>
            <a:endParaRPr lang="en-US" dirty="0"/>
          </a:p>
        </p:txBody>
      </p:sp>
      <p:sp>
        <p:nvSpPr>
          <p:cNvPr id="4" name="Text Placeholder 3"/>
          <p:cNvSpPr>
            <a:spLocks noGrp="1"/>
          </p:cNvSpPr>
          <p:nvPr>
            <p:ph type="body" sz="quarter" idx="4294967295"/>
          </p:nvPr>
        </p:nvSpPr>
        <p:spPr>
          <a:xfrm>
            <a:off x="696746" y="615933"/>
            <a:ext cx="7366000" cy="460375"/>
          </a:xfrm>
        </p:spPr>
        <p:txBody>
          <a:bodyPr/>
          <a:lstStyle/>
          <a:p>
            <a:pPr marL="0" indent="0">
              <a:buNone/>
            </a:pPr>
            <a:r>
              <a:rPr lang="en-US" sz="2000" dirty="0">
                <a:solidFill>
                  <a:schemeClr val="accent1">
                    <a:lumMod val="75000"/>
                  </a:schemeClr>
                </a:solidFill>
              </a:rPr>
              <a:t>Full project life-cycle support</a:t>
            </a:r>
          </a:p>
        </p:txBody>
      </p:sp>
      <p:sp>
        <p:nvSpPr>
          <p:cNvPr id="3" name="Title 2"/>
          <p:cNvSpPr>
            <a:spLocks noGrp="1"/>
          </p:cNvSpPr>
          <p:nvPr>
            <p:ph type="title" idx="4294967295"/>
          </p:nvPr>
        </p:nvSpPr>
        <p:spPr>
          <a:xfrm>
            <a:off x="-359230" y="-38684"/>
            <a:ext cx="10042071" cy="909117"/>
          </a:xfrm>
        </p:spPr>
        <p:txBody>
          <a:bodyPr>
            <a:normAutofit/>
          </a:bodyPr>
          <a:lstStyle/>
          <a:p>
            <a:r>
              <a:rPr lang="en-US" sz="3200" b="1" dirty="0"/>
              <a:t>MIT Solution Implementation Life-Cycle (SILC)</a:t>
            </a:r>
          </a:p>
        </p:txBody>
      </p:sp>
      <p:sp>
        <p:nvSpPr>
          <p:cNvPr id="140" name="TextBox 139"/>
          <p:cNvSpPr txBox="1"/>
          <p:nvPr/>
        </p:nvSpPr>
        <p:spPr>
          <a:xfrm>
            <a:off x="518797" y="3016609"/>
            <a:ext cx="2059511" cy="1294393"/>
          </a:xfrm>
          <a:prstGeom prst="rect">
            <a:avLst/>
          </a:prstGeom>
          <a:noFill/>
        </p:spPr>
        <p:txBody>
          <a:bodyPr wrap="square" rtlCol="0">
            <a:spAutoFit/>
          </a:bodyPr>
          <a:lstStyle/>
          <a:p>
            <a:pPr marL="137160" indent="-137160">
              <a:lnSpc>
                <a:spcPct val="87000"/>
              </a:lnSpc>
              <a:spcBef>
                <a:spcPts val="600"/>
              </a:spcBef>
              <a:buClr>
                <a:srgbClr val="002855"/>
              </a:buClr>
              <a:buSzPct val="100000"/>
              <a:buFont typeface="Arial" panose="020B0604020202020204" pitchFamily="34" charset="0"/>
              <a:buChar char="•"/>
            </a:pPr>
            <a:r>
              <a:rPr lang="en-US" sz="1400" dirty="0">
                <a:ea typeface="Arial"/>
                <a:cs typeface="Arial"/>
                <a:sym typeface="Arial"/>
              </a:rPr>
              <a:t>Joint development of SO based on requirements</a:t>
            </a:r>
          </a:p>
          <a:p>
            <a:pPr marL="137160" indent="-137160">
              <a:lnSpc>
                <a:spcPct val="87000"/>
              </a:lnSpc>
              <a:spcBef>
                <a:spcPts val="600"/>
              </a:spcBef>
              <a:buClr>
                <a:srgbClr val="002855"/>
              </a:buClr>
              <a:buSzPct val="100000"/>
              <a:buFont typeface="Arial" panose="020B0604020202020204" pitchFamily="34" charset="0"/>
              <a:buChar char="•"/>
            </a:pPr>
            <a:r>
              <a:rPr lang="en-US" sz="1400" dirty="0">
                <a:ea typeface="Arial"/>
                <a:cs typeface="Arial"/>
                <a:sym typeface="Arial"/>
              </a:rPr>
              <a:t>Project development meeting, setup, and protocol review</a:t>
            </a:r>
          </a:p>
        </p:txBody>
      </p:sp>
      <p:sp>
        <p:nvSpPr>
          <p:cNvPr id="141" name="TextBox 140"/>
          <p:cNvSpPr txBox="1"/>
          <p:nvPr/>
        </p:nvSpPr>
        <p:spPr>
          <a:xfrm>
            <a:off x="4578819" y="3016609"/>
            <a:ext cx="1836972" cy="1294393"/>
          </a:xfrm>
          <a:prstGeom prst="rect">
            <a:avLst/>
          </a:prstGeom>
          <a:noFill/>
        </p:spPr>
        <p:txBody>
          <a:bodyPr wrap="square" rtlCol="0">
            <a:spAutoFit/>
          </a:bodyPr>
          <a:lstStyle/>
          <a:p>
            <a:pPr marL="137160" indent="-137160">
              <a:lnSpc>
                <a:spcPct val="87000"/>
              </a:lnSpc>
              <a:spcBef>
                <a:spcPts val="600"/>
              </a:spcBef>
              <a:buClr>
                <a:srgbClr val="00C1BE"/>
              </a:buClr>
              <a:buSzPct val="100000"/>
              <a:buFont typeface="Arial" panose="020B0604020202020204" pitchFamily="34" charset="0"/>
              <a:buChar char="•"/>
            </a:pPr>
            <a:r>
              <a:rPr lang="en-US" sz="1400" dirty="0">
                <a:ea typeface="Arial"/>
                <a:cs typeface="Arial"/>
                <a:sym typeface="Arial"/>
              </a:rPr>
              <a:t>Full project life-cycle On-going Support for business users/roles involved</a:t>
            </a:r>
          </a:p>
          <a:p>
            <a:pPr marL="137160" indent="-137160">
              <a:lnSpc>
                <a:spcPct val="87000"/>
              </a:lnSpc>
              <a:spcBef>
                <a:spcPts val="600"/>
              </a:spcBef>
              <a:buClr>
                <a:srgbClr val="00C1BE"/>
              </a:buClr>
              <a:buSzPct val="100000"/>
              <a:buFont typeface="Arial" panose="020B0604020202020204" pitchFamily="34" charset="0"/>
              <a:buChar char="•"/>
            </a:pPr>
            <a:r>
              <a:rPr lang="en-US" sz="1400" dirty="0">
                <a:ea typeface="Arial"/>
                <a:cs typeface="Arial"/>
                <a:sym typeface="Arial"/>
              </a:rPr>
              <a:t>Change Management </a:t>
            </a:r>
          </a:p>
        </p:txBody>
      </p:sp>
      <p:sp>
        <p:nvSpPr>
          <p:cNvPr id="24" name="TextBox 23"/>
          <p:cNvSpPr txBox="1"/>
          <p:nvPr/>
        </p:nvSpPr>
        <p:spPr>
          <a:xfrm>
            <a:off x="2658822" y="3016609"/>
            <a:ext cx="1763275" cy="655179"/>
          </a:xfrm>
          <a:prstGeom prst="rect">
            <a:avLst/>
          </a:prstGeom>
          <a:noFill/>
        </p:spPr>
        <p:txBody>
          <a:bodyPr wrap="square" rtlCol="0">
            <a:spAutoFit/>
          </a:bodyPr>
          <a:lstStyle/>
          <a:p>
            <a:pPr marL="137160" indent="-137160">
              <a:lnSpc>
                <a:spcPct val="87000"/>
              </a:lnSpc>
              <a:spcBef>
                <a:spcPts val="600"/>
              </a:spcBef>
              <a:buClr>
                <a:srgbClr val="0055B7"/>
              </a:buClr>
              <a:buSzPct val="100000"/>
              <a:buFont typeface="Arial" panose="020B0604020202020204" pitchFamily="34" charset="0"/>
              <a:buChar char="•"/>
            </a:pPr>
            <a:r>
              <a:rPr lang="en-US" sz="1400" dirty="0">
                <a:ea typeface="Arial"/>
                <a:cs typeface="Arial"/>
                <a:sym typeface="Arial"/>
              </a:rPr>
              <a:t>Develop, test and deploy all components</a:t>
            </a:r>
          </a:p>
        </p:txBody>
      </p:sp>
      <p:sp>
        <p:nvSpPr>
          <p:cNvPr id="25" name="TextBox 24"/>
          <p:cNvSpPr txBox="1"/>
          <p:nvPr/>
        </p:nvSpPr>
        <p:spPr>
          <a:xfrm>
            <a:off x="6700602" y="3016609"/>
            <a:ext cx="1821305" cy="1217449"/>
          </a:xfrm>
          <a:prstGeom prst="rect">
            <a:avLst/>
          </a:prstGeom>
          <a:noFill/>
        </p:spPr>
        <p:txBody>
          <a:bodyPr wrap="square" rtlCol="0">
            <a:spAutoFit/>
          </a:bodyPr>
          <a:lstStyle/>
          <a:p>
            <a:pPr marL="137160" indent="-137160">
              <a:lnSpc>
                <a:spcPct val="87000"/>
              </a:lnSpc>
              <a:spcBef>
                <a:spcPts val="600"/>
              </a:spcBef>
              <a:buClr>
                <a:srgbClr val="00AFA9"/>
              </a:buClr>
              <a:buSzPct val="100000"/>
              <a:buFont typeface="Arial" panose="020B0604020202020204" pitchFamily="34" charset="0"/>
              <a:buChar char="•"/>
            </a:pPr>
            <a:r>
              <a:rPr lang="en-US" sz="1400" dirty="0">
                <a:ea typeface="Arial"/>
                <a:cs typeface="Arial"/>
                <a:sym typeface="Arial"/>
              </a:rPr>
              <a:t>Provide End-of-Project deliverables identified in Project development meeting; Database lock</a:t>
            </a:r>
          </a:p>
        </p:txBody>
      </p:sp>
      <p:sp>
        <p:nvSpPr>
          <p:cNvPr id="20" name="TextBox 19"/>
          <p:cNvSpPr txBox="1"/>
          <p:nvPr/>
        </p:nvSpPr>
        <p:spPr>
          <a:xfrm>
            <a:off x="1063867" y="1915533"/>
            <a:ext cx="1034078" cy="292388"/>
          </a:xfrm>
          <a:prstGeom prst="rect">
            <a:avLst/>
          </a:prstGeom>
          <a:noFill/>
        </p:spPr>
        <p:txBody>
          <a:bodyPr wrap="square" lIns="63500" rIns="63500" rtlCol="0">
            <a:spAutoFit/>
          </a:bodyPr>
          <a:lstStyle/>
          <a:p>
            <a:pPr algn="ctr">
              <a:buClr>
                <a:schemeClr val="accent6"/>
              </a:buClr>
              <a:buSzPct val="80000"/>
            </a:pPr>
            <a:r>
              <a:rPr lang="en-US" sz="1300" dirty="0">
                <a:solidFill>
                  <a:schemeClr val="bg1"/>
                </a:solidFill>
              </a:rPr>
              <a:t>Startup</a:t>
            </a:r>
          </a:p>
        </p:txBody>
      </p:sp>
      <p:pic>
        <p:nvPicPr>
          <p:cNvPr id="23" name="Picture 22"/>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489827" y="1148327"/>
            <a:ext cx="2072336" cy="1804939"/>
          </a:xfrm>
          <a:prstGeom prst="rect">
            <a:avLst/>
          </a:prstGeom>
        </p:spPr>
      </p:pic>
      <p:sp>
        <p:nvSpPr>
          <p:cNvPr id="26" name="TextBox 25"/>
          <p:cNvSpPr txBox="1"/>
          <p:nvPr/>
        </p:nvSpPr>
        <p:spPr>
          <a:xfrm>
            <a:off x="3030723" y="1915533"/>
            <a:ext cx="1034078" cy="292388"/>
          </a:xfrm>
          <a:prstGeom prst="rect">
            <a:avLst/>
          </a:prstGeom>
          <a:noFill/>
        </p:spPr>
        <p:txBody>
          <a:bodyPr wrap="square" lIns="63500" rIns="63500" rtlCol="0">
            <a:spAutoFit/>
          </a:bodyPr>
          <a:lstStyle/>
          <a:p>
            <a:pPr algn="ctr">
              <a:buClr>
                <a:schemeClr val="accent6"/>
              </a:buClr>
              <a:buSzPct val="80000"/>
            </a:pPr>
            <a:r>
              <a:rPr lang="en-US" sz="1300" dirty="0">
                <a:solidFill>
                  <a:schemeClr val="bg1"/>
                </a:solidFill>
              </a:rPr>
              <a:t>Implement</a:t>
            </a:r>
          </a:p>
        </p:txBody>
      </p:sp>
      <p:pic>
        <p:nvPicPr>
          <p:cNvPr id="29" name="Picture 28"/>
          <p:cNvPicPr>
            <a:picLocks/>
          </p:cNvPicPr>
          <p:nvPr/>
        </p:nvPicPr>
        <p:blipFill rotWithShape="1">
          <a:blip r:embed="rId5">
            <a:extLst>
              <a:ext uri="{28A0092B-C50C-407E-A947-70E740481C1C}">
                <a14:useLocalDpi xmlns:a14="http://schemas.microsoft.com/office/drawing/2010/main"/>
              </a:ext>
            </a:extLst>
          </a:blip>
          <a:srcRect/>
          <a:stretch/>
        </p:blipFill>
        <p:spPr>
          <a:xfrm>
            <a:off x="4502809" y="1114850"/>
            <a:ext cx="2139184" cy="1871892"/>
          </a:xfrm>
          <a:prstGeom prst="rect">
            <a:avLst/>
          </a:prstGeom>
        </p:spPr>
      </p:pic>
      <p:sp>
        <p:nvSpPr>
          <p:cNvPr id="30" name="TextBox 29"/>
          <p:cNvSpPr txBox="1"/>
          <p:nvPr/>
        </p:nvSpPr>
        <p:spPr>
          <a:xfrm>
            <a:off x="5007130" y="1915533"/>
            <a:ext cx="1034078" cy="292388"/>
          </a:xfrm>
          <a:prstGeom prst="rect">
            <a:avLst/>
          </a:prstGeom>
          <a:noFill/>
        </p:spPr>
        <p:txBody>
          <a:bodyPr wrap="square" lIns="63500" rIns="63500" rtlCol="0">
            <a:spAutoFit/>
          </a:bodyPr>
          <a:lstStyle/>
          <a:p>
            <a:pPr algn="ctr">
              <a:buClr>
                <a:schemeClr val="accent6"/>
              </a:buClr>
              <a:buSzPct val="80000"/>
            </a:pPr>
            <a:r>
              <a:rPr lang="en-US" sz="1300" dirty="0">
                <a:solidFill>
                  <a:schemeClr val="bg1"/>
                </a:solidFill>
              </a:rPr>
              <a:t>Live</a:t>
            </a:r>
          </a:p>
        </p:txBody>
      </p:sp>
      <p:pic>
        <p:nvPicPr>
          <p:cNvPr id="31" name="Picture 3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88941" y="1377235"/>
            <a:ext cx="641443" cy="619326"/>
          </a:xfrm>
          <a:prstGeom prst="rect">
            <a:avLst/>
          </a:prstGeom>
        </p:spPr>
      </p:pic>
      <p:pic>
        <p:nvPicPr>
          <p:cNvPr id="33" name="Picture 32"/>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468813" y="1127436"/>
            <a:ext cx="2164254" cy="1846721"/>
          </a:xfrm>
          <a:prstGeom prst="rect">
            <a:avLst/>
          </a:prstGeom>
        </p:spPr>
      </p:pic>
      <p:sp>
        <p:nvSpPr>
          <p:cNvPr id="34" name="TextBox 33"/>
          <p:cNvSpPr txBox="1"/>
          <p:nvPr/>
        </p:nvSpPr>
        <p:spPr>
          <a:xfrm>
            <a:off x="7020727" y="1915533"/>
            <a:ext cx="1034078" cy="292388"/>
          </a:xfrm>
          <a:prstGeom prst="rect">
            <a:avLst/>
          </a:prstGeom>
          <a:noFill/>
        </p:spPr>
        <p:txBody>
          <a:bodyPr wrap="square" lIns="63500" rIns="63500" rtlCol="0">
            <a:spAutoFit/>
          </a:bodyPr>
          <a:lstStyle/>
          <a:p>
            <a:pPr algn="ctr">
              <a:buClr>
                <a:schemeClr val="accent6"/>
              </a:buClr>
              <a:buSzPct val="80000"/>
            </a:pPr>
            <a:r>
              <a:rPr lang="en-US" sz="1300" dirty="0">
                <a:solidFill>
                  <a:schemeClr val="bg1"/>
                </a:solidFill>
              </a:rPr>
              <a:t>Conclude</a:t>
            </a:r>
          </a:p>
        </p:txBody>
      </p:sp>
      <p:pic>
        <p:nvPicPr>
          <p:cNvPr id="35" name="Picture 3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66586" y="1366803"/>
            <a:ext cx="691560" cy="596701"/>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32733" y="1307476"/>
            <a:ext cx="693503" cy="677056"/>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134425" y="1357406"/>
            <a:ext cx="804889" cy="623690"/>
          </a:xfrm>
          <a:prstGeom prst="rect">
            <a:avLst/>
          </a:prstGeom>
        </p:spPr>
      </p:pic>
    </p:spTree>
    <p:extLst>
      <p:ext uri="{BB962C8B-B14F-4D97-AF65-F5344CB8AC3E}">
        <p14:creationId xmlns:p14="http://schemas.microsoft.com/office/powerpoint/2010/main" val="1438278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b="10959"/>
          <a:stretch/>
        </p:blipFill>
        <p:spPr>
          <a:xfrm>
            <a:off x="920837" y="563671"/>
            <a:ext cx="7272631" cy="4579829"/>
          </a:xfrm>
          <a:prstGeom prst="rect">
            <a:avLst/>
          </a:prstGeom>
        </p:spPr>
      </p:pic>
      <p:sp>
        <p:nvSpPr>
          <p:cNvPr id="3" name="Slide Number Placeholder 2"/>
          <p:cNvSpPr>
            <a:spLocks noGrp="1"/>
          </p:cNvSpPr>
          <p:nvPr>
            <p:ph type="sldNum" sz="quarter" idx="11"/>
          </p:nvPr>
        </p:nvSpPr>
        <p:spPr/>
        <p:txBody>
          <a:bodyPr/>
          <a:lstStyle/>
          <a:p>
            <a:fld id="{C8F7070A-198F-CC4A-BE0C-52070E2510AC}" type="slidenum">
              <a:rPr lang="en-US" smtClean="0"/>
              <a:pPr/>
              <a:t>24</a:t>
            </a:fld>
            <a:endParaRPr lang="en-US" dirty="0"/>
          </a:p>
        </p:txBody>
      </p:sp>
      <p:sp>
        <p:nvSpPr>
          <p:cNvPr id="2" name="Title 1"/>
          <p:cNvSpPr>
            <a:spLocks noGrp="1"/>
          </p:cNvSpPr>
          <p:nvPr>
            <p:ph type="title" idx="4294967295"/>
          </p:nvPr>
        </p:nvSpPr>
        <p:spPr>
          <a:xfrm>
            <a:off x="800100" y="252413"/>
            <a:ext cx="8343900" cy="430212"/>
          </a:xfrm>
        </p:spPr>
        <p:txBody>
          <a:bodyPr>
            <a:noAutofit/>
          </a:bodyPr>
          <a:lstStyle/>
          <a:p>
            <a:pPr algn="l"/>
            <a:r>
              <a:rPr lang="en-US" sz="3200" b="1" dirty="0"/>
              <a:t>MIT Processes are Enablers of Success</a:t>
            </a:r>
          </a:p>
        </p:txBody>
      </p:sp>
      <p:sp>
        <p:nvSpPr>
          <p:cNvPr id="7" name="Content Placeholder 2"/>
          <p:cNvSpPr txBox="1">
            <a:spLocks/>
          </p:cNvSpPr>
          <p:nvPr/>
        </p:nvSpPr>
        <p:spPr>
          <a:xfrm>
            <a:off x="553609" y="1175716"/>
            <a:ext cx="2187567" cy="1323439"/>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buNone/>
            </a:pPr>
            <a:r>
              <a:rPr lang="en-US" sz="1400" b="1" dirty="0">
                <a:solidFill>
                  <a:srgbClr val="008FBE"/>
                </a:solidFill>
              </a:rPr>
              <a:t>Reduce risk through collaborative project management </a:t>
            </a:r>
            <a:endParaRPr lang="en-US" sz="1400" dirty="0">
              <a:solidFill>
                <a:srgbClr val="008FBE"/>
              </a:solidFill>
            </a:endParaRPr>
          </a:p>
          <a:p>
            <a:pPr marL="0" indent="0" algn="r">
              <a:buNone/>
            </a:pPr>
            <a:r>
              <a:rPr lang="en-US" sz="1100" dirty="0"/>
              <a:t>leveraging standardized best practices with technologies: </a:t>
            </a:r>
            <a:r>
              <a:rPr lang="en-US" sz="1100" dirty="0" err="1"/>
              <a:t>ie</a:t>
            </a:r>
            <a:r>
              <a:rPr lang="en-US" sz="1100" dirty="0"/>
              <a:t>. Smartsheet, C-dash Organization, </a:t>
            </a:r>
            <a:r>
              <a:rPr lang="en-US" sz="1100" dirty="0" err="1"/>
              <a:t>Zendesk</a:t>
            </a:r>
            <a:r>
              <a:rPr lang="en-US" sz="1100" dirty="0"/>
              <a:t>, Google Suite, and </a:t>
            </a:r>
            <a:r>
              <a:rPr lang="en-US" sz="1100" dirty="0" err="1"/>
              <a:t>SILC</a:t>
            </a:r>
            <a:endParaRPr lang="en-US" sz="1200" dirty="0"/>
          </a:p>
        </p:txBody>
      </p:sp>
      <p:sp>
        <p:nvSpPr>
          <p:cNvPr id="8" name="Content Placeholder 2"/>
          <p:cNvSpPr txBox="1">
            <a:spLocks/>
          </p:cNvSpPr>
          <p:nvPr/>
        </p:nvSpPr>
        <p:spPr>
          <a:xfrm>
            <a:off x="804672" y="3380452"/>
            <a:ext cx="1921514" cy="984885"/>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buNone/>
            </a:pPr>
            <a:r>
              <a:rPr lang="en-US" sz="1400" b="1" dirty="0">
                <a:solidFill>
                  <a:srgbClr val="0055B7"/>
                </a:solidFill>
              </a:rPr>
              <a:t>Save time with a proven, evolving and innovative methodology</a:t>
            </a:r>
            <a:br>
              <a:rPr lang="en-US" sz="1400" dirty="0"/>
            </a:br>
            <a:r>
              <a:rPr lang="en-US" sz="1100" dirty="0"/>
              <a:t>for rapid configuration of Medidata platform</a:t>
            </a:r>
            <a:endParaRPr lang="en-US" sz="1200" dirty="0"/>
          </a:p>
        </p:txBody>
      </p:sp>
      <p:sp>
        <p:nvSpPr>
          <p:cNvPr id="9" name="Content Placeholder 2"/>
          <p:cNvSpPr txBox="1">
            <a:spLocks/>
          </p:cNvSpPr>
          <p:nvPr/>
        </p:nvSpPr>
        <p:spPr>
          <a:xfrm>
            <a:off x="6542245" y="3499984"/>
            <a:ext cx="1984284" cy="769441"/>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400" b="1" dirty="0">
                <a:solidFill>
                  <a:srgbClr val="00AFA9"/>
                </a:solidFill>
              </a:rPr>
              <a:t>Unmatched enterprise and experience</a:t>
            </a:r>
            <a:br>
              <a:rPr lang="en-US" sz="1400" b="1" dirty="0"/>
            </a:br>
            <a:r>
              <a:rPr lang="en-US" sz="1100" dirty="0"/>
              <a:t>accelerating your clinical trial while ensuring high quality</a:t>
            </a:r>
            <a:endParaRPr lang="en-US" sz="1200" dirty="0"/>
          </a:p>
        </p:txBody>
      </p:sp>
      <p:grpSp>
        <p:nvGrpSpPr>
          <p:cNvPr id="57" name="Shape 2813"/>
          <p:cNvGrpSpPr/>
          <p:nvPr/>
        </p:nvGrpSpPr>
        <p:grpSpPr>
          <a:xfrm>
            <a:off x="3327859" y="1560321"/>
            <a:ext cx="712220" cy="713573"/>
            <a:chOff x="3575" y="1896"/>
            <a:chExt cx="526" cy="528"/>
          </a:xfrm>
          <a:solidFill>
            <a:schemeClr val="bg1"/>
          </a:solidFill>
        </p:grpSpPr>
        <p:sp>
          <p:nvSpPr>
            <p:cNvPr id="58" name="Shape 2814"/>
            <p:cNvSpPr/>
            <p:nvPr/>
          </p:nvSpPr>
          <p:spPr>
            <a:xfrm>
              <a:off x="3734" y="2043"/>
              <a:ext cx="210" cy="90"/>
            </a:xfrm>
            <a:custGeom>
              <a:avLst/>
              <a:gdLst/>
              <a:ahLst/>
              <a:cxnLst/>
              <a:rect l="0" t="0" r="0" b="0"/>
              <a:pathLst>
                <a:path w="120000" h="120000" extrusionOk="0">
                  <a:moveTo>
                    <a:pt x="16633" y="76363"/>
                  </a:moveTo>
                  <a:cubicBezTo>
                    <a:pt x="16633" y="54545"/>
                    <a:pt x="23762" y="38181"/>
                    <a:pt x="33267" y="38181"/>
                  </a:cubicBezTo>
                  <a:cubicBezTo>
                    <a:pt x="86732" y="38181"/>
                    <a:pt x="86732" y="38181"/>
                    <a:pt x="86732" y="38181"/>
                  </a:cubicBezTo>
                  <a:cubicBezTo>
                    <a:pt x="96237" y="38181"/>
                    <a:pt x="103366" y="54545"/>
                    <a:pt x="103366" y="76363"/>
                  </a:cubicBezTo>
                  <a:cubicBezTo>
                    <a:pt x="103366" y="120000"/>
                    <a:pt x="103366" y="120000"/>
                    <a:pt x="103366" y="120000"/>
                  </a:cubicBezTo>
                  <a:cubicBezTo>
                    <a:pt x="120000" y="120000"/>
                    <a:pt x="120000" y="120000"/>
                    <a:pt x="120000" y="120000"/>
                  </a:cubicBezTo>
                  <a:cubicBezTo>
                    <a:pt x="120000" y="76363"/>
                    <a:pt x="120000" y="76363"/>
                    <a:pt x="120000" y="76363"/>
                  </a:cubicBezTo>
                  <a:cubicBezTo>
                    <a:pt x="120000" y="32727"/>
                    <a:pt x="105742" y="0"/>
                    <a:pt x="86732" y="0"/>
                  </a:cubicBezTo>
                  <a:cubicBezTo>
                    <a:pt x="33267" y="0"/>
                    <a:pt x="33267" y="0"/>
                    <a:pt x="33267" y="0"/>
                  </a:cubicBezTo>
                  <a:cubicBezTo>
                    <a:pt x="15445" y="0"/>
                    <a:pt x="0" y="32727"/>
                    <a:pt x="0" y="76363"/>
                  </a:cubicBezTo>
                  <a:cubicBezTo>
                    <a:pt x="0" y="120000"/>
                    <a:pt x="0" y="120000"/>
                    <a:pt x="0" y="120000"/>
                  </a:cubicBezTo>
                  <a:cubicBezTo>
                    <a:pt x="16633" y="120000"/>
                    <a:pt x="16633" y="120000"/>
                    <a:pt x="16633" y="120000"/>
                  </a:cubicBezTo>
                  <a:lnTo>
                    <a:pt x="16633" y="76363"/>
                  </a:ln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59" name="Shape 2815"/>
            <p:cNvSpPr/>
            <p:nvPr/>
          </p:nvSpPr>
          <p:spPr>
            <a:xfrm>
              <a:off x="3575" y="2329"/>
              <a:ext cx="210" cy="95"/>
            </a:xfrm>
            <a:custGeom>
              <a:avLst/>
              <a:gdLst/>
              <a:ahLst/>
              <a:cxnLst/>
              <a:rect l="0" t="0" r="0" b="0"/>
              <a:pathLst>
                <a:path w="120000" h="120000" extrusionOk="0">
                  <a:moveTo>
                    <a:pt x="16633" y="73043"/>
                  </a:moveTo>
                  <a:cubicBezTo>
                    <a:pt x="16633" y="54782"/>
                    <a:pt x="23762" y="36521"/>
                    <a:pt x="33267" y="36521"/>
                  </a:cubicBezTo>
                  <a:cubicBezTo>
                    <a:pt x="86732" y="36521"/>
                    <a:pt x="86732" y="36521"/>
                    <a:pt x="86732" y="36521"/>
                  </a:cubicBezTo>
                  <a:cubicBezTo>
                    <a:pt x="96237" y="36521"/>
                    <a:pt x="103366" y="54782"/>
                    <a:pt x="103366" y="73043"/>
                  </a:cubicBezTo>
                  <a:cubicBezTo>
                    <a:pt x="103366" y="120000"/>
                    <a:pt x="103366" y="120000"/>
                    <a:pt x="103366" y="120000"/>
                  </a:cubicBezTo>
                  <a:cubicBezTo>
                    <a:pt x="120000" y="120000"/>
                    <a:pt x="120000" y="120000"/>
                    <a:pt x="120000" y="120000"/>
                  </a:cubicBezTo>
                  <a:cubicBezTo>
                    <a:pt x="120000" y="73043"/>
                    <a:pt x="120000" y="73043"/>
                    <a:pt x="120000" y="73043"/>
                  </a:cubicBezTo>
                  <a:cubicBezTo>
                    <a:pt x="120000" y="33913"/>
                    <a:pt x="105742" y="0"/>
                    <a:pt x="86732" y="0"/>
                  </a:cubicBezTo>
                  <a:cubicBezTo>
                    <a:pt x="33267" y="0"/>
                    <a:pt x="33267" y="0"/>
                    <a:pt x="33267" y="0"/>
                  </a:cubicBezTo>
                  <a:cubicBezTo>
                    <a:pt x="15445" y="0"/>
                    <a:pt x="0" y="33913"/>
                    <a:pt x="0" y="73043"/>
                  </a:cubicBezTo>
                  <a:cubicBezTo>
                    <a:pt x="0" y="120000"/>
                    <a:pt x="0" y="120000"/>
                    <a:pt x="0" y="120000"/>
                  </a:cubicBezTo>
                  <a:cubicBezTo>
                    <a:pt x="16633" y="120000"/>
                    <a:pt x="16633" y="120000"/>
                    <a:pt x="16633" y="120000"/>
                  </a:cubicBezTo>
                  <a:lnTo>
                    <a:pt x="16633" y="73043"/>
                  </a:ln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60" name="Shape 2816"/>
            <p:cNvSpPr/>
            <p:nvPr/>
          </p:nvSpPr>
          <p:spPr>
            <a:xfrm>
              <a:off x="3766" y="2128"/>
              <a:ext cx="145" cy="139"/>
            </a:xfrm>
            <a:custGeom>
              <a:avLst/>
              <a:gdLst/>
              <a:ahLst/>
              <a:cxnLst/>
              <a:rect l="0" t="0" r="0" b="0"/>
              <a:pathLst>
                <a:path w="120000" h="120000" extrusionOk="0">
                  <a:moveTo>
                    <a:pt x="118285" y="102089"/>
                  </a:moveTo>
                  <a:cubicBezTo>
                    <a:pt x="118285" y="100298"/>
                    <a:pt x="116571" y="96716"/>
                    <a:pt x="113142" y="94925"/>
                  </a:cubicBezTo>
                  <a:cubicBezTo>
                    <a:pt x="72000" y="64477"/>
                    <a:pt x="72000" y="64477"/>
                    <a:pt x="72000" y="64477"/>
                  </a:cubicBezTo>
                  <a:cubicBezTo>
                    <a:pt x="72000" y="64477"/>
                    <a:pt x="72000" y="64477"/>
                    <a:pt x="72000" y="62686"/>
                  </a:cubicBezTo>
                  <a:cubicBezTo>
                    <a:pt x="72000" y="12537"/>
                    <a:pt x="72000" y="12537"/>
                    <a:pt x="72000" y="12537"/>
                  </a:cubicBezTo>
                  <a:cubicBezTo>
                    <a:pt x="72000" y="5373"/>
                    <a:pt x="65142" y="0"/>
                    <a:pt x="60000" y="0"/>
                  </a:cubicBezTo>
                  <a:cubicBezTo>
                    <a:pt x="53142" y="0"/>
                    <a:pt x="48000" y="5373"/>
                    <a:pt x="48000" y="12537"/>
                  </a:cubicBezTo>
                  <a:cubicBezTo>
                    <a:pt x="48000" y="62686"/>
                    <a:pt x="48000" y="62686"/>
                    <a:pt x="48000" y="62686"/>
                  </a:cubicBezTo>
                  <a:cubicBezTo>
                    <a:pt x="48000" y="64477"/>
                    <a:pt x="48000" y="64477"/>
                    <a:pt x="46285" y="64477"/>
                  </a:cubicBezTo>
                  <a:cubicBezTo>
                    <a:pt x="5142" y="94925"/>
                    <a:pt x="5142" y="94925"/>
                    <a:pt x="5142" y="94925"/>
                  </a:cubicBezTo>
                  <a:cubicBezTo>
                    <a:pt x="3428" y="96716"/>
                    <a:pt x="1714" y="100298"/>
                    <a:pt x="0" y="102089"/>
                  </a:cubicBezTo>
                  <a:cubicBezTo>
                    <a:pt x="0" y="105671"/>
                    <a:pt x="0" y="109253"/>
                    <a:pt x="1714" y="112835"/>
                  </a:cubicBezTo>
                  <a:cubicBezTo>
                    <a:pt x="5142" y="118208"/>
                    <a:pt x="12000" y="120000"/>
                    <a:pt x="18857" y="116417"/>
                  </a:cubicBezTo>
                  <a:cubicBezTo>
                    <a:pt x="58285" y="85970"/>
                    <a:pt x="58285" y="85970"/>
                    <a:pt x="58285" y="85970"/>
                  </a:cubicBezTo>
                  <a:cubicBezTo>
                    <a:pt x="60000" y="85970"/>
                    <a:pt x="60000" y="85970"/>
                    <a:pt x="60000" y="85970"/>
                  </a:cubicBezTo>
                  <a:cubicBezTo>
                    <a:pt x="101142" y="116417"/>
                    <a:pt x="101142" y="116417"/>
                    <a:pt x="101142" y="116417"/>
                  </a:cubicBezTo>
                  <a:cubicBezTo>
                    <a:pt x="102857" y="116417"/>
                    <a:pt x="104571" y="118208"/>
                    <a:pt x="108000" y="118208"/>
                  </a:cubicBezTo>
                  <a:cubicBezTo>
                    <a:pt x="111428" y="118208"/>
                    <a:pt x="114857" y="116417"/>
                    <a:pt x="118285" y="112835"/>
                  </a:cubicBezTo>
                  <a:cubicBezTo>
                    <a:pt x="120000" y="109253"/>
                    <a:pt x="120000" y="105671"/>
                    <a:pt x="118285" y="102089"/>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61" name="Shape 2817"/>
            <p:cNvSpPr/>
            <p:nvPr/>
          </p:nvSpPr>
          <p:spPr>
            <a:xfrm>
              <a:off x="3891" y="2329"/>
              <a:ext cx="210" cy="95"/>
            </a:xfrm>
            <a:custGeom>
              <a:avLst/>
              <a:gdLst/>
              <a:ahLst/>
              <a:cxnLst/>
              <a:rect l="0" t="0" r="0" b="0"/>
              <a:pathLst>
                <a:path w="120000" h="120000" extrusionOk="0">
                  <a:moveTo>
                    <a:pt x="16633" y="73043"/>
                  </a:moveTo>
                  <a:cubicBezTo>
                    <a:pt x="16633" y="54782"/>
                    <a:pt x="23762" y="36521"/>
                    <a:pt x="33267" y="36521"/>
                  </a:cubicBezTo>
                  <a:cubicBezTo>
                    <a:pt x="86732" y="36521"/>
                    <a:pt x="86732" y="36521"/>
                    <a:pt x="86732" y="36521"/>
                  </a:cubicBezTo>
                  <a:cubicBezTo>
                    <a:pt x="96237" y="36521"/>
                    <a:pt x="103366" y="54782"/>
                    <a:pt x="103366" y="73043"/>
                  </a:cubicBezTo>
                  <a:cubicBezTo>
                    <a:pt x="103366" y="120000"/>
                    <a:pt x="103366" y="120000"/>
                    <a:pt x="103366" y="120000"/>
                  </a:cubicBezTo>
                  <a:cubicBezTo>
                    <a:pt x="120000" y="120000"/>
                    <a:pt x="120000" y="120000"/>
                    <a:pt x="120000" y="120000"/>
                  </a:cubicBezTo>
                  <a:cubicBezTo>
                    <a:pt x="120000" y="73043"/>
                    <a:pt x="120000" y="73043"/>
                    <a:pt x="120000" y="73043"/>
                  </a:cubicBezTo>
                  <a:cubicBezTo>
                    <a:pt x="120000" y="33913"/>
                    <a:pt x="105742" y="0"/>
                    <a:pt x="86732" y="0"/>
                  </a:cubicBezTo>
                  <a:cubicBezTo>
                    <a:pt x="33267" y="0"/>
                    <a:pt x="33267" y="0"/>
                    <a:pt x="33267" y="0"/>
                  </a:cubicBezTo>
                  <a:cubicBezTo>
                    <a:pt x="15445" y="0"/>
                    <a:pt x="0" y="33913"/>
                    <a:pt x="0" y="73043"/>
                  </a:cubicBezTo>
                  <a:cubicBezTo>
                    <a:pt x="0" y="120000"/>
                    <a:pt x="0" y="120000"/>
                    <a:pt x="0" y="120000"/>
                  </a:cubicBezTo>
                  <a:cubicBezTo>
                    <a:pt x="16633" y="120000"/>
                    <a:pt x="16633" y="120000"/>
                    <a:pt x="16633" y="120000"/>
                  </a:cubicBezTo>
                  <a:lnTo>
                    <a:pt x="16633" y="73043"/>
                  </a:ln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62" name="Shape 2818"/>
            <p:cNvSpPr/>
            <p:nvPr/>
          </p:nvSpPr>
          <p:spPr>
            <a:xfrm>
              <a:off x="3777" y="1896"/>
              <a:ext cx="119" cy="120"/>
            </a:xfrm>
            <a:custGeom>
              <a:avLst/>
              <a:gdLst/>
              <a:ahLst/>
              <a:cxnLst/>
              <a:rect l="0" t="0" r="0" b="0"/>
              <a:pathLst>
                <a:path w="120000" h="120000" extrusionOk="0">
                  <a:moveTo>
                    <a:pt x="60000" y="0"/>
                  </a:moveTo>
                  <a:cubicBezTo>
                    <a:pt x="26896" y="0"/>
                    <a:pt x="0" y="26896"/>
                    <a:pt x="0" y="60000"/>
                  </a:cubicBezTo>
                  <a:cubicBezTo>
                    <a:pt x="0" y="93103"/>
                    <a:pt x="26896" y="120000"/>
                    <a:pt x="60000" y="120000"/>
                  </a:cubicBezTo>
                  <a:cubicBezTo>
                    <a:pt x="93103" y="120000"/>
                    <a:pt x="120000" y="93103"/>
                    <a:pt x="120000" y="60000"/>
                  </a:cubicBezTo>
                  <a:cubicBezTo>
                    <a:pt x="120000" y="26896"/>
                    <a:pt x="93103" y="0"/>
                    <a:pt x="60000" y="0"/>
                  </a:cubicBezTo>
                  <a:close/>
                  <a:moveTo>
                    <a:pt x="60000" y="91034"/>
                  </a:moveTo>
                  <a:cubicBezTo>
                    <a:pt x="43448" y="91034"/>
                    <a:pt x="28965" y="76551"/>
                    <a:pt x="28965" y="60000"/>
                  </a:cubicBezTo>
                  <a:cubicBezTo>
                    <a:pt x="28965" y="41379"/>
                    <a:pt x="43448" y="28965"/>
                    <a:pt x="60000" y="28965"/>
                  </a:cubicBezTo>
                  <a:cubicBezTo>
                    <a:pt x="76551" y="28965"/>
                    <a:pt x="91034" y="41379"/>
                    <a:pt x="91034" y="60000"/>
                  </a:cubicBezTo>
                  <a:cubicBezTo>
                    <a:pt x="91034" y="76551"/>
                    <a:pt x="76551" y="91034"/>
                    <a:pt x="60000" y="91034"/>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63" name="Shape 2819"/>
            <p:cNvSpPr/>
            <p:nvPr/>
          </p:nvSpPr>
          <p:spPr>
            <a:xfrm>
              <a:off x="3936" y="2195"/>
              <a:ext cx="119" cy="120"/>
            </a:xfrm>
            <a:custGeom>
              <a:avLst/>
              <a:gdLst/>
              <a:ahLst/>
              <a:cxnLst/>
              <a:rect l="0" t="0" r="0" b="0"/>
              <a:pathLst>
                <a:path w="120000" h="120000" extrusionOk="0">
                  <a:moveTo>
                    <a:pt x="60000" y="0"/>
                  </a:moveTo>
                  <a:cubicBezTo>
                    <a:pt x="26896" y="0"/>
                    <a:pt x="0" y="26896"/>
                    <a:pt x="0" y="60000"/>
                  </a:cubicBezTo>
                  <a:cubicBezTo>
                    <a:pt x="0" y="93103"/>
                    <a:pt x="26896" y="120000"/>
                    <a:pt x="60000" y="120000"/>
                  </a:cubicBezTo>
                  <a:cubicBezTo>
                    <a:pt x="93103" y="120000"/>
                    <a:pt x="120000" y="93103"/>
                    <a:pt x="120000" y="60000"/>
                  </a:cubicBezTo>
                  <a:cubicBezTo>
                    <a:pt x="120000" y="26896"/>
                    <a:pt x="93103" y="0"/>
                    <a:pt x="60000" y="0"/>
                  </a:cubicBezTo>
                  <a:close/>
                  <a:moveTo>
                    <a:pt x="60000" y="91034"/>
                  </a:moveTo>
                  <a:cubicBezTo>
                    <a:pt x="43448" y="91034"/>
                    <a:pt x="28965" y="76551"/>
                    <a:pt x="28965" y="60000"/>
                  </a:cubicBezTo>
                  <a:cubicBezTo>
                    <a:pt x="28965" y="41379"/>
                    <a:pt x="43448" y="28965"/>
                    <a:pt x="60000" y="28965"/>
                  </a:cubicBezTo>
                  <a:cubicBezTo>
                    <a:pt x="76551" y="28965"/>
                    <a:pt x="91034" y="41379"/>
                    <a:pt x="91034" y="60000"/>
                  </a:cubicBezTo>
                  <a:cubicBezTo>
                    <a:pt x="91034" y="76551"/>
                    <a:pt x="76551" y="91034"/>
                    <a:pt x="60000" y="91034"/>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64" name="Shape 2820"/>
            <p:cNvSpPr/>
            <p:nvPr/>
          </p:nvSpPr>
          <p:spPr>
            <a:xfrm>
              <a:off x="3620" y="2186"/>
              <a:ext cx="119" cy="120"/>
            </a:xfrm>
            <a:custGeom>
              <a:avLst/>
              <a:gdLst/>
              <a:ahLst/>
              <a:cxnLst/>
              <a:rect l="0" t="0" r="0" b="0"/>
              <a:pathLst>
                <a:path w="120000" h="120000" extrusionOk="0">
                  <a:moveTo>
                    <a:pt x="60000" y="120000"/>
                  </a:moveTo>
                  <a:cubicBezTo>
                    <a:pt x="93103" y="120000"/>
                    <a:pt x="120000" y="93103"/>
                    <a:pt x="120000" y="60000"/>
                  </a:cubicBezTo>
                  <a:cubicBezTo>
                    <a:pt x="120000" y="26896"/>
                    <a:pt x="93103" y="0"/>
                    <a:pt x="60000" y="0"/>
                  </a:cubicBezTo>
                  <a:cubicBezTo>
                    <a:pt x="26896" y="0"/>
                    <a:pt x="0" y="26896"/>
                    <a:pt x="0" y="60000"/>
                  </a:cubicBezTo>
                  <a:cubicBezTo>
                    <a:pt x="0" y="93103"/>
                    <a:pt x="26896" y="120000"/>
                    <a:pt x="60000" y="120000"/>
                  </a:cubicBezTo>
                  <a:close/>
                  <a:moveTo>
                    <a:pt x="60000" y="28965"/>
                  </a:moveTo>
                  <a:cubicBezTo>
                    <a:pt x="76551" y="28965"/>
                    <a:pt x="91034" y="41379"/>
                    <a:pt x="91034" y="60000"/>
                  </a:cubicBezTo>
                  <a:cubicBezTo>
                    <a:pt x="91034" y="76551"/>
                    <a:pt x="76551" y="91034"/>
                    <a:pt x="60000" y="91034"/>
                  </a:cubicBezTo>
                  <a:cubicBezTo>
                    <a:pt x="43448" y="91034"/>
                    <a:pt x="28965" y="76551"/>
                    <a:pt x="28965" y="60000"/>
                  </a:cubicBezTo>
                  <a:cubicBezTo>
                    <a:pt x="28965" y="41379"/>
                    <a:pt x="43448" y="28965"/>
                    <a:pt x="60000" y="28965"/>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grpSp>
      <p:sp>
        <p:nvSpPr>
          <p:cNvPr id="66" name="Shape 3072"/>
          <p:cNvSpPr/>
          <p:nvPr/>
        </p:nvSpPr>
        <p:spPr>
          <a:xfrm>
            <a:off x="5213819" y="3559261"/>
            <a:ext cx="708082" cy="661173"/>
          </a:xfrm>
          <a:custGeom>
            <a:avLst/>
            <a:gdLst/>
            <a:ahLst/>
            <a:cxnLst/>
            <a:rect l="0" t="0" r="0" b="0"/>
            <a:pathLst>
              <a:path w="120000" h="120000" extrusionOk="0">
                <a:moveTo>
                  <a:pt x="99402" y="72960"/>
                </a:moveTo>
                <a:cubicBezTo>
                  <a:pt x="99402" y="72960"/>
                  <a:pt x="99402" y="73440"/>
                  <a:pt x="99402" y="73440"/>
                </a:cubicBezTo>
                <a:cubicBezTo>
                  <a:pt x="94029" y="81600"/>
                  <a:pt x="91343" y="94080"/>
                  <a:pt x="90895" y="96000"/>
                </a:cubicBezTo>
                <a:cubicBezTo>
                  <a:pt x="90447" y="104640"/>
                  <a:pt x="91791" y="114720"/>
                  <a:pt x="92686" y="120000"/>
                </a:cubicBezTo>
                <a:cubicBezTo>
                  <a:pt x="86417" y="120000"/>
                  <a:pt x="86417" y="120000"/>
                  <a:pt x="86417" y="120000"/>
                </a:cubicBezTo>
                <a:cubicBezTo>
                  <a:pt x="85522" y="114240"/>
                  <a:pt x="84179" y="104160"/>
                  <a:pt x="84626" y="95520"/>
                </a:cubicBezTo>
                <a:cubicBezTo>
                  <a:pt x="84626" y="95040"/>
                  <a:pt x="84626" y="95040"/>
                  <a:pt x="84626" y="94560"/>
                </a:cubicBezTo>
                <a:cubicBezTo>
                  <a:pt x="84626" y="94080"/>
                  <a:pt x="87761" y="79200"/>
                  <a:pt x="94029" y="69600"/>
                </a:cubicBezTo>
                <a:cubicBezTo>
                  <a:pt x="95373" y="67200"/>
                  <a:pt x="111492" y="36000"/>
                  <a:pt x="85522" y="15360"/>
                </a:cubicBezTo>
                <a:cubicBezTo>
                  <a:pt x="85522" y="15360"/>
                  <a:pt x="73432" y="6720"/>
                  <a:pt x="56865" y="6720"/>
                </a:cubicBezTo>
                <a:cubicBezTo>
                  <a:pt x="47014" y="6720"/>
                  <a:pt x="37611" y="9600"/>
                  <a:pt x="28656" y="15360"/>
                </a:cubicBezTo>
                <a:cubicBezTo>
                  <a:pt x="28208" y="15840"/>
                  <a:pt x="15671" y="23520"/>
                  <a:pt x="20149" y="44160"/>
                </a:cubicBezTo>
                <a:cubicBezTo>
                  <a:pt x="20149" y="44640"/>
                  <a:pt x="20149" y="44640"/>
                  <a:pt x="20149" y="45120"/>
                </a:cubicBezTo>
                <a:cubicBezTo>
                  <a:pt x="20149" y="47040"/>
                  <a:pt x="20149" y="54240"/>
                  <a:pt x="18358" y="57600"/>
                </a:cubicBezTo>
                <a:cubicBezTo>
                  <a:pt x="18358" y="57600"/>
                  <a:pt x="17910" y="57600"/>
                  <a:pt x="17910" y="57600"/>
                </a:cubicBezTo>
                <a:cubicBezTo>
                  <a:pt x="7164" y="71520"/>
                  <a:pt x="7164" y="71520"/>
                  <a:pt x="7164" y="71520"/>
                </a:cubicBezTo>
                <a:cubicBezTo>
                  <a:pt x="7164" y="71520"/>
                  <a:pt x="7164" y="71520"/>
                  <a:pt x="7611" y="71520"/>
                </a:cubicBezTo>
                <a:cubicBezTo>
                  <a:pt x="7611" y="71520"/>
                  <a:pt x="7611" y="71520"/>
                  <a:pt x="8059" y="71520"/>
                </a:cubicBezTo>
                <a:cubicBezTo>
                  <a:pt x="14776" y="72960"/>
                  <a:pt x="14776" y="72960"/>
                  <a:pt x="14776" y="72960"/>
                </a:cubicBezTo>
                <a:cubicBezTo>
                  <a:pt x="15671" y="73440"/>
                  <a:pt x="16567" y="73920"/>
                  <a:pt x="17014" y="74880"/>
                </a:cubicBezTo>
                <a:cubicBezTo>
                  <a:pt x="17462" y="75360"/>
                  <a:pt x="19253" y="79680"/>
                  <a:pt x="20149" y="84000"/>
                </a:cubicBezTo>
                <a:cubicBezTo>
                  <a:pt x="27313" y="84480"/>
                  <a:pt x="27313" y="84480"/>
                  <a:pt x="27313" y="84480"/>
                </a:cubicBezTo>
                <a:cubicBezTo>
                  <a:pt x="28656" y="84480"/>
                  <a:pt x="30000" y="85920"/>
                  <a:pt x="30000" y="87840"/>
                </a:cubicBezTo>
                <a:cubicBezTo>
                  <a:pt x="30000" y="89280"/>
                  <a:pt x="28656" y="90720"/>
                  <a:pt x="26865" y="90720"/>
                </a:cubicBezTo>
                <a:cubicBezTo>
                  <a:pt x="26865" y="90720"/>
                  <a:pt x="26865" y="90720"/>
                  <a:pt x="26865" y="90720"/>
                </a:cubicBezTo>
                <a:cubicBezTo>
                  <a:pt x="20597" y="90720"/>
                  <a:pt x="20597" y="90720"/>
                  <a:pt x="20597" y="90720"/>
                </a:cubicBezTo>
                <a:cubicBezTo>
                  <a:pt x="20597" y="94560"/>
                  <a:pt x="19701" y="97920"/>
                  <a:pt x="19701" y="98400"/>
                </a:cubicBezTo>
                <a:cubicBezTo>
                  <a:pt x="19701" y="98400"/>
                  <a:pt x="19701" y="98400"/>
                  <a:pt x="19701" y="98880"/>
                </a:cubicBezTo>
                <a:cubicBezTo>
                  <a:pt x="19253" y="99840"/>
                  <a:pt x="18358" y="103680"/>
                  <a:pt x="19701" y="105120"/>
                </a:cubicBezTo>
                <a:cubicBezTo>
                  <a:pt x="19701" y="105120"/>
                  <a:pt x="19701" y="105120"/>
                  <a:pt x="19701" y="105120"/>
                </a:cubicBezTo>
                <a:cubicBezTo>
                  <a:pt x="20149" y="105120"/>
                  <a:pt x="21492" y="106080"/>
                  <a:pt x="25074" y="106080"/>
                </a:cubicBezTo>
                <a:cubicBezTo>
                  <a:pt x="29104" y="106080"/>
                  <a:pt x="34477" y="105120"/>
                  <a:pt x="41641" y="103680"/>
                </a:cubicBezTo>
                <a:cubicBezTo>
                  <a:pt x="42537" y="103200"/>
                  <a:pt x="43432" y="103680"/>
                  <a:pt x="44328" y="104160"/>
                </a:cubicBezTo>
                <a:cubicBezTo>
                  <a:pt x="45223" y="105600"/>
                  <a:pt x="47462" y="108960"/>
                  <a:pt x="48358" y="120000"/>
                </a:cubicBezTo>
                <a:cubicBezTo>
                  <a:pt x="42089" y="120000"/>
                  <a:pt x="42089" y="120000"/>
                  <a:pt x="42089" y="120000"/>
                </a:cubicBezTo>
                <a:cubicBezTo>
                  <a:pt x="41641" y="115200"/>
                  <a:pt x="40746" y="112320"/>
                  <a:pt x="40298" y="110400"/>
                </a:cubicBezTo>
                <a:cubicBezTo>
                  <a:pt x="34029" y="111840"/>
                  <a:pt x="29104" y="112800"/>
                  <a:pt x="25074" y="112800"/>
                </a:cubicBezTo>
                <a:cubicBezTo>
                  <a:pt x="20149" y="112800"/>
                  <a:pt x="17910" y="111360"/>
                  <a:pt x="17014" y="110880"/>
                </a:cubicBezTo>
                <a:cubicBezTo>
                  <a:pt x="17014" y="110880"/>
                  <a:pt x="17014" y="110880"/>
                  <a:pt x="17014" y="110880"/>
                </a:cubicBezTo>
                <a:cubicBezTo>
                  <a:pt x="16567" y="110880"/>
                  <a:pt x="16567" y="110880"/>
                  <a:pt x="16119" y="110400"/>
                </a:cubicBezTo>
                <a:cubicBezTo>
                  <a:pt x="11641" y="107040"/>
                  <a:pt x="12537" y="100320"/>
                  <a:pt x="13432" y="96960"/>
                </a:cubicBezTo>
                <a:cubicBezTo>
                  <a:pt x="13880" y="95520"/>
                  <a:pt x="14328" y="91200"/>
                  <a:pt x="14328" y="87360"/>
                </a:cubicBezTo>
                <a:cubicBezTo>
                  <a:pt x="14328" y="84960"/>
                  <a:pt x="12985" y="81600"/>
                  <a:pt x="12089" y="79200"/>
                </a:cubicBezTo>
                <a:cubicBezTo>
                  <a:pt x="6716" y="78240"/>
                  <a:pt x="6716" y="78240"/>
                  <a:pt x="6716" y="78240"/>
                </a:cubicBezTo>
                <a:cubicBezTo>
                  <a:pt x="4029" y="77760"/>
                  <a:pt x="2238" y="76320"/>
                  <a:pt x="1791" y="74880"/>
                </a:cubicBezTo>
                <a:cubicBezTo>
                  <a:pt x="0" y="72480"/>
                  <a:pt x="895" y="69600"/>
                  <a:pt x="1343" y="68640"/>
                </a:cubicBezTo>
                <a:cubicBezTo>
                  <a:pt x="1343" y="68640"/>
                  <a:pt x="1343" y="68160"/>
                  <a:pt x="1791" y="67680"/>
                </a:cubicBezTo>
                <a:cubicBezTo>
                  <a:pt x="12985" y="53760"/>
                  <a:pt x="12985" y="53760"/>
                  <a:pt x="12985" y="53760"/>
                </a:cubicBezTo>
                <a:cubicBezTo>
                  <a:pt x="13432" y="52320"/>
                  <a:pt x="13880" y="48960"/>
                  <a:pt x="13880" y="45600"/>
                </a:cubicBezTo>
                <a:cubicBezTo>
                  <a:pt x="8955" y="19680"/>
                  <a:pt x="25074" y="10080"/>
                  <a:pt x="25522" y="9600"/>
                </a:cubicBezTo>
                <a:cubicBezTo>
                  <a:pt x="35373" y="3360"/>
                  <a:pt x="46119" y="0"/>
                  <a:pt x="56865" y="0"/>
                </a:cubicBezTo>
                <a:cubicBezTo>
                  <a:pt x="75671" y="0"/>
                  <a:pt x="88656" y="9600"/>
                  <a:pt x="89104" y="10080"/>
                </a:cubicBezTo>
                <a:cubicBezTo>
                  <a:pt x="120000" y="34560"/>
                  <a:pt x="99850" y="72480"/>
                  <a:pt x="99402" y="72960"/>
                </a:cubicBezTo>
                <a:close/>
                <a:moveTo>
                  <a:pt x="80597" y="54720"/>
                </a:moveTo>
                <a:cubicBezTo>
                  <a:pt x="78805" y="56640"/>
                  <a:pt x="75671" y="59520"/>
                  <a:pt x="71194" y="60480"/>
                </a:cubicBezTo>
                <a:cubicBezTo>
                  <a:pt x="70746" y="60480"/>
                  <a:pt x="69850" y="60480"/>
                  <a:pt x="68955" y="60480"/>
                </a:cubicBezTo>
                <a:cubicBezTo>
                  <a:pt x="65820" y="60480"/>
                  <a:pt x="62238" y="59040"/>
                  <a:pt x="58656" y="56640"/>
                </a:cubicBezTo>
                <a:cubicBezTo>
                  <a:pt x="56865" y="57600"/>
                  <a:pt x="55074" y="58080"/>
                  <a:pt x="53283" y="58080"/>
                </a:cubicBezTo>
                <a:cubicBezTo>
                  <a:pt x="52835" y="58080"/>
                  <a:pt x="52835" y="58080"/>
                  <a:pt x="52388" y="58080"/>
                </a:cubicBezTo>
                <a:cubicBezTo>
                  <a:pt x="49253" y="58080"/>
                  <a:pt x="46567" y="56160"/>
                  <a:pt x="44776" y="54720"/>
                </a:cubicBezTo>
                <a:cubicBezTo>
                  <a:pt x="44776" y="54720"/>
                  <a:pt x="44328" y="54720"/>
                  <a:pt x="44328" y="54240"/>
                </a:cubicBezTo>
                <a:cubicBezTo>
                  <a:pt x="44328" y="54240"/>
                  <a:pt x="43880" y="54240"/>
                  <a:pt x="43880" y="53760"/>
                </a:cubicBezTo>
                <a:cubicBezTo>
                  <a:pt x="42985" y="53280"/>
                  <a:pt x="42537" y="52320"/>
                  <a:pt x="42089" y="51840"/>
                </a:cubicBezTo>
                <a:cubicBezTo>
                  <a:pt x="32686" y="50400"/>
                  <a:pt x="27761" y="47040"/>
                  <a:pt x="26417" y="41760"/>
                </a:cubicBezTo>
                <a:cubicBezTo>
                  <a:pt x="24179" y="33600"/>
                  <a:pt x="33582" y="24960"/>
                  <a:pt x="34925" y="24000"/>
                </a:cubicBezTo>
                <a:cubicBezTo>
                  <a:pt x="34925" y="24000"/>
                  <a:pt x="34925" y="24000"/>
                  <a:pt x="34925" y="24000"/>
                </a:cubicBezTo>
                <a:cubicBezTo>
                  <a:pt x="34925" y="22560"/>
                  <a:pt x="35373" y="21120"/>
                  <a:pt x="36268" y="19680"/>
                </a:cubicBezTo>
                <a:cubicBezTo>
                  <a:pt x="38059" y="15840"/>
                  <a:pt x="43432" y="12960"/>
                  <a:pt x="51492" y="12000"/>
                </a:cubicBezTo>
                <a:cubicBezTo>
                  <a:pt x="55074" y="11520"/>
                  <a:pt x="61343" y="11520"/>
                  <a:pt x="65373" y="15840"/>
                </a:cubicBezTo>
                <a:cubicBezTo>
                  <a:pt x="65373" y="15840"/>
                  <a:pt x="65820" y="16320"/>
                  <a:pt x="65820" y="16800"/>
                </a:cubicBezTo>
                <a:cubicBezTo>
                  <a:pt x="68955" y="16320"/>
                  <a:pt x="78358" y="16320"/>
                  <a:pt x="84179" y="22080"/>
                </a:cubicBezTo>
                <a:cubicBezTo>
                  <a:pt x="88208" y="25920"/>
                  <a:pt x="90000" y="31200"/>
                  <a:pt x="90000" y="37920"/>
                </a:cubicBezTo>
                <a:cubicBezTo>
                  <a:pt x="90895" y="39840"/>
                  <a:pt x="92686" y="45120"/>
                  <a:pt x="90447" y="49440"/>
                </a:cubicBezTo>
                <a:cubicBezTo>
                  <a:pt x="89104" y="52800"/>
                  <a:pt x="85522" y="54720"/>
                  <a:pt x="80597" y="54720"/>
                </a:cubicBezTo>
                <a:close/>
                <a:moveTo>
                  <a:pt x="85970" y="43200"/>
                </a:moveTo>
                <a:cubicBezTo>
                  <a:pt x="85970" y="43200"/>
                  <a:pt x="85970" y="42720"/>
                  <a:pt x="85522" y="42720"/>
                </a:cubicBezTo>
                <a:cubicBezTo>
                  <a:pt x="81940" y="37920"/>
                  <a:pt x="78805" y="38400"/>
                  <a:pt x="78358" y="38400"/>
                </a:cubicBezTo>
                <a:cubicBezTo>
                  <a:pt x="77014" y="38880"/>
                  <a:pt x="75671" y="37920"/>
                  <a:pt x="75223" y="36480"/>
                </a:cubicBezTo>
                <a:cubicBezTo>
                  <a:pt x="74776" y="35040"/>
                  <a:pt x="75671" y="33600"/>
                  <a:pt x="77014" y="33120"/>
                </a:cubicBezTo>
                <a:cubicBezTo>
                  <a:pt x="77014" y="33120"/>
                  <a:pt x="80597" y="32160"/>
                  <a:pt x="84626" y="34080"/>
                </a:cubicBezTo>
                <a:cubicBezTo>
                  <a:pt x="84179" y="30720"/>
                  <a:pt x="82835" y="28320"/>
                  <a:pt x="80597" y="26400"/>
                </a:cubicBezTo>
                <a:cubicBezTo>
                  <a:pt x="77014" y="22560"/>
                  <a:pt x="71194" y="22080"/>
                  <a:pt x="68059" y="22080"/>
                </a:cubicBezTo>
                <a:cubicBezTo>
                  <a:pt x="68059" y="23520"/>
                  <a:pt x="68059" y="24960"/>
                  <a:pt x="68059" y="25920"/>
                </a:cubicBezTo>
                <a:cubicBezTo>
                  <a:pt x="67611" y="27840"/>
                  <a:pt x="66716" y="28800"/>
                  <a:pt x="64925" y="28800"/>
                </a:cubicBezTo>
                <a:cubicBezTo>
                  <a:pt x="63582" y="28320"/>
                  <a:pt x="62686" y="26880"/>
                  <a:pt x="62686" y="25440"/>
                </a:cubicBezTo>
                <a:cubicBezTo>
                  <a:pt x="63134" y="23040"/>
                  <a:pt x="62686" y="21120"/>
                  <a:pt x="61343" y="19680"/>
                </a:cubicBezTo>
                <a:cubicBezTo>
                  <a:pt x="59552" y="18240"/>
                  <a:pt x="56417" y="17280"/>
                  <a:pt x="51940" y="17760"/>
                </a:cubicBezTo>
                <a:cubicBezTo>
                  <a:pt x="43432" y="18720"/>
                  <a:pt x="41194" y="21600"/>
                  <a:pt x="40746" y="22560"/>
                </a:cubicBezTo>
                <a:cubicBezTo>
                  <a:pt x="40746" y="22560"/>
                  <a:pt x="40746" y="23040"/>
                  <a:pt x="40746" y="23040"/>
                </a:cubicBezTo>
                <a:cubicBezTo>
                  <a:pt x="45671" y="23040"/>
                  <a:pt x="51044" y="24480"/>
                  <a:pt x="52835" y="25440"/>
                </a:cubicBezTo>
                <a:cubicBezTo>
                  <a:pt x="54179" y="25920"/>
                  <a:pt x="55074" y="27360"/>
                  <a:pt x="54626" y="28800"/>
                </a:cubicBezTo>
                <a:cubicBezTo>
                  <a:pt x="54179" y="30240"/>
                  <a:pt x="53283" y="30720"/>
                  <a:pt x="51940" y="30720"/>
                </a:cubicBezTo>
                <a:cubicBezTo>
                  <a:pt x="51492" y="30720"/>
                  <a:pt x="51492" y="30720"/>
                  <a:pt x="51044" y="30720"/>
                </a:cubicBezTo>
                <a:cubicBezTo>
                  <a:pt x="47014" y="29280"/>
                  <a:pt x="42089" y="28320"/>
                  <a:pt x="38955" y="28800"/>
                </a:cubicBezTo>
                <a:cubicBezTo>
                  <a:pt x="38955" y="28800"/>
                  <a:pt x="38507" y="28800"/>
                  <a:pt x="38507" y="29280"/>
                </a:cubicBezTo>
                <a:cubicBezTo>
                  <a:pt x="38059" y="29280"/>
                  <a:pt x="37611" y="29280"/>
                  <a:pt x="37164" y="29760"/>
                </a:cubicBezTo>
                <a:cubicBezTo>
                  <a:pt x="36716" y="30240"/>
                  <a:pt x="36716" y="30240"/>
                  <a:pt x="35820" y="30720"/>
                </a:cubicBezTo>
                <a:cubicBezTo>
                  <a:pt x="33582" y="33600"/>
                  <a:pt x="30895" y="37440"/>
                  <a:pt x="31343" y="40320"/>
                </a:cubicBezTo>
                <a:cubicBezTo>
                  <a:pt x="32238" y="42720"/>
                  <a:pt x="35373" y="44640"/>
                  <a:pt x="40298" y="45600"/>
                </a:cubicBezTo>
                <a:cubicBezTo>
                  <a:pt x="39850" y="42240"/>
                  <a:pt x="40746" y="39360"/>
                  <a:pt x="40746" y="38880"/>
                </a:cubicBezTo>
                <a:cubicBezTo>
                  <a:pt x="41194" y="37440"/>
                  <a:pt x="42537" y="36480"/>
                  <a:pt x="43880" y="36960"/>
                </a:cubicBezTo>
                <a:cubicBezTo>
                  <a:pt x="45223" y="36960"/>
                  <a:pt x="46119" y="38880"/>
                  <a:pt x="46119" y="40320"/>
                </a:cubicBezTo>
                <a:cubicBezTo>
                  <a:pt x="46119" y="40320"/>
                  <a:pt x="44776" y="46080"/>
                  <a:pt x="47462" y="49920"/>
                </a:cubicBezTo>
                <a:cubicBezTo>
                  <a:pt x="48805" y="50880"/>
                  <a:pt x="50597" y="52320"/>
                  <a:pt x="52835" y="52320"/>
                </a:cubicBezTo>
                <a:cubicBezTo>
                  <a:pt x="55074" y="52800"/>
                  <a:pt x="57313" y="51360"/>
                  <a:pt x="60000" y="48000"/>
                </a:cubicBezTo>
                <a:cubicBezTo>
                  <a:pt x="60447" y="48000"/>
                  <a:pt x="60447" y="48000"/>
                  <a:pt x="60447" y="48000"/>
                </a:cubicBezTo>
                <a:cubicBezTo>
                  <a:pt x="61791" y="46560"/>
                  <a:pt x="66716" y="42720"/>
                  <a:pt x="69850" y="42720"/>
                </a:cubicBezTo>
                <a:cubicBezTo>
                  <a:pt x="71641" y="42720"/>
                  <a:pt x="72985" y="43680"/>
                  <a:pt x="72985" y="45600"/>
                </a:cubicBezTo>
                <a:cubicBezTo>
                  <a:pt x="72985" y="47040"/>
                  <a:pt x="71641" y="48480"/>
                  <a:pt x="70298" y="48480"/>
                </a:cubicBezTo>
                <a:cubicBezTo>
                  <a:pt x="69402" y="48480"/>
                  <a:pt x="66268" y="50400"/>
                  <a:pt x="63582" y="52320"/>
                </a:cubicBezTo>
                <a:cubicBezTo>
                  <a:pt x="63582" y="52320"/>
                  <a:pt x="63582" y="52800"/>
                  <a:pt x="63134" y="52800"/>
                </a:cubicBezTo>
                <a:cubicBezTo>
                  <a:pt x="65820" y="54720"/>
                  <a:pt x="68059" y="55200"/>
                  <a:pt x="70298" y="54720"/>
                </a:cubicBezTo>
                <a:cubicBezTo>
                  <a:pt x="74328" y="54240"/>
                  <a:pt x="77014" y="50400"/>
                  <a:pt x="77014" y="50400"/>
                </a:cubicBezTo>
                <a:cubicBezTo>
                  <a:pt x="77910" y="49440"/>
                  <a:pt x="77910" y="49440"/>
                  <a:pt x="77910" y="49440"/>
                </a:cubicBezTo>
                <a:cubicBezTo>
                  <a:pt x="79253" y="49440"/>
                  <a:pt x="79253" y="49440"/>
                  <a:pt x="79253" y="49440"/>
                </a:cubicBezTo>
                <a:cubicBezTo>
                  <a:pt x="82835" y="48960"/>
                  <a:pt x="85074" y="48480"/>
                  <a:pt x="85970" y="46560"/>
                </a:cubicBezTo>
                <a:cubicBezTo>
                  <a:pt x="86417" y="45600"/>
                  <a:pt x="86417" y="44160"/>
                  <a:pt x="85970" y="43200"/>
                </a:cubicBezTo>
                <a:close/>
                <a:moveTo>
                  <a:pt x="64925" y="32640"/>
                </a:moveTo>
                <a:cubicBezTo>
                  <a:pt x="60447" y="36480"/>
                  <a:pt x="54179" y="34560"/>
                  <a:pt x="54179" y="34560"/>
                </a:cubicBezTo>
                <a:cubicBezTo>
                  <a:pt x="52835" y="34560"/>
                  <a:pt x="51044" y="35520"/>
                  <a:pt x="51044" y="36960"/>
                </a:cubicBezTo>
                <a:cubicBezTo>
                  <a:pt x="50597" y="38400"/>
                  <a:pt x="51492" y="39840"/>
                  <a:pt x="52835" y="40320"/>
                </a:cubicBezTo>
                <a:cubicBezTo>
                  <a:pt x="52835" y="40320"/>
                  <a:pt x="54626" y="40800"/>
                  <a:pt x="57313" y="40800"/>
                </a:cubicBezTo>
                <a:cubicBezTo>
                  <a:pt x="60447" y="40800"/>
                  <a:pt x="64477" y="40320"/>
                  <a:pt x="68059" y="36960"/>
                </a:cubicBezTo>
                <a:cubicBezTo>
                  <a:pt x="69402" y="36000"/>
                  <a:pt x="69402" y="34560"/>
                  <a:pt x="68507" y="33120"/>
                </a:cubicBezTo>
                <a:cubicBezTo>
                  <a:pt x="67611" y="31680"/>
                  <a:pt x="65820" y="31680"/>
                  <a:pt x="64925" y="32640"/>
                </a:cubicBezTo>
                <a:close/>
              </a:path>
            </a:pathLst>
          </a:custGeom>
          <a:solidFill>
            <a:schemeClr val="bg1"/>
          </a:solidFill>
          <a:ln w="38100">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grpSp>
        <p:nvGrpSpPr>
          <p:cNvPr id="67" name="Shape 3040"/>
          <p:cNvGrpSpPr/>
          <p:nvPr/>
        </p:nvGrpSpPr>
        <p:grpSpPr>
          <a:xfrm>
            <a:off x="3376518" y="3550535"/>
            <a:ext cx="718218" cy="541580"/>
            <a:chOff x="3622" y="1996"/>
            <a:chExt cx="431" cy="325"/>
          </a:xfrm>
          <a:noFill/>
        </p:grpSpPr>
        <p:sp>
          <p:nvSpPr>
            <p:cNvPr id="68" name="Shape 3041"/>
            <p:cNvSpPr/>
            <p:nvPr/>
          </p:nvSpPr>
          <p:spPr>
            <a:xfrm>
              <a:off x="3818" y="2188"/>
              <a:ext cx="47" cy="47"/>
            </a:xfrm>
            <a:prstGeom prst="ellipse">
              <a:avLst/>
            </a:prstGeom>
            <a:grpFill/>
            <a:ln w="38100" cap="rnd" cmpd="sng">
              <a:solidFill>
                <a:schemeClr val="bg1"/>
              </a:solidFill>
              <a:prstDash val="solid"/>
              <a:round/>
              <a:headEnd type="none" w="med" len="med"/>
              <a:tailEnd type="none" w="med" len="med"/>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cxnSp>
          <p:nvCxnSpPr>
            <p:cNvPr id="69" name="Shape 3042"/>
            <p:cNvCxnSpPr/>
            <p:nvPr/>
          </p:nvCxnSpPr>
          <p:spPr>
            <a:xfrm rot="10800000" flipH="1">
              <a:off x="3866" y="2168"/>
              <a:ext cx="108" cy="36"/>
            </a:xfrm>
            <a:prstGeom prst="straightConnector1">
              <a:avLst/>
            </a:prstGeom>
            <a:grpFill/>
            <a:ln w="38100" cap="rnd" cmpd="sng">
              <a:solidFill>
                <a:schemeClr val="bg1"/>
              </a:solidFill>
              <a:prstDash val="solid"/>
              <a:round/>
              <a:headEnd type="none" w="med" len="med"/>
              <a:tailEnd type="none" w="med" len="med"/>
            </a:ln>
          </p:spPr>
        </p:cxnSp>
        <p:cxnSp>
          <p:nvCxnSpPr>
            <p:cNvPr id="70" name="Shape 3043"/>
            <p:cNvCxnSpPr/>
            <p:nvPr/>
          </p:nvCxnSpPr>
          <p:spPr>
            <a:xfrm rot="10800000" flipH="1">
              <a:off x="3781" y="2220"/>
              <a:ext cx="36" cy="11"/>
            </a:xfrm>
            <a:prstGeom prst="straightConnector1">
              <a:avLst/>
            </a:prstGeom>
            <a:grpFill/>
            <a:ln w="38100" cap="rnd" cmpd="sng">
              <a:solidFill>
                <a:schemeClr val="bg1"/>
              </a:solidFill>
              <a:prstDash val="solid"/>
              <a:round/>
              <a:headEnd type="none" w="med" len="med"/>
              <a:tailEnd type="none" w="med" len="med"/>
            </a:ln>
          </p:spPr>
        </p:cxnSp>
        <p:cxnSp>
          <p:nvCxnSpPr>
            <p:cNvPr id="71" name="Shape 3044"/>
            <p:cNvCxnSpPr/>
            <p:nvPr/>
          </p:nvCxnSpPr>
          <p:spPr>
            <a:xfrm rot="10800000" flipH="1">
              <a:off x="3925" y="2027"/>
              <a:ext cx="21" cy="35"/>
            </a:xfrm>
            <a:prstGeom prst="straightConnector1">
              <a:avLst/>
            </a:prstGeom>
            <a:grpFill/>
            <a:ln w="38100" cap="rnd" cmpd="sng">
              <a:solidFill>
                <a:schemeClr val="bg1"/>
              </a:solidFill>
              <a:prstDash val="solid"/>
              <a:round/>
              <a:headEnd type="none" w="med" len="med"/>
              <a:tailEnd type="none" w="med" len="med"/>
            </a:ln>
          </p:spPr>
        </p:cxnSp>
        <p:cxnSp>
          <p:nvCxnSpPr>
            <p:cNvPr id="72" name="Shape 3045"/>
            <p:cNvCxnSpPr/>
            <p:nvPr/>
          </p:nvCxnSpPr>
          <p:spPr>
            <a:xfrm rot="10800000" flipH="1">
              <a:off x="3988" y="2103"/>
              <a:ext cx="35" cy="21"/>
            </a:xfrm>
            <a:prstGeom prst="straightConnector1">
              <a:avLst/>
            </a:prstGeom>
            <a:grpFill/>
            <a:ln w="38100" cap="rnd" cmpd="sng">
              <a:solidFill>
                <a:schemeClr val="bg1"/>
              </a:solidFill>
              <a:prstDash val="solid"/>
              <a:round/>
              <a:headEnd type="none" w="med" len="med"/>
              <a:tailEnd type="none" w="med" len="med"/>
            </a:ln>
          </p:spPr>
        </p:cxnSp>
        <p:cxnSp>
          <p:nvCxnSpPr>
            <p:cNvPr id="73" name="Shape 3046"/>
            <p:cNvCxnSpPr/>
            <p:nvPr/>
          </p:nvCxnSpPr>
          <p:spPr>
            <a:xfrm rot="10800000" flipH="1">
              <a:off x="3652" y="2299"/>
              <a:ext cx="36" cy="21"/>
            </a:xfrm>
            <a:prstGeom prst="straightConnector1">
              <a:avLst/>
            </a:prstGeom>
            <a:grpFill/>
            <a:ln w="38100" cap="rnd" cmpd="sng">
              <a:solidFill>
                <a:schemeClr val="bg1"/>
              </a:solidFill>
              <a:prstDash val="solid"/>
              <a:round/>
              <a:headEnd type="none" w="med" len="med"/>
              <a:tailEnd type="none" w="med" len="med"/>
            </a:ln>
          </p:spPr>
        </p:cxnSp>
        <p:cxnSp>
          <p:nvCxnSpPr>
            <p:cNvPr id="74" name="Shape 3047"/>
            <p:cNvCxnSpPr/>
            <p:nvPr/>
          </p:nvCxnSpPr>
          <p:spPr>
            <a:xfrm>
              <a:off x="4011" y="2212"/>
              <a:ext cx="42" cy="0"/>
            </a:xfrm>
            <a:prstGeom prst="straightConnector1">
              <a:avLst/>
            </a:prstGeom>
            <a:grpFill/>
            <a:ln w="38100" cap="rnd" cmpd="sng">
              <a:solidFill>
                <a:schemeClr val="bg1"/>
              </a:solidFill>
              <a:prstDash val="solid"/>
              <a:round/>
              <a:headEnd type="none" w="med" len="med"/>
              <a:tailEnd type="none" w="med" len="med"/>
            </a:ln>
          </p:spPr>
        </p:cxnSp>
        <p:cxnSp>
          <p:nvCxnSpPr>
            <p:cNvPr id="75" name="Shape 3048"/>
            <p:cNvCxnSpPr/>
            <p:nvPr/>
          </p:nvCxnSpPr>
          <p:spPr>
            <a:xfrm>
              <a:off x="3622" y="2212"/>
              <a:ext cx="42" cy="0"/>
            </a:xfrm>
            <a:prstGeom prst="straightConnector1">
              <a:avLst/>
            </a:prstGeom>
            <a:grpFill/>
            <a:ln w="38100" cap="rnd" cmpd="sng">
              <a:solidFill>
                <a:schemeClr val="bg1"/>
              </a:solidFill>
              <a:prstDash val="solid"/>
              <a:round/>
              <a:headEnd type="none" w="med" len="med"/>
              <a:tailEnd type="none" w="med" len="med"/>
            </a:ln>
          </p:spPr>
        </p:cxnSp>
        <p:cxnSp>
          <p:nvCxnSpPr>
            <p:cNvPr id="76" name="Shape 3049"/>
            <p:cNvCxnSpPr/>
            <p:nvPr/>
          </p:nvCxnSpPr>
          <p:spPr>
            <a:xfrm>
              <a:off x="3988" y="2300"/>
              <a:ext cx="35" cy="21"/>
            </a:xfrm>
            <a:prstGeom prst="straightConnector1">
              <a:avLst/>
            </a:prstGeom>
            <a:grpFill/>
            <a:ln w="38100" cap="rnd" cmpd="sng">
              <a:solidFill>
                <a:schemeClr val="bg1"/>
              </a:solidFill>
              <a:prstDash val="solid"/>
              <a:round/>
              <a:headEnd type="none" w="med" len="med"/>
              <a:tailEnd type="none" w="med" len="med"/>
            </a:ln>
          </p:spPr>
        </p:cxnSp>
        <p:cxnSp>
          <p:nvCxnSpPr>
            <p:cNvPr id="77" name="Shape 3050"/>
            <p:cNvCxnSpPr/>
            <p:nvPr/>
          </p:nvCxnSpPr>
          <p:spPr>
            <a:xfrm>
              <a:off x="3652" y="2104"/>
              <a:ext cx="36" cy="21"/>
            </a:xfrm>
            <a:prstGeom prst="straightConnector1">
              <a:avLst/>
            </a:prstGeom>
            <a:grpFill/>
            <a:ln w="38100" cap="rnd" cmpd="sng">
              <a:solidFill>
                <a:schemeClr val="bg1"/>
              </a:solidFill>
              <a:prstDash val="solid"/>
              <a:round/>
              <a:headEnd type="none" w="med" len="med"/>
              <a:tailEnd type="none" w="med" len="med"/>
            </a:ln>
          </p:spPr>
        </p:cxnSp>
        <p:cxnSp>
          <p:nvCxnSpPr>
            <p:cNvPr id="78" name="Shape 3051"/>
            <p:cNvCxnSpPr/>
            <p:nvPr/>
          </p:nvCxnSpPr>
          <p:spPr>
            <a:xfrm>
              <a:off x="3731" y="2027"/>
              <a:ext cx="19" cy="35"/>
            </a:xfrm>
            <a:prstGeom prst="straightConnector1">
              <a:avLst/>
            </a:prstGeom>
            <a:grpFill/>
            <a:ln w="38100" cap="rnd" cmpd="sng">
              <a:solidFill>
                <a:schemeClr val="bg1"/>
              </a:solidFill>
              <a:prstDash val="solid"/>
              <a:round/>
              <a:headEnd type="none" w="med" len="med"/>
              <a:tailEnd type="none" w="med" len="med"/>
            </a:ln>
          </p:spPr>
        </p:cxnSp>
        <p:cxnSp>
          <p:nvCxnSpPr>
            <p:cNvPr id="79" name="Shape 3052"/>
            <p:cNvCxnSpPr/>
            <p:nvPr/>
          </p:nvCxnSpPr>
          <p:spPr>
            <a:xfrm>
              <a:off x="3838" y="1996"/>
              <a:ext cx="0" cy="42"/>
            </a:xfrm>
            <a:prstGeom prst="straightConnector1">
              <a:avLst/>
            </a:prstGeom>
            <a:grpFill/>
            <a:ln w="38100" cap="rnd" cmpd="sng">
              <a:solidFill>
                <a:schemeClr val="bg1"/>
              </a:solidFill>
              <a:prstDash val="solid"/>
              <a:round/>
              <a:headEnd type="none" w="med" len="med"/>
              <a:tailEnd type="none" w="med" len="med"/>
            </a:ln>
          </p:spPr>
        </p:cxnSp>
        <p:sp>
          <p:nvSpPr>
            <p:cNvPr id="80" name="Shape 3053"/>
            <p:cNvSpPr/>
            <p:nvPr/>
          </p:nvSpPr>
          <p:spPr>
            <a:xfrm>
              <a:off x="3622" y="1996"/>
              <a:ext cx="430" cy="324"/>
            </a:xfrm>
            <a:custGeom>
              <a:avLst/>
              <a:gdLst/>
              <a:ahLst/>
              <a:cxnLst/>
              <a:rect l="0" t="0" r="0" b="0"/>
              <a:pathLst>
                <a:path w="120000" h="120000" extrusionOk="0">
                  <a:moveTo>
                    <a:pt x="8155" y="120000"/>
                  </a:moveTo>
                  <a:cubicBezTo>
                    <a:pt x="2912" y="107612"/>
                    <a:pt x="0" y="94451"/>
                    <a:pt x="0" y="79741"/>
                  </a:cubicBezTo>
                  <a:cubicBezTo>
                    <a:pt x="0" y="35612"/>
                    <a:pt x="26796" y="0"/>
                    <a:pt x="60000" y="0"/>
                  </a:cubicBezTo>
                  <a:cubicBezTo>
                    <a:pt x="93203" y="0"/>
                    <a:pt x="120000" y="35612"/>
                    <a:pt x="120000" y="79741"/>
                  </a:cubicBezTo>
                  <a:cubicBezTo>
                    <a:pt x="120000" y="94451"/>
                    <a:pt x="117087" y="107612"/>
                    <a:pt x="111844" y="120000"/>
                  </a:cubicBezTo>
                </a:path>
              </a:pathLst>
            </a:custGeom>
            <a:grpFill/>
            <a:ln w="38100" cap="rnd" cmpd="sng">
              <a:solidFill>
                <a:schemeClr val="bg1"/>
              </a:solidFill>
              <a:prstDash val="solid"/>
              <a:round/>
              <a:headEnd type="none" w="med" len="med"/>
              <a:tailEnd type="none" w="med" len="med"/>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grpSp>
    </p:spTree>
    <p:extLst>
      <p:ext uri="{BB962C8B-B14F-4D97-AF65-F5344CB8AC3E}">
        <p14:creationId xmlns:p14="http://schemas.microsoft.com/office/powerpoint/2010/main" val="2171529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1997039" y="1805701"/>
            <a:ext cx="6011345" cy="1"/>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202766" y="1301923"/>
            <a:ext cx="1064871" cy="1064871"/>
          </a:xfrm>
          <a:prstGeom prst="ellipse">
            <a:avLst/>
          </a:prstGeom>
          <a:solidFill>
            <a:srgbClr val="008FBE"/>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5006068" y="2412484"/>
            <a:ext cx="1458266" cy="646331"/>
          </a:xfrm>
          <a:prstGeom prst="rect">
            <a:avLst/>
          </a:prstGeom>
        </p:spPr>
        <p:txBody>
          <a:bodyPr wrap="square">
            <a:spAutoFit/>
          </a:bodyPr>
          <a:lstStyle/>
          <a:p>
            <a:pPr lvl="0" algn="ctr" fontAlgn="base">
              <a:spcBef>
                <a:spcPts val="600"/>
              </a:spcBef>
              <a:spcAft>
                <a:spcPct val="0"/>
              </a:spcAft>
              <a:buClr>
                <a:schemeClr val="accent1"/>
              </a:buClr>
              <a:buSzPct val="80000"/>
            </a:pPr>
            <a:r>
              <a:rPr lang="en-US" altLang="en-US" sz="1200" b="1" cap="all" dirty="0">
                <a:solidFill>
                  <a:srgbClr val="008FBE"/>
                </a:solidFill>
                <a:latin typeface="Arial" panose="020B0604020202020204" pitchFamily="34" charset="0"/>
                <a:ea typeface="MS PGothic" panose="020B0600070205080204" pitchFamily="34" charset="-128"/>
              </a:rPr>
              <a:t>Configurable Workflow Management</a:t>
            </a:r>
          </a:p>
        </p:txBody>
      </p:sp>
      <p:sp>
        <p:nvSpPr>
          <p:cNvPr id="3" name="Slide Number Placeholder 2"/>
          <p:cNvSpPr>
            <a:spLocks noGrp="1"/>
          </p:cNvSpPr>
          <p:nvPr>
            <p:ph type="sldNum" sz="quarter" idx="11"/>
          </p:nvPr>
        </p:nvSpPr>
        <p:spPr/>
        <p:txBody>
          <a:bodyPr/>
          <a:lstStyle/>
          <a:p>
            <a:fld id="{C8F7070A-198F-CC4A-BE0C-52070E2510AC}" type="slidenum">
              <a:rPr lang="en-US" smtClean="0"/>
              <a:pPr/>
              <a:t>25</a:t>
            </a:fld>
            <a:endParaRPr lang="en-US" dirty="0"/>
          </a:p>
        </p:txBody>
      </p:sp>
      <p:sp>
        <p:nvSpPr>
          <p:cNvPr id="2" name="Title 1"/>
          <p:cNvSpPr>
            <a:spLocks noGrp="1"/>
          </p:cNvSpPr>
          <p:nvPr>
            <p:ph type="title" idx="4294967295"/>
          </p:nvPr>
        </p:nvSpPr>
        <p:spPr>
          <a:xfrm>
            <a:off x="800100" y="252413"/>
            <a:ext cx="8343900" cy="430212"/>
          </a:xfrm>
        </p:spPr>
        <p:txBody>
          <a:bodyPr>
            <a:noAutofit/>
          </a:bodyPr>
          <a:lstStyle/>
          <a:p>
            <a:pPr algn="l"/>
            <a:r>
              <a:rPr lang="en-US" sz="2800" b="1" dirty="0"/>
              <a:t>MIT Setting New Standards for Image Management</a:t>
            </a:r>
          </a:p>
        </p:txBody>
      </p:sp>
      <p:sp>
        <p:nvSpPr>
          <p:cNvPr id="9" name="Oval 8"/>
          <p:cNvSpPr/>
          <p:nvPr/>
        </p:nvSpPr>
        <p:spPr>
          <a:xfrm>
            <a:off x="1086966" y="1274609"/>
            <a:ext cx="1064871" cy="1064871"/>
          </a:xfrm>
          <a:prstGeom prst="ellipse">
            <a:avLst/>
          </a:prstGeom>
          <a:solidFill>
            <a:srgbClr val="0055B7"/>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3121605" y="1277283"/>
            <a:ext cx="1064871" cy="1064871"/>
          </a:xfrm>
          <a:prstGeom prst="ellipse">
            <a:avLst/>
          </a:prstGeom>
          <a:solidFill>
            <a:srgbClr val="00C1BE"/>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7320358" y="1283799"/>
            <a:ext cx="1064871" cy="1064871"/>
          </a:xfrm>
          <a:prstGeom prst="ellipse">
            <a:avLst/>
          </a:prstGeom>
          <a:solidFill>
            <a:srgbClr val="002B55"/>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800403" y="2978309"/>
            <a:ext cx="1637997" cy="1169551"/>
          </a:xfrm>
          <a:prstGeom prst="rect">
            <a:avLst/>
          </a:prstGeom>
          <a:noFill/>
        </p:spPr>
        <p:txBody>
          <a:bodyPr wrap="square" lIns="63500" rIns="63500" rtlCol="0">
            <a:spAutoFit/>
          </a:bodyPr>
          <a:lstStyle/>
          <a:p>
            <a:pPr marL="169863" lvl="0" indent="-169863" fontAlgn="base">
              <a:spcBef>
                <a:spcPts val="600"/>
              </a:spcBef>
              <a:spcAft>
                <a:spcPct val="0"/>
              </a:spcAft>
              <a:buClr>
                <a:srgbClr val="0055B7"/>
              </a:buClr>
              <a:buSzPct val="100000"/>
              <a:buFont typeface="Arial" panose="020B0604020202020204" pitchFamily="34" charset="0"/>
              <a:buChar char="•"/>
            </a:pPr>
            <a:r>
              <a:rPr lang="en-US" altLang="en-US" sz="1200" dirty="0">
                <a:latin typeface="Arial" panose="020B0604020202020204" pitchFamily="34" charset="0"/>
                <a:ea typeface="MS PGothic" panose="020B0600070205080204" pitchFamily="34" charset="-128"/>
              </a:rPr>
              <a:t>100+ Countries</a:t>
            </a:r>
          </a:p>
          <a:p>
            <a:pPr marL="169863" lvl="0" indent="-169863" fontAlgn="base">
              <a:spcBef>
                <a:spcPts val="600"/>
              </a:spcBef>
              <a:spcAft>
                <a:spcPct val="0"/>
              </a:spcAft>
              <a:buClr>
                <a:srgbClr val="0055B7"/>
              </a:buClr>
              <a:buSzPct val="100000"/>
              <a:buFont typeface="Arial" panose="020B0604020202020204" pitchFamily="34" charset="0"/>
              <a:buChar char="•"/>
            </a:pPr>
            <a:r>
              <a:rPr lang="en-US" altLang="en-US" sz="1200" dirty="0">
                <a:latin typeface="Arial" panose="020B0604020202020204" pitchFamily="34" charset="0"/>
                <a:ea typeface="MS PGothic" panose="020B0600070205080204" pitchFamily="34" charset="-128"/>
              </a:rPr>
              <a:t>5,500+ Global Sites</a:t>
            </a:r>
          </a:p>
          <a:p>
            <a:pPr marL="169863" lvl="0" indent="-169863" fontAlgn="base">
              <a:spcBef>
                <a:spcPts val="600"/>
              </a:spcBef>
              <a:spcAft>
                <a:spcPct val="0"/>
              </a:spcAft>
              <a:buClr>
                <a:srgbClr val="0055B7"/>
              </a:buClr>
              <a:buSzPct val="100000"/>
              <a:buFont typeface="Arial" panose="020B0604020202020204" pitchFamily="34" charset="0"/>
              <a:buChar char="•"/>
            </a:pPr>
            <a:r>
              <a:rPr lang="en-US" altLang="en-US" sz="1200" dirty="0">
                <a:latin typeface="Arial" panose="020B0604020202020204" pitchFamily="34" charset="0"/>
                <a:ea typeface="MS PGothic" panose="020B0600070205080204" pitchFamily="34" charset="-128"/>
              </a:rPr>
              <a:t>Broad expertise in a variety of therapeutic areas</a:t>
            </a:r>
          </a:p>
        </p:txBody>
      </p:sp>
      <p:sp>
        <p:nvSpPr>
          <p:cNvPr id="30" name="TextBox 29"/>
          <p:cNvSpPr txBox="1"/>
          <p:nvPr/>
        </p:nvSpPr>
        <p:spPr>
          <a:xfrm>
            <a:off x="2880809" y="2978309"/>
            <a:ext cx="1487992" cy="1169551"/>
          </a:xfrm>
          <a:prstGeom prst="rect">
            <a:avLst/>
          </a:prstGeom>
          <a:noFill/>
        </p:spPr>
        <p:txBody>
          <a:bodyPr wrap="square" lIns="63500" rIns="63500" rtlCol="0">
            <a:spAutoFit/>
          </a:bodyPr>
          <a:lstStyle/>
          <a:p>
            <a:pPr marL="169863" lvl="0" indent="-169863" fontAlgn="base">
              <a:spcBef>
                <a:spcPts val="600"/>
              </a:spcBef>
              <a:spcAft>
                <a:spcPct val="0"/>
              </a:spcAft>
              <a:buClr>
                <a:schemeClr val="accent3"/>
              </a:buClr>
              <a:buSzPct val="100000"/>
              <a:buFont typeface="Arial" panose="020B0604020202020204" pitchFamily="34" charset="0"/>
              <a:buChar char="•"/>
            </a:pPr>
            <a:r>
              <a:rPr lang="en-US" altLang="en-US" sz="1200" dirty="0">
                <a:latin typeface="Arial" panose="020B0604020202020204" pitchFamily="34" charset="0"/>
                <a:ea typeface="MS PGothic" panose="020B0600070205080204" pitchFamily="34" charset="-128"/>
              </a:rPr>
              <a:t>EDC integration</a:t>
            </a:r>
          </a:p>
          <a:p>
            <a:pPr marL="169863" lvl="0" indent="-169863" fontAlgn="base">
              <a:spcBef>
                <a:spcPts val="600"/>
              </a:spcBef>
              <a:spcAft>
                <a:spcPct val="0"/>
              </a:spcAft>
              <a:buClr>
                <a:schemeClr val="accent3"/>
              </a:buClr>
              <a:buSzPct val="100000"/>
              <a:buFont typeface="Arial" panose="020B0604020202020204" pitchFamily="34" charset="0"/>
              <a:buChar char="•"/>
            </a:pPr>
            <a:r>
              <a:rPr lang="en-US" altLang="en-US" sz="1200" dirty="0">
                <a:latin typeface="Arial" panose="020B0604020202020204" pitchFamily="34" charset="0"/>
                <a:ea typeface="MS PGothic" panose="020B0600070205080204" pitchFamily="34" charset="-128"/>
              </a:rPr>
              <a:t>Experience with 3</a:t>
            </a:r>
            <a:r>
              <a:rPr lang="en-US" altLang="en-US" sz="1200" baseline="30000" dirty="0">
                <a:latin typeface="Arial" panose="020B0604020202020204" pitchFamily="34" charset="0"/>
                <a:ea typeface="MS PGothic" panose="020B0600070205080204" pitchFamily="34" charset="-128"/>
              </a:rPr>
              <a:t>rd</a:t>
            </a:r>
            <a:r>
              <a:rPr lang="en-US" altLang="en-US" sz="1200" dirty="0">
                <a:latin typeface="Arial" panose="020B0604020202020204" pitchFamily="34" charset="0"/>
                <a:ea typeface="MS PGothic" panose="020B0600070205080204" pitchFamily="34" charset="-128"/>
              </a:rPr>
              <a:t> party viewing tools</a:t>
            </a:r>
          </a:p>
          <a:p>
            <a:pPr marL="169863" lvl="0" indent="-169863" fontAlgn="base">
              <a:spcBef>
                <a:spcPts val="600"/>
              </a:spcBef>
              <a:spcAft>
                <a:spcPct val="0"/>
              </a:spcAft>
              <a:buClr>
                <a:schemeClr val="accent3"/>
              </a:buClr>
              <a:buSzPct val="100000"/>
              <a:buFont typeface="Arial" panose="020B0604020202020204" pitchFamily="34" charset="0"/>
              <a:buChar char="•"/>
            </a:pPr>
            <a:endParaRPr lang="en-US" altLang="en-US" sz="1200" dirty="0">
              <a:latin typeface="Arial" panose="020B0604020202020204" pitchFamily="34" charset="0"/>
              <a:ea typeface="MS PGothic" panose="020B0600070205080204" pitchFamily="34" charset="-128"/>
            </a:endParaRPr>
          </a:p>
        </p:txBody>
      </p:sp>
      <p:sp>
        <p:nvSpPr>
          <p:cNvPr id="32" name="TextBox 31"/>
          <p:cNvSpPr txBox="1"/>
          <p:nvPr/>
        </p:nvSpPr>
        <p:spPr>
          <a:xfrm>
            <a:off x="4917202" y="3020642"/>
            <a:ext cx="1635999" cy="1354217"/>
          </a:xfrm>
          <a:prstGeom prst="rect">
            <a:avLst/>
          </a:prstGeom>
          <a:noFill/>
        </p:spPr>
        <p:txBody>
          <a:bodyPr wrap="square" lIns="63500" rIns="63500" rtlCol="0">
            <a:spAutoFit/>
          </a:bodyPr>
          <a:lstStyle/>
          <a:p>
            <a:pPr marL="169863" lvl="0" indent="-169863" fontAlgn="base">
              <a:spcBef>
                <a:spcPts val="600"/>
              </a:spcBef>
              <a:spcAft>
                <a:spcPct val="0"/>
              </a:spcAft>
              <a:buClr>
                <a:schemeClr val="accent3"/>
              </a:buClr>
              <a:buSzPct val="100000"/>
              <a:buFont typeface="Arial" panose="020B0604020202020204" pitchFamily="34" charset="0"/>
              <a:buChar char="•"/>
            </a:pPr>
            <a:r>
              <a:rPr lang="en-US" altLang="en-US" sz="1200" dirty="0">
                <a:latin typeface="Arial" panose="020B0604020202020204" pitchFamily="34" charset="0"/>
                <a:ea typeface="MS PGothic" panose="020B0600070205080204" pitchFamily="34" charset="-128"/>
              </a:rPr>
              <a:t>Support in Event Adjudication (EAC)</a:t>
            </a:r>
          </a:p>
          <a:p>
            <a:pPr marL="169863" lvl="0" indent="-169863" fontAlgn="base">
              <a:spcBef>
                <a:spcPts val="600"/>
              </a:spcBef>
              <a:spcAft>
                <a:spcPct val="0"/>
              </a:spcAft>
              <a:buClr>
                <a:srgbClr val="008FBE"/>
              </a:buClr>
              <a:buSzPct val="100000"/>
              <a:buFont typeface="Arial" panose="020B0604020202020204" pitchFamily="34" charset="0"/>
              <a:buChar char="•"/>
            </a:pPr>
            <a:r>
              <a:rPr lang="en-US" altLang="en-US" sz="1200" dirty="0">
                <a:latin typeface="Arial" panose="020B0604020202020204" pitchFamily="34" charset="0"/>
                <a:ea typeface="MS PGothic" panose="020B0600070205080204" pitchFamily="34" charset="-128"/>
              </a:rPr>
              <a:t>Support in Clinical Events Committee (CEC)</a:t>
            </a:r>
          </a:p>
          <a:p>
            <a:pPr marL="169863" lvl="0" indent="-169863" fontAlgn="base">
              <a:spcBef>
                <a:spcPts val="600"/>
              </a:spcBef>
              <a:spcAft>
                <a:spcPct val="0"/>
              </a:spcAft>
              <a:buClr>
                <a:schemeClr val="accent3"/>
              </a:buClr>
              <a:buSzPct val="100000"/>
              <a:buFont typeface="Arial" panose="020B0604020202020204" pitchFamily="34" charset="0"/>
              <a:buChar char="•"/>
            </a:pPr>
            <a:endParaRPr lang="en-US" altLang="en-US" sz="1200" dirty="0">
              <a:latin typeface="Arial" panose="020B0604020202020204" pitchFamily="34" charset="0"/>
              <a:ea typeface="MS PGothic" panose="020B0600070205080204" pitchFamily="34" charset="-128"/>
            </a:endParaRPr>
          </a:p>
        </p:txBody>
      </p:sp>
      <p:sp>
        <p:nvSpPr>
          <p:cNvPr id="33" name="TextBox 32"/>
          <p:cNvSpPr txBox="1"/>
          <p:nvPr/>
        </p:nvSpPr>
        <p:spPr>
          <a:xfrm>
            <a:off x="7010320" y="2978309"/>
            <a:ext cx="1684946" cy="1277273"/>
          </a:xfrm>
          <a:prstGeom prst="rect">
            <a:avLst/>
          </a:prstGeom>
          <a:noFill/>
        </p:spPr>
        <p:txBody>
          <a:bodyPr wrap="square" lIns="63500" rIns="63500" rtlCol="0">
            <a:spAutoFit/>
          </a:bodyPr>
          <a:lstStyle/>
          <a:p>
            <a:pPr marL="169863" lvl="0" indent="-169863" fontAlgn="base">
              <a:spcBef>
                <a:spcPts val="600"/>
              </a:spcBef>
              <a:spcAft>
                <a:spcPct val="0"/>
              </a:spcAft>
              <a:buClr>
                <a:srgbClr val="002B55"/>
              </a:buClr>
              <a:buSzPct val="100000"/>
              <a:buFont typeface="Arial" panose="020B0604020202020204" pitchFamily="34" charset="0"/>
              <a:buChar char="•"/>
            </a:pPr>
            <a:r>
              <a:rPr lang="en-US" altLang="en-US" sz="1200" dirty="0">
                <a:latin typeface="Arial" panose="020B0604020202020204" pitchFamily="34" charset="0"/>
                <a:ea typeface="MS PGothic" panose="020B0600070205080204" pitchFamily="34" charset="-128"/>
              </a:rPr>
              <a:t>Instructor-led courses incorporate real-world examples</a:t>
            </a:r>
          </a:p>
          <a:p>
            <a:pPr marL="169863" lvl="0" indent="-169863" fontAlgn="base">
              <a:spcBef>
                <a:spcPts val="600"/>
              </a:spcBef>
              <a:spcAft>
                <a:spcPct val="0"/>
              </a:spcAft>
              <a:buClr>
                <a:srgbClr val="002B55"/>
              </a:buClr>
              <a:buSzPct val="100000"/>
              <a:buFont typeface="Arial" panose="020B0604020202020204" pitchFamily="34" charset="0"/>
              <a:buChar char="•"/>
            </a:pPr>
            <a:r>
              <a:rPr lang="en-US" altLang="en-US" sz="1200" dirty="0">
                <a:latin typeface="Arial" panose="020B0604020202020204" pitchFamily="34" charset="0"/>
                <a:ea typeface="MS PGothic" panose="020B0600070205080204" pitchFamily="34" charset="-128"/>
              </a:rPr>
              <a:t>Hands-on experience tailored to roles</a:t>
            </a:r>
          </a:p>
        </p:txBody>
      </p:sp>
      <p:sp>
        <p:nvSpPr>
          <p:cNvPr id="34" name="Shape 3068"/>
          <p:cNvSpPr/>
          <p:nvPr/>
        </p:nvSpPr>
        <p:spPr>
          <a:xfrm>
            <a:off x="7612601" y="1433360"/>
            <a:ext cx="497319" cy="672156"/>
          </a:xfrm>
          <a:custGeom>
            <a:avLst/>
            <a:gdLst/>
            <a:ahLst/>
            <a:cxnLst/>
            <a:rect l="0" t="0" r="0" b="0"/>
            <a:pathLst>
              <a:path w="120000" h="120000" extrusionOk="0">
                <a:moveTo>
                  <a:pt x="35887" y="58758"/>
                </a:moveTo>
                <a:cubicBezTo>
                  <a:pt x="35887" y="36413"/>
                  <a:pt x="35887" y="36413"/>
                  <a:pt x="35887" y="36413"/>
                </a:cubicBezTo>
                <a:cubicBezTo>
                  <a:pt x="35887" y="31862"/>
                  <a:pt x="40934" y="28137"/>
                  <a:pt x="47102" y="28137"/>
                </a:cubicBezTo>
                <a:cubicBezTo>
                  <a:pt x="71214" y="28137"/>
                  <a:pt x="71214" y="28137"/>
                  <a:pt x="71214" y="28137"/>
                </a:cubicBezTo>
                <a:cubicBezTo>
                  <a:pt x="77383" y="28137"/>
                  <a:pt x="82429" y="31862"/>
                  <a:pt x="82429" y="36413"/>
                </a:cubicBezTo>
                <a:cubicBezTo>
                  <a:pt x="82429" y="58758"/>
                  <a:pt x="82429" y="58758"/>
                  <a:pt x="82429" y="58758"/>
                </a:cubicBezTo>
                <a:cubicBezTo>
                  <a:pt x="82429" y="62896"/>
                  <a:pt x="78504" y="66206"/>
                  <a:pt x="72897" y="67034"/>
                </a:cubicBezTo>
                <a:cubicBezTo>
                  <a:pt x="72897" y="87724"/>
                  <a:pt x="72897" y="87724"/>
                  <a:pt x="72897" y="87724"/>
                </a:cubicBezTo>
                <a:cubicBezTo>
                  <a:pt x="65046" y="87724"/>
                  <a:pt x="65046" y="87724"/>
                  <a:pt x="65046" y="87724"/>
                </a:cubicBezTo>
                <a:cubicBezTo>
                  <a:pt x="65046" y="61241"/>
                  <a:pt x="65046" y="61241"/>
                  <a:pt x="65046" y="61241"/>
                </a:cubicBezTo>
                <a:cubicBezTo>
                  <a:pt x="71214" y="61241"/>
                  <a:pt x="71214" y="61241"/>
                  <a:pt x="71214" y="61241"/>
                </a:cubicBezTo>
                <a:cubicBezTo>
                  <a:pt x="72897" y="61241"/>
                  <a:pt x="74579" y="60413"/>
                  <a:pt x="74579" y="58758"/>
                </a:cubicBezTo>
                <a:cubicBezTo>
                  <a:pt x="74579" y="36413"/>
                  <a:pt x="74579" y="36413"/>
                  <a:pt x="74579" y="36413"/>
                </a:cubicBezTo>
                <a:cubicBezTo>
                  <a:pt x="74579" y="35172"/>
                  <a:pt x="72897" y="33931"/>
                  <a:pt x="71214" y="33931"/>
                </a:cubicBezTo>
                <a:cubicBezTo>
                  <a:pt x="47102" y="33931"/>
                  <a:pt x="47102" y="33931"/>
                  <a:pt x="47102" y="33931"/>
                </a:cubicBezTo>
                <a:cubicBezTo>
                  <a:pt x="44859" y="33931"/>
                  <a:pt x="43738" y="35172"/>
                  <a:pt x="43738" y="36413"/>
                </a:cubicBezTo>
                <a:cubicBezTo>
                  <a:pt x="43738" y="58758"/>
                  <a:pt x="43738" y="58758"/>
                  <a:pt x="43738" y="58758"/>
                </a:cubicBezTo>
                <a:cubicBezTo>
                  <a:pt x="43738" y="60413"/>
                  <a:pt x="44859" y="61241"/>
                  <a:pt x="47102" y="61241"/>
                </a:cubicBezTo>
                <a:cubicBezTo>
                  <a:pt x="52710" y="61241"/>
                  <a:pt x="52710" y="61241"/>
                  <a:pt x="52710" y="61241"/>
                </a:cubicBezTo>
                <a:cubicBezTo>
                  <a:pt x="52710" y="87724"/>
                  <a:pt x="52710" y="87724"/>
                  <a:pt x="52710" y="87724"/>
                </a:cubicBezTo>
                <a:cubicBezTo>
                  <a:pt x="44859" y="87724"/>
                  <a:pt x="44859" y="87724"/>
                  <a:pt x="44859" y="87724"/>
                </a:cubicBezTo>
                <a:cubicBezTo>
                  <a:pt x="44859" y="67034"/>
                  <a:pt x="44859" y="67034"/>
                  <a:pt x="44859" y="67034"/>
                </a:cubicBezTo>
                <a:cubicBezTo>
                  <a:pt x="39813" y="66206"/>
                  <a:pt x="35887" y="62896"/>
                  <a:pt x="35887" y="58758"/>
                </a:cubicBezTo>
                <a:close/>
                <a:moveTo>
                  <a:pt x="116074" y="105517"/>
                </a:moveTo>
                <a:cubicBezTo>
                  <a:pt x="83551" y="105517"/>
                  <a:pt x="83551" y="105517"/>
                  <a:pt x="83551" y="105517"/>
                </a:cubicBezTo>
                <a:cubicBezTo>
                  <a:pt x="83551" y="96413"/>
                  <a:pt x="83551" y="96413"/>
                  <a:pt x="83551" y="96413"/>
                </a:cubicBezTo>
                <a:cubicBezTo>
                  <a:pt x="83551" y="94758"/>
                  <a:pt x="81869" y="93517"/>
                  <a:pt x="79626" y="93517"/>
                </a:cubicBezTo>
                <a:cubicBezTo>
                  <a:pt x="39813" y="93517"/>
                  <a:pt x="39813" y="93517"/>
                  <a:pt x="39813" y="93517"/>
                </a:cubicBezTo>
                <a:cubicBezTo>
                  <a:pt x="38130" y="93517"/>
                  <a:pt x="35887" y="94758"/>
                  <a:pt x="35887" y="96413"/>
                </a:cubicBezTo>
                <a:cubicBezTo>
                  <a:pt x="35887" y="105517"/>
                  <a:pt x="35887" y="105517"/>
                  <a:pt x="35887" y="105517"/>
                </a:cubicBezTo>
                <a:cubicBezTo>
                  <a:pt x="3925" y="105517"/>
                  <a:pt x="3925" y="105517"/>
                  <a:pt x="3925" y="105517"/>
                </a:cubicBezTo>
                <a:cubicBezTo>
                  <a:pt x="1682" y="105517"/>
                  <a:pt x="0" y="106758"/>
                  <a:pt x="0" y="108413"/>
                </a:cubicBezTo>
                <a:cubicBezTo>
                  <a:pt x="0" y="120000"/>
                  <a:pt x="0" y="120000"/>
                  <a:pt x="0" y="120000"/>
                </a:cubicBezTo>
                <a:cubicBezTo>
                  <a:pt x="7850" y="120000"/>
                  <a:pt x="7850" y="120000"/>
                  <a:pt x="7850" y="120000"/>
                </a:cubicBezTo>
                <a:cubicBezTo>
                  <a:pt x="7850" y="111310"/>
                  <a:pt x="7850" y="111310"/>
                  <a:pt x="7850" y="111310"/>
                </a:cubicBezTo>
                <a:cubicBezTo>
                  <a:pt x="39813" y="111310"/>
                  <a:pt x="39813" y="111310"/>
                  <a:pt x="39813" y="111310"/>
                </a:cubicBezTo>
                <a:cubicBezTo>
                  <a:pt x="42056" y="111310"/>
                  <a:pt x="43738" y="110068"/>
                  <a:pt x="43738" y="108413"/>
                </a:cubicBezTo>
                <a:cubicBezTo>
                  <a:pt x="43738" y="99310"/>
                  <a:pt x="43738" y="99310"/>
                  <a:pt x="43738" y="99310"/>
                </a:cubicBezTo>
                <a:cubicBezTo>
                  <a:pt x="75700" y="99310"/>
                  <a:pt x="75700" y="99310"/>
                  <a:pt x="75700" y="99310"/>
                </a:cubicBezTo>
                <a:cubicBezTo>
                  <a:pt x="75700" y="108413"/>
                  <a:pt x="75700" y="108413"/>
                  <a:pt x="75700" y="108413"/>
                </a:cubicBezTo>
                <a:cubicBezTo>
                  <a:pt x="75700" y="110068"/>
                  <a:pt x="77943" y="111310"/>
                  <a:pt x="79626" y="111310"/>
                </a:cubicBezTo>
                <a:cubicBezTo>
                  <a:pt x="112149" y="111310"/>
                  <a:pt x="112149" y="111310"/>
                  <a:pt x="112149" y="111310"/>
                </a:cubicBezTo>
                <a:cubicBezTo>
                  <a:pt x="112149" y="119586"/>
                  <a:pt x="112149" y="119586"/>
                  <a:pt x="112149" y="119586"/>
                </a:cubicBezTo>
                <a:cubicBezTo>
                  <a:pt x="120000" y="119586"/>
                  <a:pt x="120000" y="119586"/>
                  <a:pt x="120000" y="119586"/>
                </a:cubicBezTo>
                <a:cubicBezTo>
                  <a:pt x="120000" y="108413"/>
                  <a:pt x="120000" y="108413"/>
                  <a:pt x="120000" y="108413"/>
                </a:cubicBezTo>
                <a:cubicBezTo>
                  <a:pt x="120000" y="106758"/>
                  <a:pt x="118317" y="105517"/>
                  <a:pt x="116074" y="105517"/>
                </a:cubicBezTo>
                <a:close/>
                <a:moveTo>
                  <a:pt x="43177" y="11586"/>
                </a:moveTo>
                <a:cubicBezTo>
                  <a:pt x="43177" y="4965"/>
                  <a:pt x="50467" y="0"/>
                  <a:pt x="58878" y="0"/>
                </a:cubicBezTo>
                <a:cubicBezTo>
                  <a:pt x="67850" y="0"/>
                  <a:pt x="74579" y="4965"/>
                  <a:pt x="74579" y="11586"/>
                </a:cubicBezTo>
                <a:cubicBezTo>
                  <a:pt x="74579" y="17793"/>
                  <a:pt x="67850" y="23172"/>
                  <a:pt x="58878" y="23172"/>
                </a:cubicBezTo>
                <a:cubicBezTo>
                  <a:pt x="50467" y="23172"/>
                  <a:pt x="43177" y="17793"/>
                  <a:pt x="43177" y="11586"/>
                </a:cubicBezTo>
                <a:close/>
                <a:moveTo>
                  <a:pt x="51028" y="11586"/>
                </a:moveTo>
                <a:cubicBezTo>
                  <a:pt x="51028" y="14896"/>
                  <a:pt x="54953" y="17379"/>
                  <a:pt x="58878" y="17379"/>
                </a:cubicBezTo>
                <a:cubicBezTo>
                  <a:pt x="63364" y="17379"/>
                  <a:pt x="66728" y="14896"/>
                  <a:pt x="66728" y="11586"/>
                </a:cubicBezTo>
                <a:cubicBezTo>
                  <a:pt x="66728" y="8275"/>
                  <a:pt x="63364" y="5793"/>
                  <a:pt x="58878" y="5793"/>
                </a:cubicBezTo>
                <a:cubicBezTo>
                  <a:pt x="54953" y="5793"/>
                  <a:pt x="51028" y="8275"/>
                  <a:pt x="51028" y="11586"/>
                </a:cubicBezTo>
                <a:close/>
              </a:path>
            </a:pathLst>
          </a:custGeom>
          <a:solidFill>
            <a:schemeClr val="bg1"/>
          </a:solidFill>
          <a:ln>
            <a:solidFill>
              <a:schemeClr val="bg1"/>
            </a:solid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35" name="Shape 2997"/>
          <p:cNvSpPr/>
          <p:nvPr/>
        </p:nvSpPr>
        <p:spPr>
          <a:xfrm>
            <a:off x="5380671" y="1515963"/>
            <a:ext cx="709060" cy="636482"/>
          </a:xfrm>
          <a:custGeom>
            <a:avLst/>
            <a:gdLst/>
            <a:ahLst/>
            <a:cxnLst/>
            <a:rect l="0" t="0" r="0" b="0"/>
            <a:pathLst>
              <a:path w="120000" h="120000" extrusionOk="0">
                <a:moveTo>
                  <a:pt x="82641" y="96000"/>
                </a:moveTo>
                <a:cubicBezTo>
                  <a:pt x="80943" y="96000"/>
                  <a:pt x="79245" y="94105"/>
                  <a:pt x="79245" y="92210"/>
                </a:cubicBezTo>
                <a:cubicBezTo>
                  <a:pt x="79245" y="90315"/>
                  <a:pt x="80943" y="88421"/>
                  <a:pt x="82641" y="88421"/>
                </a:cubicBezTo>
                <a:cubicBezTo>
                  <a:pt x="98490" y="88421"/>
                  <a:pt x="98490" y="88421"/>
                  <a:pt x="98490" y="88421"/>
                </a:cubicBezTo>
                <a:cubicBezTo>
                  <a:pt x="106415" y="88421"/>
                  <a:pt x="113207" y="80842"/>
                  <a:pt x="113207" y="72000"/>
                </a:cubicBezTo>
                <a:cubicBezTo>
                  <a:pt x="113207" y="65052"/>
                  <a:pt x="109245" y="58736"/>
                  <a:pt x="103018" y="56210"/>
                </a:cubicBezTo>
                <a:cubicBezTo>
                  <a:pt x="101320" y="55578"/>
                  <a:pt x="100754" y="53684"/>
                  <a:pt x="101320" y="51789"/>
                </a:cubicBezTo>
                <a:cubicBezTo>
                  <a:pt x="101886" y="49894"/>
                  <a:pt x="101886" y="48631"/>
                  <a:pt x="101886" y="46736"/>
                </a:cubicBezTo>
                <a:cubicBezTo>
                  <a:pt x="101886" y="37894"/>
                  <a:pt x="95094" y="30315"/>
                  <a:pt x="87169" y="30315"/>
                </a:cubicBezTo>
                <a:cubicBezTo>
                  <a:pt x="84905" y="30315"/>
                  <a:pt x="83207" y="30947"/>
                  <a:pt x="81509" y="31578"/>
                </a:cubicBezTo>
                <a:cubicBezTo>
                  <a:pt x="80943" y="32210"/>
                  <a:pt x="80377" y="32210"/>
                  <a:pt x="79811" y="32210"/>
                </a:cubicBezTo>
                <a:cubicBezTo>
                  <a:pt x="79245" y="32210"/>
                  <a:pt x="78679" y="32210"/>
                  <a:pt x="78113" y="31578"/>
                </a:cubicBezTo>
                <a:cubicBezTo>
                  <a:pt x="77547" y="30947"/>
                  <a:pt x="76981" y="30315"/>
                  <a:pt x="76415" y="29052"/>
                </a:cubicBezTo>
                <a:cubicBezTo>
                  <a:pt x="74150" y="16421"/>
                  <a:pt x="64528" y="7578"/>
                  <a:pt x="53207" y="7578"/>
                </a:cubicBezTo>
                <a:cubicBezTo>
                  <a:pt x="40188" y="7578"/>
                  <a:pt x="29433" y="19578"/>
                  <a:pt x="29433" y="34105"/>
                </a:cubicBezTo>
                <a:cubicBezTo>
                  <a:pt x="29433" y="34736"/>
                  <a:pt x="29433" y="35368"/>
                  <a:pt x="29433" y="36631"/>
                </a:cubicBezTo>
                <a:cubicBezTo>
                  <a:pt x="29433" y="38526"/>
                  <a:pt x="28301" y="40421"/>
                  <a:pt x="26603" y="40421"/>
                </a:cubicBezTo>
                <a:cubicBezTo>
                  <a:pt x="15283" y="41684"/>
                  <a:pt x="6792" y="51789"/>
                  <a:pt x="6792" y="64421"/>
                </a:cubicBezTo>
                <a:cubicBezTo>
                  <a:pt x="6792" y="77684"/>
                  <a:pt x="16415" y="88421"/>
                  <a:pt x="28301" y="88421"/>
                </a:cubicBezTo>
                <a:cubicBezTo>
                  <a:pt x="32830" y="88421"/>
                  <a:pt x="32830" y="88421"/>
                  <a:pt x="32830" y="88421"/>
                </a:cubicBezTo>
                <a:cubicBezTo>
                  <a:pt x="34528" y="88421"/>
                  <a:pt x="36226" y="90315"/>
                  <a:pt x="36226" y="92210"/>
                </a:cubicBezTo>
                <a:cubicBezTo>
                  <a:pt x="36226" y="94105"/>
                  <a:pt x="34528" y="96000"/>
                  <a:pt x="32830" y="96000"/>
                </a:cubicBezTo>
                <a:cubicBezTo>
                  <a:pt x="28301" y="96000"/>
                  <a:pt x="28301" y="96000"/>
                  <a:pt x="28301" y="96000"/>
                </a:cubicBezTo>
                <a:cubicBezTo>
                  <a:pt x="12452" y="96000"/>
                  <a:pt x="0" y="82105"/>
                  <a:pt x="0" y="64421"/>
                </a:cubicBezTo>
                <a:cubicBezTo>
                  <a:pt x="0" y="49263"/>
                  <a:pt x="9622" y="36631"/>
                  <a:pt x="22641" y="33473"/>
                </a:cubicBezTo>
                <a:cubicBezTo>
                  <a:pt x="23207" y="15157"/>
                  <a:pt x="36792" y="0"/>
                  <a:pt x="53207" y="0"/>
                </a:cubicBezTo>
                <a:cubicBezTo>
                  <a:pt x="66226" y="0"/>
                  <a:pt x="78113" y="9473"/>
                  <a:pt x="82075" y="23368"/>
                </a:cubicBezTo>
                <a:cubicBezTo>
                  <a:pt x="83773" y="22736"/>
                  <a:pt x="85471" y="22736"/>
                  <a:pt x="87169" y="22736"/>
                </a:cubicBezTo>
                <a:cubicBezTo>
                  <a:pt x="99056" y="22736"/>
                  <a:pt x="108679" y="33473"/>
                  <a:pt x="108679" y="46736"/>
                </a:cubicBezTo>
                <a:cubicBezTo>
                  <a:pt x="108679" y="48000"/>
                  <a:pt x="108679" y="49263"/>
                  <a:pt x="108113" y="50526"/>
                </a:cubicBezTo>
                <a:cubicBezTo>
                  <a:pt x="115471" y="54947"/>
                  <a:pt x="120000" y="63157"/>
                  <a:pt x="120000" y="72000"/>
                </a:cubicBezTo>
                <a:cubicBezTo>
                  <a:pt x="120000" y="85263"/>
                  <a:pt x="110377" y="96000"/>
                  <a:pt x="98490" y="96000"/>
                </a:cubicBezTo>
                <a:lnTo>
                  <a:pt x="82641" y="96000"/>
                </a:lnTo>
                <a:close/>
                <a:moveTo>
                  <a:pt x="80377" y="104842"/>
                </a:moveTo>
                <a:cubicBezTo>
                  <a:pt x="79245" y="104842"/>
                  <a:pt x="78113" y="104842"/>
                  <a:pt x="77547" y="105473"/>
                </a:cubicBezTo>
                <a:cubicBezTo>
                  <a:pt x="69056" y="96000"/>
                  <a:pt x="69056" y="96000"/>
                  <a:pt x="69056" y="96000"/>
                </a:cubicBezTo>
                <a:cubicBezTo>
                  <a:pt x="69056" y="58105"/>
                  <a:pt x="69056" y="58105"/>
                  <a:pt x="69056" y="58105"/>
                </a:cubicBezTo>
                <a:cubicBezTo>
                  <a:pt x="76415" y="66315"/>
                  <a:pt x="76415" y="66315"/>
                  <a:pt x="76415" y="66315"/>
                </a:cubicBezTo>
                <a:cubicBezTo>
                  <a:pt x="76981" y="66947"/>
                  <a:pt x="77547" y="66947"/>
                  <a:pt x="78113" y="66947"/>
                </a:cubicBezTo>
                <a:cubicBezTo>
                  <a:pt x="78679" y="66947"/>
                  <a:pt x="79245" y="66947"/>
                  <a:pt x="79811" y="66315"/>
                </a:cubicBezTo>
                <a:cubicBezTo>
                  <a:pt x="80377" y="65052"/>
                  <a:pt x="80377" y="63789"/>
                  <a:pt x="79811" y="62526"/>
                </a:cubicBezTo>
                <a:cubicBezTo>
                  <a:pt x="59433" y="39789"/>
                  <a:pt x="59433" y="39789"/>
                  <a:pt x="59433" y="39789"/>
                </a:cubicBezTo>
                <a:cubicBezTo>
                  <a:pt x="58301" y="39157"/>
                  <a:pt x="57169" y="39157"/>
                  <a:pt x="56037" y="39789"/>
                </a:cubicBezTo>
                <a:cubicBezTo>
                  <a:pt x="35660" y="62526"/>
                  <a:pt x="35660" y="62526"/>
                  <a:pt x="35660" y="62526"/>
                </a:cubicBezTo>
                <a:cubicBezTo>
                  <a:pt x="35094" y="63789"/>
                  <a:pt x="35094" y="65052"/>
                  <a:pt x="35660" y="66315"/>
                </a:cubicBezTo>
                <a:cubicBezTo>
                  <a:pt x="36792" y="66947"/>
                  <a:pt x="37924" y="66947"/>
                  <a:pt x="39056" y="66315"/>
                </a:cubicBezTo>
                <a:cubicBezTo>
                  <a:pt x="46415" y="58105"/>
                  <a:pt x="46415" y="58105"/>
                  <a:pt x="46415" y="58105"/>
                </a:cubicBezTo>
                <a:cubicBezTo>
                  <a:pt x="46415" y="96000"/>
                  <a:pt x="46415" y="96000"/>
                  <a:pt x="46415" y="96000"/>
                </a:cubicBezTo>
                <a:cubicBezTo>
                  <a:pt x="37924" y="105473"/>
                  <a:pt x="37924" y="105473"/>
                  <a:pt x="37924" y="105473"/>
                </a:cubicBezTo>
                <a:cubicBezTo>
                  <a:pt x="37358" y="104842"/>
                  <a:pt x="36226" y="104842"/>
                  <a:pt x="35094" y="104842"/>
                </a:cubicBezTo>
                <a:cubicBezTo>
                  <a:pt x="31132" y="104842"/>
                  <a:pt x="28301" y="108000"/>
                  <a:pt x="28301" y="112421"/>
                </a:cubicBezTo>
                <a:cubicBezTo>
                  <a:pt x="28301" y="116842"/>
                  <a:pt x="31132" y="120000"/>
                  <a:pt x="35094" y="120000"/>
                </a:cubicBezTo>
                <a:cubicBezTo>
                  <a:pt x="39056" y="120000"/>
                  <a:pt x="41886" y="116842"/>
                  <a:pt x="41886" y="112421"/>
                </a:cubicBezTo>
                <a:cubicBezTo>
                  <a:pt x="41886" y="111157"/>
                  <a:pt x="41886" y="109894"/>
                  <a:pt x="41320" y="109263"/>
                </a:cubicBezTo>
                <a:cubicBezTo>
                  <a:pt x="50377" y="99157"/>
                  <a:pt x="50377" y="99157"/>
                  <a:pt x="50377" y="99157"/>
                </a:cubicBezTo>
                <a:cubicBezTo>
                  <a:pt x="50943" y="98526"/>
                  <a:pt x="50943" y="97894"/>
                  <a:pt x="50943" y="97263"/>
                </a:cubicBezTo>
                <a:cubicBezTo>
                  <a:pt x="50943" y="53052"/>
                  <a:pt x="50943" y="53052"/>
                  <a:pt x="50943" y="53052"/>
                </a:cubicBezTo>
                <a:cubicBezTo>
                  <a:pt x="55471" y="48000"/>
                  <a:pt x="55471" y="48000"/>
                  <a:pt x="55471" y="48000"/>
                </a:cubicBezTo>
                <a:cubicBezTo>
                  <a:pt x="55471" y="105473"/>
                  <a:pt x="55471" y="105473"/>
                  <a:pt x="55471" y="105473"/>
                </a:cubicBezTo>
                <a:cubicBezTo>
                  <a:pt x="52641" y="106105"/>
                  <a:pt x="50943" y="109263"/>
                  <a:pt x="50943" y="112421"/>
                </a:cubicBezTo>
                <a:cubicBezTo>
                  <a:pt x="50943" y="116842"/>
                  <a:pt x="53773" y="120000"/>
                  <a:pt x="57735" y="120000"/>
                </a:cubicBezTo>
                <a:cubicBezTo>
                  <a:pt x="61698" y="120000"/>
                  <a:pt x="64528" y="116842"/>
                  <a:pt x="64528" y="112421"/>
                </a:cubicBezTo>
                <a:cubicBezTo>
                  <a:pt x="64528" y="109263"/>
                  <a:pt x="62830" y="106105"/>
                  <a:pt x="60000" y="105473"/>
                </a:cubicBezTo>
                <a:cubicBezTo>
                  <a:pt x="60000" y="48000"/>
                  <a:pt x="60000" y="48000"/>
                  <a:pt x="60000" y="48000"/>
                </a:cubicBezTo>
                <a:cubicBezTo>
                  <a:pt x="64528" y="53052"/>
                  <a:pt x="64528" y="53052"/>
                  <a:pt x="64528" y="53052"/>
                </a:cubicBezTo>
                <a:cubicBezTo>
                  <a:pt x="64528" y="97263"/>
                  <a:pt x="64528" y="97263"/>
                  <a:pt x="64528" y="97263"/>
                </a:cubicBezTo>
                <a:cubicBezTo>
                  <a:pt x="64528" y="97894"/>
                  <a:pt x="64528" y="98526"/>
                  <a:pt x="65094" y="99157"/>
                </a:cubicBezTo>
                <a:cubicBezTo>
                  <a:pt x="74150" y="109263"/>
                  <a:pt x="74150" y="109263"/>
                  <a:pt x="74150" y="109263"/>
                </a:cubicBezTo>
                <a:cubicBezTo>
                  <a:pt x="73584" y="109894"/>
                  <a:pt x="73584" y="111157"/>
                  <a:pt x="73584" y="112421"/>
                </a:cubicBezTo>
                <a:cubicBezTo>
                  <a:pt x="73584" y="116842"/>
                  <a:pt x="76415" y="120000"/>
                  <a:pt x="80377" y="120000"/>
                </a:cubicBezTo>
                <a:cubicBezTo>
                  <a:pt x="84339" y="120000"/>
                  <a:pt x="87169" y="116842"/>
                  <a:pt x="87169" y="112421"/>
                </a:cubicBezTo>
                <a:cubicBezTo>
                  <a:pt x="87169" y="108000"/>
                  <a:pt x="84339" y="104842"/>
                  <a:pt x="80377" y="104842"/>
                </a:cubicBezTo>
                <a:close/>
              </a:path>
            </a:pathLst>
          </a:custGeom>
          <a:solidFill>
            <a:schemeClr val="bg1"/>
          </a:solidFill>
          <a:ln>
            <a:solidFill>
              <a:schemeClr val="bg1"/>
            </a:solid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5" name="Rectangle 4"/>
          <p:cNvSpPr/>
          <p:nvPr/>
        </p:nvSpPr>
        <p:spPr>
          <a:xfrm>
            <a:off x="1004568" y="2462484"/>
            <a:ext cx="1229666" cy="461665"/>
          </a:xfrm>
          <a:prstGeom prst="rect">
            <a:avLst/>
          </a:prstGeom>
        </p:spPr>
        <p:txBody>
          <a:bodyPr wrap="square">
            <a:spAutoFit/>
          </a:bodyPr>
          <a:lstStyle/>
          <a:p>
            <a:pPr lvl="0" algn="ctr" fontAlgn="base">
              <a:spcBef>
                <a:spcPts val="600"/>
              </a:spcBef>
              <a:spcAft>
                <a:spcPct val="0"/>
              </a:spcAft>
              <a:buClr>
                <a:schemeClr val="accent1"/>
              </a:buClr>
              <a:buSzPct val="80000"/>
            </a:pPr>
            <a:r>
              <a:rPr lang="en-US" altLang="en-US" sz="1200" b="1" dirty="0">
                <a:solidFill>
                  <a:srgbClr val="0055B7"/>
                </a:solidFill>
                <a:latin typeface="Arial" panose="020B0604020202020204" pitchFamily="34" charset="0"/>
                <a:ea typeface="MS PGothic" panose="020B0600070205080204" pitchFamily="34" charset="-128"/>
              </a:rPr>
              <a:t>GLOBAL EXPERIENCE</a:t>
            </a:r>
          </a:p>
        </p:txBody>
      </p:sp>
      <p:sp>
        <p:nvSpPr>
          <p:cNvPr id="18" name="Rectangle 17"/>
          <p:cNvSpPr/>
          <p:nvPr/>
        </p:nvSpPr>
        <p:spPr>
          <a:xfrm>
            <a:off x="3039207" y="2445551"/>
            <a:ext cx="1229666" cy="461665"/>
          </a:xfrm>
          <a:prstGeom prst="rect">
            <a:avLst/>
          </a:prstGeom>
        </p:spPr>
        <p:txBody>
          <a:bodyPr wrap="square">
            <a:spAutoFit/>
          </a:bodyPr>
          <a:lstStyle/>
          <a:p>
            <a:pPr lvl="0" algn="ctr" fontAlgn="base">
              <a:spcBef>
                <a:spcPts val="600"/>
              </a:spcBef>
              <a:spcAft>
                <a:spcPct val="0"/>
              </a:spcAft>
              <a:buClr>
                <a:schemeClr val="accent1"/>
              </a:buClr>
              <a:buSzPct val="80000"/>
            </a:pPr>
            <a:r>
              <a:rPr lang="en-US" altLang="en-US" sz="1200" b="1" dirty="0">
                <a:solidFill>
                  <a:srgbClr val="00C1BE"/>
                </a:solidFill>
                <a:latin typeface="Arial" panose="020B0604020202020204" pitchFamily="34" charset="0"/>
                <a:ea typeface="MS PGothic" panose="020B0600070205080204" pitchFamily="34" charset="-128"/>
              </a:rPr>
              <a:t>POWERFUL                  API’s</a:t>
            </a:r>
          </a:p>
        </p:txBody>
      </p:sp>
      <p:sp>
        <p:nvSpPr>
          <p:cNvPr id="20" name="Rectangle 19"/>
          <p:cNvSpPr/>
          <p:nvPr/>
        </p:nvSpPr>
        <p:spPr>
          <a:xfrm>
            <a:off x="7123661" y="2370151"/>
            <a:ext cx="1458265" cy="646331"/>
          </a:xfrm>
          <a:prstGeom prst="rect">
            <a:avLst/>
          </a:prstGeom>
        </p:spPr>
        <p:txBody>
          <a:bodyPr wrap="square">
            <a:spAutoFit/>
          </a:bodyPr>
          <a:lstStyle/>
          <a:p>
            <a:pPr lvl="0" algn="ctr" fontAlgn="base">
              <a:spcBef>
                <a:spcPts val="600"/>
              </a:spcBef>
              <a:spcAft>
                <a:spcPct val="0"/>
              </a:spcAft>
              <a:buClr>
                <a:schemeClr val="accent1"/>
              </a:buClr>
              <a:buSzPct val="80000"/>
            </a:pPr>
            <a:r>
              <a:rPr lang="en-US" altLang="en-US" sz="1200" b="1" cap="all" dirty="0">
                <a:solidFill>
                  <a:srgbClr val="002B55"/>
                </a:solidFill>
                <a:latin typeface="Arial" panose="020B0604020202020204" pitchFamily="34" charset="0"/>
                <a:ea typeface="MS PGothic" panose="020B0600070205080204" pitchFamily="34" charset="-128"/>
              </a:rPr>
              <a:t>Imaging Accreditation Program</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3742" y="1447800"/>
            <a:ext cx="851318" cy="728133"/>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3199755" y="1364105"/>
            <a:ext cx="908571" cy="866387"/>
          </a:xfrm>
          <a:prstGeom prst="rect">
            <a:avLst/>
          </a:prstGeom>
        </p:spPr>
      </p:pic>
    </p:spTree>
    <p:extLst>
      <p:ext uri="{BB962C8B-B14F-4D97-AF65-F5344CB8AC3E}">
        <p14:creationId xmlns:p14="http://schemas.microsoft.com/office/powerpoint/2010/main" val="1754640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a:stCxn id="56" idx="6"/>
            <a:endCxn id="34" idx="2"/>
          </p:cNvCxnSpPr>
          <p:nvPr/>
        </p:nvCxnSpPr>
        <p:spPr>
          <a:xfrm flipV="1">
            <a:off x="5480607" y="2011638"/>
            <a:ext cx="2881157" cy="2379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1"/>
          </p:nvPr>
        </p:nvSpPr>
        <p:spPr/>
        <p:txBody>
          <a:bodyPr/>
          <a:lstStyle/>
          <a:p>
            <a:fld id="{C8F7070A-198F-CC4A-BE0C-52070E2510AC}" type="slidenum">
              <a:rPr lang="en-US" smtClean="0"/>
              <a:pPr/>
              <a:t>26</a:t>
            </a:fld>
            <a:endParaRPr lang="en-US" dirty="0"/>
          </a:p>
        </p:txBody>
      </p:sp>
      <p:sp>
        <p:nvSpPr>
          <p:cNvPr id="2" name="Title 1"/>
          <p:cNvSpPr>
            <a:spLocks noGrp="1"/>
          </p:cNvSpPr>
          <p:nvPr>
            <p:ph type="title" idx="4294967295"/>
          </p:nvPr>
        </p:nvSpPr>
        <p:spPr>
          <a:xfrm>
            <a:off x="638069" y="189848"/>
            <a:ext cx="7204207" cy="330200"/>
          </a:xfrm>
        </p:spPr>
        <p:txBody>
          <a:bodyPr>
            <a:noAutofit/>
          </a:bodyPr>
          <a:lstStyle/>
          <a:p>
            <a:pPr algn="l"/>
            <a:r>
              <a:rPr lang="en-US" sz="3200" b="1" dirty="0"/>
              <a:t>MIT </a:t>
            </a:r>
            <a:r>
              <a:rPr lang="en-US" sz="3200" b="1" dirty="0" err="1"/>
              <a:t>eConsent</a:t>
            </a:r>
            <a:r>
              <a:rPr lang="en-US" sz="3200" b="1" dirty="0"/>
              <a:t> Customer Realized Value</a:t>
            </a:r>
          </a:p>
        </p:txBody>
      </p:sp>
      <p:sp>
        <p:nvSpPr>
          <p:cNvPr id="41" name="Shape 831"/>
          <p:cNvSpPr txBox="1">
            <a:spLocks/>
          </p:cNvSpPr>
          <p:nvPr/>
        </p:nvSpPr>
        <p:spPr>
          <a:xfrm>
            <a:off x="981942" y="1104058"/>
            <a:ext cx="2666047" cy="352232"/>
          </a:xfrm>
          <a:prstGeom prst="rect">
            <a:avLst/>
          </a:prstGeom>
          <a:noFill/>
          <a:ln>
            <a:noFill/>
          </a:ln>
        </p:spPr>
        <p:txBody>
          <a:bodyPr lIns="91425" tIns="45700" rIns="91425" bIns="45700" anchor="t" anchorCtr="0">
            <a:no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pPr algn="ctr">
              <a:spcBef>
                <a:spcPts val="0"/>
              </a:spcBef>
              <a:buClr>
                <a:schemeClr val="dk1"/>
              </a:buClr>
              <a:buSzPct val="25000"/>
              <a:buFont typeface="Arial"/>
              <a:buNone/>
            </a:pPr>
            <a:r>
              <a:rPr lang="en-US" sz="1800" b="1" dirty="0">
                <a:solidFill>
                  <a:schemeClr val="dk1"/>
                </a:solidFill>
                <a:ea typeface="Arial"/>
                <a:sym typeface="Arial"/>
              </a:rPr>
              <a:t>Configuration</a:t>
            </a:r>
          </a:p>
        </p:txBody>
      </p:sp>
      <p:sp>
        <p:nvSpPr>
          <p:cNvPr id="42" name="Shape 831"/>
          <p:cNvSpPr txBox="1">
            <a:spLocks/>
          </p:cNvSpPr>
          <p:nvPr/>
        </p:nvSpPr>
        <p:spPr>
          <a:xfrm>
            <a:off x="6097073" y="1104058"/>
            <a:ext cx="1777585" cy="352232"/>
          </a:xfrm>
          <a:prstGeom prst="rect">
            <a:avLst/>
          </a:prstGeom>
          <a:noFill/>
          <a:ln>
            <a:noFill/>
          </a:ln>
        </p:spPr>
        <p:txBody>
          <a:bodyPr lIns="91425" tIns="45700" rIns="91425" bIns="45700" anchor="t" anchorCtr="0">
            <a:noAutofit/>
          </a:bodyPr>
          <a:lstStyle>
            <a:lvl1pPr algn="l" defTabSz="457200" rtl="0" eaLnBrk="1" latinLnBrk="0" hangingPunct="1">
              <a:spcBef>
                <a:spcPct val="0"/>
              </a:spcBef>
              <a:buNone/>
              <a:defRPr sz="3200" kern="1200" baseline="0">
                <a:solidFill>
                  <a:schemeClr val="tx1"/>
                </a:solidFill>
                <a:latin typeface="Arial"/>
                <a:ea typeface="+mj-ea"/>
                <a:cs typeface="Arial"/>
              </a:defRPr>
            </a:lvl1pPr>
          </a:lstStyle>
          <a:p>
            <a:pPr>
              <a:spcBef>
                <a:spcPts val="0"/>
              </a:spcBef>
              <a:buClr>
                <a:schemeClr val="dk1"/>
              </a:buClr>
              <a:buSzPct val="25000"/>
              <a:buFont typeface="Arial"/>
              <a:buNone/>
            </a:pPr>
            <a:r>
              <a:rPr lang="en-US" sz="1800" b="1" dirty="0">
                <a:ea typeface="Arial"/>
                <a:sym typeface="Arial"/>
              </a:rPr>
              <a:t>Realized Value</a:t>
            </a:r>
          </a:p>
        </p:txBody>
      </p:sp>
      <p:sp>
        <p:nvSpPr>
          <p:cNvPr id="50" name="TextBox 49"/>
          <p:cNvSpPr txBox="1"/>
          <p:nvPr/>
        </p:nvSpPr>
        <p:spPr>
          <a:xfrm>
            <a:off x="4916727" y="2708247"/>
            <a:ext cx="1369199" cy="1631216"/>
          </a:xfrm>
          <a:prstGeom prst="rect">
            <a:avLst/>
          </a:prstGeom>
          <a:noFill/>
        </p:spPr>
        <p:txBody>
          <a:bodyPr wrap="square" lIns="63500" rIns="63500" rtlCol="0">
            <a:spAutoFit/>
          </a:bodyPr>
          <a:lstStyle/>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75% Memory recall with Enroll®</a:t>
            </a:r>
          </a:p>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58% Memory recall with Paper</a:t>
            </a:r>
          </a:p>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Patient Centric Design </a:t>
            </a:r>
          </a:p>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Improve Patient Site Relationship </a:t>
            </a:r>
          </a:p>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Qualified Patients </a:t>
            </a:r>
          </a:p>
        </p:txBody>
      </p:sp>
      <p:sp>
        <p:nvSpPr>
          <p:cNvPr id="54" name="TextBox 53"/>
          <p:cNvSpPr txBox="1"/>
          <p:nvPr/>
        </p:nvSpPr>
        <p:spPr>
          <a:xfrm>
            <a:off x="6259312" y="2708247"/>
            <a:ext cx="1369199" cy="1785104"/>
          </a:xfrm>
          <a:prstGeom prst="rect">
            <a:avLst/>
          </a:prstGeom>
          <a:noFill/>
        </p:spPr>
        <p:txBody>
          <a:bodyPr wrap="square" lIns="63500" rIns="63500" rtlCol="0">
            <a:spAutoFit/>
          </a:bodyPr>
          <a:lstStyle/>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Reduce patient drop outs</a:t>
            </a:r>
          </a:p>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Reduce monitoring costs</a:t>
            </a:r>
          </a:p>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Automated reporting</a:t>
            </a:r>
          </a:p>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Real-time visibility of enrollment data</a:t>
            </a:r>
          </a:p>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Remote consent patients</a:t>
            </a:r>
          </a:p>
        </p:txBody>
      </p:sp>
      <p:sp>
        <p:nvSpPr>
          <p:cNvPr id="55" name="TextBox 54"/>
          <p:cNvSpPr txBox="1"/>
          <p:nvPr/>
        </p:nvSpPr>
        <p:spPr>
          <a:xfrm>
            <a:off x="7669310" y="2708247"/>
            <a:ext cx="1369199" cy="1746632"/>
          </a:xfrm>
          <a:prstGeom prst="rect">
            <a:avLst/>
          </a:prstGeom>
          <a:noFill/>
        </p:spPr>
        <p:txBody>
          <a:bodyPr wrap="square" lIns="63500" rIns="63500" rtlCol="0">
            <a:spAutoFit/>
          </a:bodyPr>
          <a:lstStyle/>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Reduce audit and inspection findings</a:t>
            </a:r>
          </a:p>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Manage consent versions and amendments</a:t>
            </a:r>
          </a:p>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Zero loss paperwork</a:t>
            </a:r>
          </a:p>
          <a:p>
            <a:pPr marL="169863" lvl="0" indent="-169863" fontAlgn="base">
              <a:spcBef>
                <a:spcPts val="300"/>
              </a:spcBef>
              <a:spcAft>
                <a:spcPct val="0"/>
              </a:spcAft>
              <a:buClr>
                <a:srgbClr val="008FBE"/>
              </a:buClr>
              <a:buSzPct val="100000"/>
              <a:buFont typeface="Arial" panose="020B0604020202020204" pitchFamily="34" charset="0"/>
              <a:buChar char="•"/>
            </a:pPr>
            <a:r>
              <a:rPr lang="en-US" altLang="en-US" sz="1000" dirty="0">
                <a:latin typeface="Arial" panose="020B0604020202020204" pitchFamily="34" charset="0"/>
                <a:ea typeface="MS PGothic" panose="020B0600070205080204" pitchFamily="34" charset="-128"/>
              </a:rPr>
              <a:t>Reduce cost with Integrated Platform</a:t>
            </a:r>
          </a:p>
        </p:txBody>
      </p:sp>
      <p:sp>
        <p:nvSpPr>
          <p:cNvPr id="29" name="TextBox 28"/>
          <p:cNvSpPr txBox="1"/>
          <p:nvPr/>
        </p:nvSpPr>
        <p:spPr>
          <a:xfrm>
            <a:off x="8254386" y="2263959"/>
            <a:ext cx="721012" cy="335809"/>
          </a:xfrm>
          <a:prstGeom prst="rect">
            <a:avLst/>
          </a:prstGeom>
          <a:noFill/>
          <a:effectLst/>
        </p:spPr>
        <p:txBody>
          <a:bodyPr wrap="square" lIns="13716" rIns="13716" rtlCol="0" anchor="ctr">
            <a:spAutoFit/>
          </a:bodyPr>
          <a:lstStyle/>
          <a:p>
            <a:pPr algn="ctr"/>
            <a:r>
              <a:rPr lang="en-US" sz="800" b="1" dirty="0">
                <a:solidFill>
                  <a:srgbClr val="EC9939"/>
                </a:solidFill>
              </a:rPr>
              <a:t>Integrated </a:t>
            </a:r>
          </a:p>
          <a:p>
            <a:pPr algn="ctr"/>
            <a:r>
              <a:rPr lang="en-US" sz="800" dirty="0">
                <a:solidFill>
                  <a:srgbClr val="EC9939"/>
                </a:solidFill>
              </a:rPr>
              <a:t>Platform</a:t>
            </a:r>
          </a:p>
        </p:txBody>
      </p:sp>
      <p:sp>
        <p:nvSpPr>
          <p:cNvPr id="30" name="TextBox 29"/>
          <p:cNvSpPr txBox="1"/>
          <p:nvPr/>
        </p:nvSpPr>
        <p:spPr>
          <a:xfrm>
            <a:off x="5742551" y="2263960"/>
            <a:ext cx="632436" cy="335809"/>
          </a:xfrm>
          <a:prstGeom prst="rect">
            <a:avLst/>
          </a:prstGeom>
          <a:noFill/>
          <a:effectLst/>
        </p:spPr>
        <p:txBody>
          <a:bodyPr wrap="square" lIns="13716" rIns="13716" rtlCol="0" anchor="ctr">
            <a:spAutoFit/>
          </a:bodyPr>
          <a:lstStyle/>
          <a:p>
            <a:pPr algn="ctr"/>
            <a:r>
              <a:rPr lang="en-US" sz="800" b="1" dirty="0">
                <a:solidFill>
                  <a:srgbClr val="00AFA9"/>
                </a:solidFill>
              </a:rPr>
              <a:t>Efficient </a:t>
            </a:r>
          </a:p>
          <a:p>
            <a:pPr algn="ctr"/>
            <a:r>
              <a:rPr lang="en-US" sz="800" dirty="0">
                <a:solidFill>
                  <a:srgbClr val="00AFA9"/>
                </a:solidFill>
              </a:rPr>
              <a:t>Trials</a:t>
            </a:r>
          </a:p>
        </p:txBody>
      </p:sp>
      <p:sp>
        <p:nvSpPr>
          <p:cNvPr id="31" name="TextBox 30"/>
          <p:cNvSpPr txBox="1"/>
          <p:nvPr/>
        </p:nvSpPr>
        <p:spPr>
          <a:xfrm>
            <a:off x="4892586" y="2226727"/>
            <a:ext cx="669786" cy="335809"/>
          </a:xfrm>
          <a:prstGeom prst="rect">
            <a:avLst/>
          </a:prstGeom>
          <a:noFill/>
          <a:effectLst/>
        </p:spPr>
        <p:txBody>
          <a:bodyPr wrap="square" lIns="13716" rIns="13716" rtlCol="0" anchor="ctr">
            <a:spAutoFit/>
          </a:bodyPr>
          <a:lstStyle/>
          <a:p>
            <a:pPr algn="ctr"/>
            <a:r>
              <a:rPr lang="en-US" sz="800" b="1" dirty="0">
                <a:solidFill>
                  <a:srgbClr val="0055B7"/>
                </a:solidFill>
              </a:rPr>
              <a:t>Patient </a:t>
            </a:r>
          </a:p>
          <a:p>
            <a:pPr algn="ctr"/>
            <a:r>
              <a:rPr lang="en-US" sz="800" dirty="0">
                <a:solidFill>
                  <a:srgbClr val="0055B7"/>
                </a:solidFill>
              </a:rPr>
              <a:t>Centric</a:t>
            </a:r>
          </a:p>
        </p:txBody>
      </p:sp>
      <p:sp>
        <p:nvSpPr>
          <p:cNvPr id="32" name="TextBox 31"/>
          <p:cNvSpPr txBox="1"/>
          <p:nvPr/>
        </p:nvSpPr>
        <p:spPr>
          <a:xfrm>
            <a:off x="6612007" y="2262584"/>
            <a:ext cx="592199" cy="338554"/>
          </a:xfrm>
          <a:prstGeom prst="rect">
            <a:avLst/>
          </a:prstGeom>
          <a:noFill/>
          <a:effectLst/>
        </p:spPr>
        <p:txBody>
          <a:bodyPr wrap="square" lIns="13716" rIns="13716" rtlCol="0" anchor="ctr">
            <a:spAutoFit/>
          </a:bodyPr>
          <a:lstStyle/>
          <a:p>
            <a:pPr algn="ctr"/>
            <a:r>
              <a:rPr lang="en-US" sz="800" b="1" dirty="0">
                <a:solidFill>
                  <a:srgbClr val="002855"/>
                </a:solidFill>
              </a:rPr>
              <a:t>Faster Study </a:t>
            </a:r>
            <a:br>
              <a:rPr lang="en-US" sz="800" b="1" dirty="0">
                <a:solidFill>
                  <a:srgbClr val="002855"/>
                </a:solidFill>
              </a:rPr>
            </a:br>
            <a:r>
              <a:rPr lang="en-US" sz="800" dirty="0">
                <a:solidFill>
                  <a:srgbClr val="002855"/>
                </a:solidFill>
              </a:rPr>
              <a:t>Start up</a:t>
            </a:r>
          </a:p>
        </p:txBody>
      </p:sp>
      <p:sp>
        <p:nvSpPr>
          <p:cNvPr id="33" name="TextBox 32"/>
          <p:cNvSpPr txBox="1"/>
          <p:nvPr/>
        </p:nvSpPr>
        <p:spPr>
          <a:xfrm>
            <a:off x="7449780" y="2263959"/>
            <a:ext cx="623168" cy="335809"/>
          </a:xfrm>
          <a:prstGeom prst="rect">
            <a:avLst/>
          </a:prstGeom>
          <a:noFill/>
          <a:effectLst/>
        </p:spPr>
        <p:txBody>
          <a:bodyPr wrap="square" lIns="13716" rIns="13716" rtlCol="0" anchor="ctr">
            <a:spAutoFit/>
          </a:bodyPr>
          <a:lstStyle/>
          <a:p>
            <a:pPr algn="ctr"/>
            <a:r>
              <a:rPr lang="en-US" sz="800" b="1" dirty="0">
                <a:solidFill>
                  <a:srgbClr val="008FBE"/>
                </a:solidFill>
              </a:rPr>
              <a:t>Reduced </a:t>
            </a:r>
            <a:br>
              <a:rPr lang="en-US" sz="800" b="1" dirty="0">
                <a:solidFill>
                  <a:srgbClr val="008FBE"/>
                </a:solidFill>
              </a:rPr>
            </a:br>
            <a:r>
              <a:rPr lang="en-US" sz="800" dirty="0">
                <a:solidFill>
                  <a:srgbClr val="008FBE"/>
                </a:solidFill>
              </a:rPr>
              <a:t>Study Risk</a:t>
            </a:r>
          </a:p>
        </p:txBody>
      </p:sp>
      <p:sp>
        <p:nvSpPr>
          <p:cNvPr id="34" name="Oval 33"/>
          <p:cNvSpPr/>
          <p:nvPr/>
        </p:nvSpPr>
        <p:spPr>
          <a:xfrm>
            <a:off x="8361764" y="1758509"/>
            <a:ext cx="506257" cy="506257"/>
          </a:xfrm>
          <a:prstGeom prst="ellipse">
            <a:avLst/>
          </a:prstGeom>
          <a:solidFill>
            <a:srgbClr val="EC99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51" name="Shape 623"/>
          <p:cNvSpPr/>
          <p:nvPr/>
        </p:nvSpPr>
        <p:spPr>
          <a:xfrm>
            <a:off x="8456206" y="1840371"/>
            <a:ext cx="316317" cy="342534"/>
          </a:xfrm>
          <a:custGeom>
            <a:avLst/>
            <a:gdLst/>
            <a:ahLst/>
            <a:cxnLst/>
            <a:rect l="0" t="0" r="0" b="0"/>
            <a:pathLst>
              <a:path w="120000" h="120000" extrusionOk="0">
                <a:moveTo>
                  <a:pt x="72569" y="95474"/>
                </a:moveTo>
                <a:cubicBezTo>
                  <a:pt x="74466" y="95912"/>
                  <a:pt x="76363" y="96788"/>
                  <a:pt x="78735" y="97226"/>
                </a:cubicBezTo>
                <a:cubicBezTo>
                  <a:pt x="74466" y="112116"/>
                  <a:pt x="67826" y="120000"/>
                  <a:pt x="59762" y="120000"/>
                </a:cubicBezTo>
                <a:cubicBezTo>
                  <a:pt x="52173" y="120000"/>
                  <a:pt x="45533" y="111678"/>
                  <a:pt x="41264" y="96788"/>
                </a:cubicBezTo>
                <a:cubicBezTo>
                  <a:pt x="43162" y="96350"/>
                  <a:pt x="45059" y="95474"/>
                  <a:pt x="47430" y="95036"/>
                </a:cubicBezTo>
                <a:cubicBezTo>
                  <a:pt x="51225" y="109051"/>
                  <a:pt x="56442" y="113868"/>
                  <a:pt x="59762" y="113868"/>
                </a:cubicBezTo>
                <a:cubicBezTo>
                  <a:pt x="63557" y="113868"/>
                  <a:pt x="68774" y="108175"/>
                  <a:pt x="72569" y="95474"/>
                </a:cubicBezTo>
                <a:close/>
                <a:moveTo>
                  <a:pt x="60237" y="52116"/>
                </a:moveTo>
                <a:cubicBezTo>
                  <a:pt x="55494" y="52116"/>
                  <a:pt x="51699" y="55620"/>
                  <a:pt x="51699" y="60000"/>
                </a:cubicBezTo>
                <a:cubicBezTo>
                  <a:pt x="51699" y="64379"/>
                  <a:pt x="55494" y="67883"/>
                  <a:pt x="60237" y="67883"/>
                </a:cubicBezTo>
                <a:cubicBezTo>
                  <a:pt x="64980" y="67883"/>
                  <a:pt x="68774" y="64379"/>
                  <a:pt x="68774" y="60000"/>
                </a:cubicBezTo>
                <a:cubicBezTo>
                  <a:pt x="68774" y="55620"/>
                  <a:pt x="64980" y="52116"/>
                  <a:pt x="60237" y="52116"/>
                </a:cubicBezTo>
                <a:close/>
                <a:moveTo>
                  <a:pt x="120000" y="83649"/>
                </a:moveTo>
                <a:cubicBezTo>
                  <a:pt x="120000" y="85839"/>
                  <a:pt x="119051" y="87591"/>
                  <a:pt x="116679" y="88905"/>
                </a:cubicBezTo>
                <a:cubicBezTo>
                  <a:pt x="116679" y="89343"/>
                  <a:pt x="116679" y="89781"/>
                  <a:pt x="116205" y="90218"/>
                </a:cubicBezTo>
                <a:cubicBezTo>
                  <a:pt x="114308" y="92846"/>
                  <a:pt x="110513" y="95912"/>
                  <a:pt x="101501" y="95912"/>
                </a:cubicBezTo>
                <a:cubicBezTo>
                  <a:pt x="91067" y="95912"/>
                  <a:pt x="75415" y="91532"/>
                  <a:pt x="59762" y="84525"/>
                </a:cubicBezTo>
                <a:cubicBezTo>
                  <a:pt x="44110" y="91532"/>
                  <a:pt x="28932" y="95474"/>
                  <a:pt x="18498" y="95474"/>
                </a:cubicBezTo>
                <a:cubicBezTo>
                  <a:pt x="9011" y="95474"/>
                  <a:pt x="4743" y="91970"/>
                  <a:pt x="3320" y="89343"/>
                </a:cubicBezTo>
                <a:cubicBezTo>
                  <a:pt x="1422" y="86715"/>
                  <a:pt x="1422" y="83211"/>
                  <a:pt x="2845" y="79708"/>
                </a:cubicBezTo>
                <a:cubicBezTo>
                  <a:pt x="2371" y="78832"/>
                  <a:pt x="1897" y="77518"/>
                  <a:pt x="1897" y="76204"/>
                </a:cubicBezTo>
                <a:cubicBezTo>
                  <a:pt x="1897" y="73138"/>
                  <a:pt x="4743" y="70510"/>
                  <a:pt x="8063" y="70510"/>
                </a:cubicBezTo>
                <a:cubicBezTo>
                  <a:pt x="11857" y="70510"/>
                  <a:pt x="14703" y="73138"/>
                  <a:pt x="14703" y="76204"/>
                </a:cubicBezTo>
                <a:cubicBezTo>
                  <a:pt x="14703" y="79270"/>
                  <a:pt x="12332" y="81897"/>
                  <a:pt x="9011" y="82335"/>
                </a:cubicBezTo>
                <a:cubicBezTo>
                  <a:pt x="8537" y="84087"/>
                  <a:pt x="8537" y="85401"/>
                  <a:pt x="9011" y="86277"/>
                </a:cubicBezTo>
                <a:cubicBezTo>
                  <a:pt x="9960" y="88467"/>
                  <a:pt x="13280" y="89343"/>
                  <a:pt x="18498" y="89343"/>
                </a:cubicBezTo>
                <a:cubicBezTo>
                  <a:pt x="27035" y="89343"/>
                  <a:pt x="39367" y="86277"/>
                  <a:pt x="52173" y="81021"/>
                </a:cubicBezTo>
                <a:cubicBezTo>
                  <a:pt x="50750" y="80145"/>
                  <a:pt x="49328" y="79270"/>
                  <a:pt x="47905" y="78832"/>
                </a:cubicBezTo>
                <a:cubicBezTo>
                  <a:pt x="39367" y="74014"/>
                  <a:pt x="31304" y="68759"/>
                  <a:pt x="24664" y="63503"/>
                </a:cubicBezTo>
                <a:cubicBezTo>
                  <a:pt x="22292" y="65693"/>
                  <a:pt x="19920" y="67883"/>
                  <a:pt x="18023" y="69635"/>
                </a:cubicBezTo>
                <a:cubicBezTo>
                  <a:pt x="16600" y="68321"/>
                  <a:pt x="14703" y="67007"/>
                  <a:pt x="12806" y="66131"/>
                </a:cubicBezTo>
                <a:cubicBezTo>
                  <a:pt x="14703" y="63941"/>
                  <a:pt x="17075" y="61751"/>
                  <a:pt x="19446" y="59562"/>
                </a:cubicBezTo>
                <a:cubicBezTo>
                  <a:pt x="17075" y="57372"/>
                  <a:pt x="14703" y="55182"/>
                  <a:pt x="12332" y="52992"/>
                </a:cubicBezTo>
                <a:cubicBezTo>
                  <a:pt x="3320" y="43357"/>
                  <a:pt x="0" y="35474"/>
                  <a:pt x="3794" y="29781"/>
                </a:cubicBezTo>
                <a:cubicBezTo>
                  <a:pt x="5217" y="27153"/>
                  <a:pt x="9011" y="24087"/>
                  <a:pt x="18498" y="24087"/>
                </a:cubicBezTo>
                <a:cubicBezTo>
                  <a:pt x="28932" y="24087"/>
                  <a:pt x="44110" y="28029"/>
                  <a:pt x="60237" y="35474"/>
                </a:cubicBezTo>
                <a:cubicBezTo>
                  <a:pt x="75889" y="28467"/>
                  <a:pt x="90592" y="24525"/>
                  <a:pt x="101501" y="24525"/>
                </a:cubicBezTo>
                <a:cubicBezTo>
                  <a:pt x="110988" y="24525"/>
                  <a:pt x="114782" y="27591"/>
                  <a:pt x="116679" y="30218"/>
                </a:cubicBezTo>
                <a:cubicBezTo>
                  <a:pt x="120000" y="35912"/>
                  <a:pt x="117154" y="44233"/>
                  <a:pt x="107667" y="53868"/>
                </a:cubicBezTo>
                <a:cubicBezTo>
                  <a:pt x="105296" y="56058"/>
                  <a:pt x="102924" y="58248"/>
                  <a:pt x="100079" y="60437"/>
                </a:cubicBezTo>
                <a:cubicBezTo>
                  <a:pt x="105296" y="64379"/>
                  <a:pt x="109090" y="68759"/>
                  <a:pt x="112411" y="72700"/>
                </a:cubicBezTo>
                <a:cubicBezTo>
                  <a:pt x="110039" y="73138"/>
                  <a:pt x="107667" y="74014"/>
                  <a:pt x="106245" y="75328"/>
                </a:cubicBezTo>
                <a:cubicBezTo>
                  <a:pt x="103399" y="71824"/>
                  <a:pt x="100079" y="68321"/>
                  <a:pt x="95335" y="64379"/>
                </a:cubicBezTo>
                <a:cubicBezTo>
                  <a:pt x="88221" y="69197"/>
                  <a:pt x="80158" y="74452"/>
                  <a:pt x="71620" y="78832"/>
                </a:cubicBezTo>
                <a:cubicBezTo>
                  <a:pt x="70197" y="79708"/>
                  <a:pt x="68774" y="80145"/>
                  <a:pt x="67351" y="81021"/>
                </a:cubicBezTo>
                <a:cubicBezTo>
                  <a:pt x="80632" y="86715"/>
                  <a:pt x="92964" y="89781"/>
                  <a:pt x="101501" y="89781"/>
                </a:cubicBezTo>
                <a:cubicBezTo>
                  <a:pt x="105296" y="89781"/>
                  <a:pt x="108142" y="89343"/>
                  <a:pt x="109565" y="88029"/>
                </a:cubicBezTo>
                <a:cubicBezTo>
                  <a:pt x="108142" y="87153"/>
                  <a:pt x="107193" y="85401"/>
                  <a:pt x="107193" y="83649"/>
                </a:cubicBezTo>
                <a:cubicBezTo>
                  <a:pt x="107193" y="80145"/>
                  <a:pt x="110039" y="77518"/>
                  <a:pt x="113833" y="77518"/>
                </a:cubicBezTo>
                <a:cubicBezTo>
                  <a:pt x="117154" y="77518"/>
                  <a:pt x="120000" y="80145"/>
                  <a:pt x="120000" y="83649"/>
                </a:cubicBezTo>
                <a:close/>
                <a:moveTo>
                  <a:pt x="67826" y="38978"/>
                </a:moveTo>
                <a:cubicBezTo>
                  <a:pt x="68774" y="39854"/>
                  <a:pt x="70197" y="40291"/>
                  <a:pt x="71620" y="41167"/>
                </a:cubicBezTo>
                <a:cubicBezTo>
                  <a:pt x="80158" y="45547"/>
                  <a:pt x="88221" y="50802"/>
                  <a:pt x="95335" y="56058"/>
                </a:cubicBezTo>
                <a:cubicBezTo>
                  <a:pt x="97707" y="53868"/>
                  <a:pt x="100553" y="51678"/>
                  <a:pt x="102450" y="49489"/>
                </a:cubicBezTo>
                <a:cubicBezTo>
                  <a:pt x="110988" y="41167"/>
                  <a:pt x="112411" y="35912"/>
                  <a:pt x="110988" y="33284"/>
                </a:cubicBezTo>
                <a:cubicBezTo>
                  <a:pt x="109565" y="31532"/>
                  <a:pt x="106245" y="30656"/>
                  <a:pt x="101501" y="30656"/>
                </a:cubicBezTo>
                <a:cubicBezTo>
                  <a:pt x="92964" y="30656"/>
                  <a:pt x="80632" y="33722"/>
                  <a:pt x="67826" y="38978"/>
                </a:cubicBezTo>
                <a:close/>
                <a:moveTo>
                  <a:pt x="24664" y="55620"/>
                </a:moveTo>
                <a:cubicBezTo>
                  <a:pt x="31778" y="50364"/>
                  <a:pt x="39841" y="45547"/>
                  <a:pt x="48379" y="41167"/>
                </a:cubicBezTo>
                <a:cubicBezTo>
                  <a:pt x="49802" y="40291"/>
                  <a:pt x="51225" y="39416"/>
                  <a:pt x="52648" y="38978"/>
                </a:cubicBezTo>
                <a:cubicBezTo>
                  <a:pt x="39367" y="33284"/>
                  <a:pt x="27035" y="30218"/>
                  <a:pt x="18498" y="30218"/>
                </a:cubicBezTo>
                <a:cubicBezTo>
                  <a:pt x="13754" y="30218"/>
                  <a:pt x="10434" y="31094"/>
                  <a:pt x="9486" y="32846"/>
                </a:cubicBezTo>
                <a:cubicBezTo>
                  <a:pt x="8063" y="35036"/>
                  <a:pt x="9486" y="40729"/>
                  <a:pt x="17549" y="49051"/>
                </a:cubicBezTo>
                <a:cubicBezTo>
                  <a:pt x="19446" y="51240"/>
                  <a:pt x="22292" y="53430"/>
                  <a:pt x="24664" y="55620"/>
                </a:cubicBezTo>
                <a:close/>
                <a:moveTo>
                  <a:pt x="59762" y="77518"/>
                </a:moveTo>
                <a:cubicBezTo>
                  <a:pt x="62608" y="76204"/>
                  <a:pt x="65454" y="74890"/>
                  <a:pt x="68300" y="73576"/>
                </a:cubicBezTo>
                <a:cubicBezTo>
                  <a:pt x="76363" y="69197"/>
                  <a:pt x="83478" y="64817"/>
                  <a:pt x="90118" y="60000"/>
                </a:cubicBezTo>
                <a:cubicBezTo>
                  <a:pt x="83952" y="55620"/>
                  <a:pt x="76837" y="50802"/>
                  <a:pt x="68300" y="46423"/>
                </a:cubicBezTo>
                <a:cubicBezTo>
                  <a:pt x="65454" y="45109"/>
                  <a:pt x="63083" y="43357"/>
                  <a:pt x="60237" y="42043"/>
                </a:cubicBezTo>
                <a:cubicBezTo>
                  <a:pt x="57391" y="43357"/>
                  <a:pt x="54545" y="45109"/>
                  <a:pt x="51699" y="46423"/>
                </a:cubicBezTo>
                <a:cubicBezTo>
                  <a:pt x="43162" y="50802"/>
                  <a:pt x="36047" y="55182"/>
                  <a:pt x="29881" y="59562"/>
                </a:cubicBezTo>
                <a:cubicBezTo>
                  <a:pt x="36047" y="64379"/>
                  <a:pt x="43636" y="69197"/>
                  <a:pt x="51225" y="73576"/>
                </a:cubicBezTo>
                <a:cubicBezTo>
                  <a:pt x="54071" y="74890"/>
                  <a:pt x="56916" y="76204"/>
                  <a:pt x="59762" y="77518"/>
                </a:cubicBezTo>
                <a:close/>
                <a:moveTo>
                  <a:pt x="47430" y="24525"/>
                </a:moveTo>
                <a:cubicBezTo>
                  <a:pt x="48379" y="21459"/>
                  <a:pt x="49328" y="18832"/>
                  <a:pt x="50276" y="16642"/>
                </a:cubicBezTo>
                <a:cubicBezTo>
                  <a:pt x="53596" y="16642"/>
                  <a:pt x="55968" y="14014"/>
                  <a:pt x="55968" y="10948"/>
                </a:cubicBezTo>
                <a:cubicBezTo>
                  <a:pt x="55968" y="7445"/>
                  <a:pt x="53122" y="4817"/>
                  <a:pt x="49802" y="4817"/>
                </a:cubicBezTo>
                <a:cubicBezTo>
                  <a:pt x="46007" y="4817"/>
                  <a:pt x="43162" y="7445"/>
                  <a:pt x="43162" y="10948"/>
                </a:cubicBezTo>
                <a:cubicBezTo>
                  <a:pt x="43162" y="12262"/>
                  <a:pt x="43636" y="13138"/>
                  <a:pt x="44584" y="14014"/>
                </a:cubicBezTo>
                <a:cubicBezTo>
                  <a:pt x="43162" y="16642"/>
                  <a:pt x="42213" y="19270"/>
                  <a:pt x="41264" y="22773"/>
                </a:cubicBezTo>
                <a:cubicBezTo>
                  <a:pt x="43162" y="23211"/>
                  <a:pt x="45533" y="23649"/>
                  <a:pt x="47430" y="24525"/>
                </a:cubicBezTo>
                <a:close/>
                <a:moveTo>
                  <a:pt x="60237" y="6131"/>
                </a:moveTo>
                <a:cubicBezTo>
                  <a:pt x="63557" y="6569"/>
                  <a:pt x="68774" y="11824"/>
                  <a:pt x="72569" y="24963"/>
                </a:cubicBezTo>
                <a:cubicBezTo>
                  <a:pt x="74466" y="24087"/>
                  <a:pt x="76837" y="23649"/>
                  <a:pt x="78735" y="22773"/>
                </a:cubicBezTo>
                <a:cubicBezTo>
                  <a:pt x="74466" y="7883"/>
                  <a:pt x="67826" y="0"/>
                  <a:pt x="59762" y="0"/>
                </a:cubicBezTo>
                <a:cubicBezTo>
                  <a:pt x="58339" y="0"/>
                  <a:pt x="56442" y="437"/>
                  <a:pt x="55019" y="875"/>
                </a:cubicBezTo>
                <a:cubicBezTo>
                  <a:pt x="57391" y="2189"/>
                  <a:pt x="59288" y="3941"/>
                  <a:pt x="60237" y="6131"/>
                </a:cubicBezTo>
                <a:close/>
              </a:path>
            </a:pathLst>
          </a:custGeom>
          <a:solidFill>
            <a:schemeClr val="bg1"/>
          </a:solidFill>
          <a:ln>
            <a:noFill/>
          </a:ln>
          <a:effectLst/>
        </p:spPr>
        <p:txBody>
          <a:bodyPr lIns="68569" tIns="34275" rIns="68569" bIns="34275" anchor="t" anchorCtr="0">
            <a:noAutofit/>
          </a:bodyPr>
          <a:lstStyle/>
          <a:p>
            <a:endParaRPr sz="600"/>
          </a:p>
        </p:txBody>
      </p:sp>
      <p:sp>
        <p:nvSpPr>
          <p:cNvPr id="52" name="Oval 51"/>
          <p:cNvSpPr/>
          <p:nvPr/>
        </p:nvSpPr>
        <p:spPr>
          <a:xfrm>
            <a:off x="5805640" y="1765309"/>
            <a:ext cx="506257" cy="506257"/>
          </a:xfrm>
          <a:prstGeom prst="ellipse">
            <a:avLst/>
          </a:prstGeom>
          <a:solidFill>
            <a:srgbClr val="00AFA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53" name="Freeform 52"/>
          <p:cNvSpPr>
            <a:spLocks noEditPoints="1"/>
          </p:cNvSpPr>
          <p:nvPr/>
        </p:nvSpPr>
        <p:spPr bwMode="auto">
          <a:xfrm>
            <a:off x="5922256" y="1865781"/>
            <a:ext cx="273027" cy="274564"/>
          </a:xfrm>
          <a:custGeom>
            <a:avLst/>
            <a:gdLst>
              <a:gd name="T0" fmla="*/ 120 w 120"/>
              <a:gd name="T1" fmla="*/ 76 h 121"/>
              <a:gd name="T2" fmla="*/ 89 w 120"/>
              <a:gd name="T3" fmla="*/ 45 h 121"/>
              <a:gd name="T4" fmla="*/ 68 w 120"/>
              <a:gd name="T5" fmla="*/ 53 h 121"/>
              <a:gd name="T6" fmla="*/ 32 w 120"/>
              <a:gd name="T7" fmla="*/ 22 h 121"/>
              <a:gd name="T8" fmla="*/ 32 w 120"/>
              <a:gd name="T9" fmla="*/ 8 h 121"/>
              <a:gd name="T10" fmla="*/ 18 w 120"/>
              <a:gd name="T11" fmla="*/ 0 h 121"/>
              <a:gd name="T12" fmla="*/ 10 w 120"/>
              <a:gd name="T13" fmla="*/ 2 h 121"/>
              <a:gd name="T14" fmla="*/ 4 w 120"/>
              <a:gd name="T15" fmla="*/ 24 h 121"/>
              <a:gd name="T16" fmla="*/ 18 w 120"/>
              <a:gd name="T17" fmla="*/ 32 h 121"/>
              <a:gd name="T18" fmla="*/ 25 w 120"/>
              <a:gd name="T19" fmla="*/ 30 h 121"/>
              <a:gd name="T20" fmla="*/ 27 w 120"/>
              <a:gd name="T21" fmla="*/ 29 h 121"/>
              <a:gd name="T22" fmla="*/ 63 w 120"/>
              <a:gd name="T23" fmla="*/ 59 h 121"/>
              <a:gd name="T24" fmla="*/ 58 w 120"/>
              <a:gd name="T25" fmla="*/ 76 h 121"/>
              <a:gd name="T26" fmla="*/ 59 w 120"/>
              <a:gd name="T27" fmla="*/ 84 h 121"/>
              <a:gd name="T28" fmla="*/ 31 w 120"/>
              <a:gd name="T29" fmla="*/ 96 h 121"/>
              <a:gd name="T30" fmla="*/ 18 w 120"/>
              <a:gd name="T31" fmla="*/ 89 h 121"/>
              <a:gd name="T32" fmla="*/ 2 w 120"/>
              <a:gd name="T33" fmla="*/ 105 h 121"/>
              <a:gd name="T34" fmla="*/ 18 w 120"/>
              <a:gd name="T35" fmla="*/ 121 h 121"/>
              <a:gd name="T36" fmla="*/ 34 w 120"/>
              <a:gd name="T37" fmla="*/ 105 h 121"/>
              <a:gd name="T38" fmla="*/ 34 w 120"/>
              <a:gd name="T39" fmla="*/ 103 h 121"/>
              <a:gd name="T40" fmla="*/ 62 w 120"/>
              <a:gd name="T41" fmla="*/ 92 h 121"/>
              <a:gd name="T42" fmla="*/ 89 w 120"/>
              <a:gd name="T43" fmla="*/ 107 h 121"/>
              <a:gd name="T44" fmla="*/ 120 w 120"/>
              <a:gd name="T45" fmla="*/ 76 h 121"/>
              <a:gd name="T46" fmla="*/ 26 w 120"/>
              <a:gd name="T47" fmla="*/ 105 h 121"/>
              <a:gd name="T48" fmla="*/ 18 w 120"/>
              <a:gd name="T49" fmla="*/ 113 h 121"/>
              <a:gd name="T50" fmla="*/ 10 w 120"/>
              <a:gd name="T51" fmla="*/ 105 h 121"/>
              <a:gd name="T52" fmla="*/ 18 w 120"/>
              <a:gd name="T53" fmla="*/ 97 h 121"/>
              <a:gd name="T54" fmla="*/ 26 w 120"/>
              <a:gd name="T55" fmla="*/ 105 h 121"/>
              <a:gd name="T56" fmla="*/ 22 w 120"/>
              <a:gd name="T57" fmla="*/ 23 h 121"/>
              <a:gd name="T58" fmla="*/ 18 w 120"/>
              <a:gd name="T59" fmla="*/ 24 h 121"/>
              <a:gd name="T60" fmla="*/ 11 w 120"/>
              <a:gd name="T61" fmla="*/ 20 h 121"/>
              <a:gd name="T62" fmla="*/ 10 w 120"/>
              <a:gd name="T63" fmla="*/ 14 h 121"/>
              <a:gd name="T64" fmla="*/ 14 w 120"/>
              <a:gd name="T65" fmla="*/ 9 h 121"/>
              <a:gd name="T66" fmla="*/ 18 w 120"/>
              <a:gd name="T67" fmla="*/ 8 h 121"/>
              <a:gd name="T68" fmla="*/ 25 w 120"/>
              <a:gd name="T69" fmla="*/ 12 h 121"/>
              <a:gd name="T70" fmla="*/ 22 w 120"/>
              <a:gd name="T71" fmla="*/ 23 h 121"/>
              <a:gd name="T72" fmla="*/ 112 w 120"/>
              <a:gd name="T73" fmla="*/ 76 h 121"/>
              <a:gd name="T74" fmla="*/ 89 w 120"/>
              <a:gd name="T75" fmla="*/ 99 h 121"/>
              <a:gd name="T76" fmla="*/ 66 w 120"/>
              <a:gd name="T77" fmla="*/ 76 h 121"/>
              <a:gd name="T78" fmla="*/ 89 w 120"/>
              <a:gd name="T79" fmla="*/ 53 h 121"/>
              <a:gd name="T80" fmla="*/ 112 w 120"/>
              <a:gd name="T81" fmla="*/ 7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21">
                <a:moveTo>
                  <a:pt x="120" y="76"/>
                </a:moveTo>
                <a:cubicBezTo>
                  <a:pt x="120" y="59"/>
                  <a:pt x="106" y="45"/>
                  <a:pt x="89" y="45"/>
                </a:cubicBezTo>
                <a:cubicBezTo>
                  <a:pt x="81" y="45"/>
                  <a:pt x="74" y="48"/>
                  <a:pt x="68" y="53"/>
                </a:cubicBezTo>
                <a:cubicBezTo>
                  <a:pt x="32" y="22"/>
                  <a:pt x="32" y="22"/>
                  <a:pt x="32" y="22"/>
                </a:cubicBezTo>
                <a:cubicBezTo>
                  <a:pt x="34" y="18"/>
                  <a:pt x="34" y="13"/>
                  <a:pt x="32" y="8"/>
                </a:cubicBezTo>
                <a:cubicBezTo>
                  <a:pt x="29" y="3"/>
                  <a:pt x="23" y="0"/>
                  <a:pt x="18" y="0"/>
                </a:cubicBezTo>
                <a:cubicBezTo>
                  <a:pt x="15" y="0"/>
                  <a:pt x="12" y="1"/>
                  <a:pt x="10" y="2"/>
                </a:cubicBezTo>
                <a:cubicBezTo>
                  <a:pt x="2" y="6"/>
                  <a:pt x="0" y="16"/>
                  <a:pt x="4" y="24"/>
                </a:cubicBezTo>
                <a:cubicBezTo>
                  <a:pt x="7" y="29"/>
                  <a:pt x="12" y="32"/>
                  <a:pt x="18" y="32"/>
                </a:cubicBezTo>
                <a:cubicBezTo>
                  <a:pt x="20" y="32"/>
                  <a:pt x="23" y="31"/>
                  <a:pt x="25" y="30"/>
                </a:cubicBezTo>
                <a:cubicBezTo>
                  <a:pt x="26" y="30"/>
                  <a:pt x="27" y="29"/>
                  <a:pt x="27" y="29"/>
                </a:cubicBezTo>
                <a:cubicBezTo>
                  <a:pt x="63" y="59"/>
                  <a:pt x="63" y="59"/>
                  <a:pt x="63" y="59"/>
                </a:cubicBezTo>
                <a:cubicBezTo>
                  <a:pt x="60" y="64"/>
                  <a:pt x="58" y="70"/>
                  <a:pt x="58" y="76"/>
                </a:cubicBezTo>
                <a:cubicBezTo>
                  <a:pt x="58" y="79"/>
                  <a:pt x="58" y="82"/>
                  <a:pt x="59" y="84"/>
                </a:cubicBezTo>
                <a:cubicBezTo>
                  <a:pt x="31" y="96"/>
                  <a:pt x="31" y="96"/>
                  <a:pt x="31" y="96"/>
                </a:cubicBezTo>
                <a:cubicBezTo>
                  <a:pt x="28" y="92"/>
                  <a:pt x="23" y="89"/>
                  <a:pt x="18" y="89"/>
                </a:cubicBezTo>
                <a:cubicBezTo>
                  <a:pt x="9" y="89"/>
                  <a:pt x="2" y="97"/>
                  <a:pt x="2" y="105"/>
                </a:cubicBezTo>
                <a:cubicBezTo>
                  <a:pt x="2" y="114"/>
                  <a:pt x="9" y="121"/>
                  <a:pt x="18" y="121"/>
                </a:cubicBezTo>
                <a:cubicBezTo>
                  <a:pt x="27" y="121"/>
                  <a:pt x="34" y="114"/>
                  <a:pt x="34" y="105"/>
                </a:cubicBezTo>
                <a:cubicBezTo>
                  <a:pt x="34" y="105"/>
                  <a:pt x="34" y="104"/>
                  <a:pt x="34" y="103"/>
                </a:cubicBezTo>
                <a:cubicBezTo>
                  <a:pt x="62" y="92"/>
                  <a:pt x="62" y="92"/>
                  <a:pt x="62" y="92"/>
                </a:cubicBezTo>
                <a:cubicBezTo>
                  <a:pt x="67" y="101"/>
                  <a:pt x="77" y="107"/>
                  <a:pt x="89" y="107"/>
                </a:cubicBezTo>
                <a:cubicBezTo>
                  <a:pt x="106" y="107"/>
                  <a:pt x="120" y="93"/>
                  <a:pt x="120" y="76"/>
                </a:cubicBezTo>
                <a:close/>
                <a:moveTo>
                  <a:pt x="26" y="105"/>
                </a:moveTo>
                <a:cubicBezTo>
                  <a:pt x="26" y="110"/>
                  <a:pt x="22" y="113"/>
                  <a:pt x="18" y="113"/>
                </a:cubicBezTo>
                <a:cubicBezTo>
                  <a:pt x="14" y="113"/>
                  <a:pt x="10" y="110"/>
                  <a:pt x="10" y="105"/>
                </a:cubicBezTo>
                <a:cubicBezTo>
                  <a:pt x="10" y="101"/>
                  <a:pt x="14" y="97"/>
                  <a:pt x="18" y="97"/>
                </a:cubicBezTo>
                <a:cubicBezTo>
                  <a:pt x="22" y="97"/>
                  <a:pt x="26" y="101"/>
                  <a:pt x="26" y="105"/>
                </a:cubicBezTo>
                <a:close/>
                <a:moveTo>
                  <a:pt x="22" y="23"/>
                </a:moveTo>
                <a:cubicBezTo>
                  <a:pt x="20" y="24"/>
                  <a:pt x="19" y="24"/>
                  <a:pt x="18" y="24"/>
                </a:cubicBezTo>
                <a:cubicBezTo>
                  <a:pt x="15" y="24"/>
                  <a:pt x="12" y="22"/>
                  <a:pt x="11" y="20"/>
                </a:cubicBezTo>
                <a:cubicBezTo>
                  <a:pt x="10" y="18"/>
                  <a:pt x="10" y="16"/>
                  <a:pt x="10" y="14"/>
                </a:cubicBezTo>
                <a:cubicBezTo>
                  <a:pt x="11" y="12"/>
                  <a:pt x="12" y="10"/>
                  <a:pt x="14" y="9"/>
                </a:cubicBezTo>
                <a:cubicBezTo>
                  <a:pt x="15" y="8"/>
                  <a:pt x="16" y="8"/>
                  <a:pt x="18" y="8"/>
                </a:cubicBezTo>
                <a:cubicBezTo>
                  <a:pt x="21" y="8"/>
                  <a:pt x="23" y="10"/>
                  <a:pt x="25" y="12"/>
                </a:cubicBezTo>
                <a:cubicBezTo>
                  <a:pt x="27" y="16"/>
                  <a:pt x="25" y="21"/>
                  <a:pt x="22" y="23"/>
                </a:cubicBezTo>
                <a:close/>
                <a:moveTo>
                  <a:pt x="112" y="76"/>
                </a:moveTo>
                <a:cubicBezTo>
                  <a:pt x="112" y="89"/>
                  <a:pt x="101" y="99"/>
                  <a:pt x="89" y="99"/>
                </a:cubicBezTo>
                <a:cubicBezTo>
                  <a:pt x="76" y="99"/>
                  <a:pt x="66" y="89"/>
                  <a:pt x="66" y="76"/>
                </a:cubicBezTo>
                <a:cubicBezTo>
                  <a:pt x="66" y="64"/>
                  <a:pt x="76" y="53"/>
                  <a:pt x="89" y="53"/>
                </a:cubicBezTo>
                <a:cubicBezTo>
                  <a:pt x="101" y="53"/>
                  <a:pt x="112" y="64"/>
                  <a:pt x="112" y="76"/>
                </a:cubicBezTo>
                <a:close/>
              </a:path>
            </a:pathLst>
          </a:custGeom>
          <a:solidFill>
            <a:schemeClr val="bg1"/>
          </a:solidFill>
          <a:ln>
            <a:noFill/>
          </a:ln>
          <a:effec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00"/>
          </a:p>
        </p:txBody>
      </p:sp>
      <p:sp>
        <p:nvSpPr>
          <p:cNvPr id="56" name="Oval 55"/>
          <p:cNvSpPr/>
          <p:nvPr/>
        </p:nvSpPr>
        <p:spPr>
          <a:xfrm>
            <a:off x="4974350" y="1782307"/>
            <a:ext cx="506257" cy="506257"/>
          </a:xfrm>
          <a:prstGeom prst="ellipse">
            <a:avLst/>
          </a:prstGeom>
          <a:solidFill>
            <a:srgbClr val="0055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pic>
        <p:nvPicPr>
          <p:cNvPr id="57" name="Picture 5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57842" y="1725071"/>
            <a:ext cx="339275" cy="581614"/>
          </a:xfrm>
          <a:prstGeom prst="rect">
            <a:avLst/>
          </a:prstGeom>
          <a:noFill/>
          <a:ln>
            <a:noFill/>
          </a:ln>
          <a:effectLst/>
        </p:spPr>
      </p:pic>
      <p:sp>
        <p:nvSpPr>
          <p:cNvPr id="58" name="Oval 57"/>
          <p:cNvSpPr/>
          <p:nvPr/>
        </p:nvSpPr>
        <p:spPr>
          <a:xfrm>
            <a:off x="6654977" y="1758509"/>
            <a:ext cx="506257" cy="506257"/>
          </a:xfrm>
          <a:prstGeom prst="ellipse">
            <a:avLst/>
          </a:prstGeom>
          <a:solidFill>
            <a:srgbClr val="00285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59" name="Freeform 23"/>
          <p:cNvSpPr>
            <a:spLocks noEditPoints="1"/>
          </p:cNvSpPr>
          <p:nvPr/>
        </p:nvSpPr>
        <p:spPr bwMode="auto">
          <a:xfrm>
            <a:off x="6746938" y="1860862"/>
            <a:ext cx="308442" cy="309175"/>
          </a:xfrm>
          <a:custGeom>
            <a:avLst/>
            <a:gdLst>
              <a:gd name="T0" fmla="*/ 0 w 77"/>
              <a:gd name="T1" fmla="*/ 35 h 77"/>
              <a:gd name="T2" fmla="*/ 0 w 77"/>
              <a:gd name="T3" fmla="*/ 39 h 77"/>
              <a:gd name="T4" fmla="*/ 0 w 77"/>
              <a:gd name="T5" fmla="*/ 43 h 77"/>
              <a:gd name="T6" fmla="*/ 10 w 77"/>
              <a:gd name="T7" fmla="*/ 46 h 77"/>
              <a:gd name="T8" fmla="*/ 13 w 77"/>
              <a:gd name="T9" fmla="*/ 54 h 77"/>
              <a:gd name="T10" fmla="*/ 8 w 77"/>
              <a:gd name="T11" fmla="*/ 63 h 77"/>
              <a:gd name="T12" fmla="*/ 14 w 77"/>
              <a:gd name="T13" fmla="*/ 69 h 77"/>
              <a:gd name="T14" fmla="*/ 23 w 77"/>
              <a:gd name="T15" fmla="*/ 64 h 77"/>
              <a:gd name="T16" fmla="*/ 31 w 77"/>
              <a:gd name="T17" fmla="*/ 68 h 77"/>
              <a:gd name="T18" fmla="*/ 35 w 77"/>
              <a:gd name="T19" fmla="*/ 77 h 77"/>
              <a:gd name="T20" fmla="*/ 38 w 77"/>
              <a:gd name="T21" fmla="*/ 77 h 77"/>
              <a:gd name="T22" fmla="*/ 42 w 77"/>
              <a:gd name="T23" fmla="*/ 77 h 77"/>
              <a:gd name="T24" fmla="*/ 46 w 77"/>
              <a:gd name="T25" fmla="*/ 68 h 77"/>
              <a:gd name="T26" fmla="*/ 54 w 77"/>
              <a:gd name="T27" fmla="*/ 64 h 77"/>
              <a:gd name="T28" fmla="*/ 63 w 77"/>
              <a:gd name="T29" fmla="*/ 69 h 77"/>
              <a:gd name="T30" fmla="*/ 68 w 77"/>
              <a:gd name="T31" fmla="*/ 63 h 77"/>
              <a:gd name="T32" fmla="*/ 64 w 77"/>
              <a:gd name="T33" fmla="*/ 54 h 77"/>
              <a:gd name="T34" fmla="*/ 67 w 77"/>
              <a:gd name="T35" fmla="*/ 46 h 77"/>
              <a:gd name="T36" fmla="*/ 77 w 77"/>
              <a:gd name="T37" fmla="*/ 43 h 77"/>
              <a:gd name="T38" fmla="*/ 77 w 77"/>
              <a:gd name="T39" fmla="*/ 39 h 77"/>
              <a:gd name="T40" fmla="*/ 77 w 77"/>
              <a:gd name="T41" fmla="*/ 35 h 77"/>
              <a:gd name="T42" fmla="*/ 67 w 77"/>
              <a:gd name="T43" fmla="*/ 31 h 77"/>
              <a:gd name="T44" fmla="*/ 64 w 77"/>
              <a:gd name="T45" fmla="*/ 23 h 77"/>
              <a:gd name="T46" fmla="*/ 68 w 77"/>
              <a:gd name="T47" fmla="*/ 14 h 77"/>
              <a:gd name="T48" fmla="*/ 63 w 77"/>
              <a:gd name="T49" fmla="*/ 9 h 77"/>
              <a:gd name="T50" fmla="*/ 54 w 77"/>
              <a:gd name="T51" fmla="*/ 13 h 77"/>
              <a:gd name="T52" fmla="*/ 46 w 77"/>
              <a:gd name="T53" fmla="*/ 10 h 77"/>
              <a:gd name="T54" fmla="*/ 42 w 77"/>
              <a:gd name="T55" fmla="*/ 0 h 77"/>
              <a:gd name="T56" fmla="*/ 38 w 77"/>
              <a:gd name="T57" fmla="*/ 0 h 77"/>
              <a:gd name="T58" fmla="*/ 35 w 77"/>
              <a:gd name="T59" fmla="*/ 0 h 77"/>
              <a:gd name="T60" fmla="*/ 31 w 77"/>
              <a:gd name="T61" fmla="*/ 10 h 77"/>
              <a:gd name="T62" fmla="*/ 23 w 77"/>
              <a:gd name="T63" fmla="*/ 13 h 77"/>
              <a:gd name="T64" fmla="*/ 14 w 77"/>
              <a:gd name="T65" fmla="*/ 9 h 77"/>
              <a:gd name="T66" fmla="*/ 8 w 77"/>
              <a:gd name="T67" fmla="*/ 14 h 77"/>
              <a:gd name="T68" fmla="*/ 13 w 77"/>
              <a:gd name="T69" fmla="*/ 23 h 77"/>
              <a:gd name="T70" fmla="*/ 10 w 77"/>
              <a:gd name="T71" fmla="*/ 31 h 77"/>
              <a:gd name="T72" fmla="*/ 0 w 77"/>
              <a:gd name="T73" fmla="*/ 35 h 77"/>
              <a:gd name="T74" fmla="*/ 38 w 77"/>
              <a:gd name="T75" fmla="*/ 20 h 77"/>
              <a:gd name="T76" fmla="*/ 57 w 77"/>
              <a:gd name="T77" fmla="*/ 39 h 77"/>
              <a:gd name="T78" fmla="*/ 38 w 77"/>
              <a:gd name="T79" fmla="*/ 57 h 77"/>
              <a:gd name="T80" fmla="*/ 20 w 77"/>
              <a:gd name="T81" fmla="*/ 39 h 77"/>
              <a:gd name="T82" fmla="*/ 38 w 77"/>
              <a:gd name="T83" fmla="*/ 2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 h="77">
                <a:moveTo>
                  <a:pt x="0" y="35"/>
                </a:moveTo>
                <a:cubicBezTo>
                  <a:pt x="0" y="36"/>
                  <a:pt x="0" y="37"/>
                  <a:pt x="0" y="39"/>
                </a:cubicBezTo>
                <a:cubicBezTo>
                  <a:pt x="0" y="40"/>
                  <a:pt x="0" y="41"/>
                  <a:pt x="0" y="43"/>
                </a:cubicBezTo>
                <a:cubicBezTo>
                  <a:pt x="10" y="46"/>
                  <a:pt x="10" y="46"/>
                  <a:pt x="10" y="46"/>
                </a:cubicBezTo>
                <a:cubicBezTo>
                  <a:pt x="10" y="49"/>
                  <a:pt x="11" y="51"/>
                  <a:pt x="13" y="54"/>
                </a:cubicBezTo>
                <a:cubicBezTo>
                  <a:pt x="8" y="63"/>
                  <a:pt x="8" y="63"/>
                  <a:pt x="8" y="63"/>
                </a:cubicBezTo>
                <a:cubicBezTo>
                  <a:pt x="10" y="65"/>
                  <a:pt x="12" y="67"/>
                  <a:pt x="14" y="69"/>
                </a:cubicBezTo>
                <a:cubicBezTo>
                  <a:pt x="23" y="64"/>
                  <a:pt x="23" y="64"/>
                  <a:pt x="23" y="64"/>
                </a:cubicBezTo>
                <a:cubicBezTo>
                  <a:pt x="26" y="66"/>
                  <a:pt x="28" y="67"/>
                  <a:pt x="31" y="68"/>
                </a:cubicBezTo>
                <a:cubicBezTo>
                  <a:pt x="35" y="77"/>
                  <a:pt x="35" y="77"/>
                  <a:pt x="35" y="77"/>
                </a:cubicBezTo>
                <a:cubicBezTo>
                  <a:pt x="36" y="77"/>
                  <a:pt x="37" y="77"/>
                  <a:pt x="38" y="77"/>
                </a:cubicBezTo>
                <a:cubicBezTo>
                  <a:pt x="40" y="77"/>
                  <a:pt x="41" y="77"/>
                  <a:pt x="42" y="77"/>
                </a:cubicBezTo>
                <a:cubicBezTo>
                  <a:pt x="46" y="68"/>
                  <a:pt x="46" y="68"/>
                  <a:pt x="46" y="68"/>
                </a:cubicBezTo>
                <a:cubicBezTo>
                  <a:pt x="49" y="67"/>
                  <a:pt x="51" y="66"/>
                  <a:pt x="54" y="64"/>
                </a:cubicBezTo>
                <a:cubicBezTo>
                  <a:pt x="63" y="69"/>
                  <a:pt x="63" y="69"/>
                  <a:pt x="63" y="69"/>
                </a:cubicBezTo>
                <a:cubicBezTo>
                  <a:pt x="65" y="67"/>
                  <a:pt x="67" y="65"/>
                  <a:pt x="68" y="63"/>
                </a:cubicBezTo>
                <a:cubicBezTo>
                  <a:pt x="64" y="54"/>
                  <a:pt x="64" y="54"/>
                  <a:pt x="64" y="54"/>
                </a:cubicBezTo>
                <a:cubicBezTo>
                  <a:pt x="66" y="51"/>
                  <a:pt x="67" y="49"/>
                  <a:pt x="67" y="46"/>
                </a:cubicBezTo>
                <a:cubicBezTo>
                  <a:pt x="77" y="43"/>
                  <a:pt x="77" y="43"/>
                  <a:pt x="77" y="43"/>
                </a:cubicBezTo>
                <a:cubicBezTo>
                  <a:pt x="77" y="41"/>
                  <a:pt x="77" y="40"/>
                  <a:pt x="77" y="39"/>
                </a:cubicBezTo>
                <a:cubicBezTo>
                  <a:pt x="77" y="37"/>
                  <a:pt x="77" y="36"/>
                  <a:pt x="77" y="35"/>
                </a:cubicBezTo>
                <a:cubicBezTo>
                  <a:pt x="67" y="31"/>
                  <a:pt x="67" y="31"/>
                  <a:pt x="67" y="31"/>
                </a:cubicBezTo>
                <a:cubicBezTo>
                  <a:pt x="67" y="28"/>
                  <a:pt x="66" y="26"/>
                  <a:pt x="64" y="23"/>
                </a:cubicBezTo>
                <a:cubicBezTo>
                  <a:pt x="68" y="14"/>
                  <a:pt x="68" y="14"/>
                  <a:pt x="68" y="14"/>
                </a:cubicBezTo>
                <a:cubicBezTo>
                  <a:pt x="67" y="12"/>
                  <a:pt x="65" y="10"/>
                  <a:pt x="63" y="9"/>
                </a:cubicBezTo>
                <a:cubicBezTo>
                  <a:pt x="54" y="13"/>
                  <a:pt x="54" y="13"/>
                  <a:pt x="54" y="13"/>
                </a:cubicBezTo>
                <a:cubicBezTo>
                  <a:pt x="51" y="12"/>
                  <a:pt x="49" y="10"/>
                  <a:pt x="46" y="10"/>
                </a:cubicBezTo>
                <a:cubicBezTo>
                  <a:pt x="42" y="0"/>
                  <a:pt x="42" y="0"/>
                  <a:pt x="42" y="0"/>
                </a:cubicBezTo>
                <a:cubicBezTo>
                  <a:pt x="41" y="0"/>
                  <a:pt x="40" y="0"/>
                  <a:pt x="38" y="0"/>
                </a:cubicBezTo>
                <a:cubicBezTo>
                  <a:pt x="37" y="0"/>
                  <a:pt x="36" y="0"/>
                  <a:pt x="35" y="0"/>
                </a:cubicBezTo>
                <a:cubicBezTo>
                  <a:pt x="31" y="10"/>
                  <a:pt x="31" y="10"/>
                  <a:pt x="31" y="10"/>
                </a:cubicBezTo>
                <a:cubicBezTo>
                  <a:pt x="28" y="10"/>
                  <a:pt x="26" y="12"/>
                  <a:pt x="23" y="13"/>
                </a:cubicBezTo>
                <a:cubicBezTo>
                  <a:pt x="14" y="9"/>
                  <a:pt x="14" y="9"/>
                  <a:pt x="14" y="9"/>
                </a:cubicBezTo>
                <a:cubicBezTo>
                  <a:pt x="12" y="10"/>
                  <a:pt x="10" y="12"/>
                  <a:pt x="8" y="14"/>
                </a:cubicBezTo>
                <a:cubicBezTo>
                  <a:pt x="13" y="23"/>
                  <a:pt x="13" y="23"/>
                  <a:pt x="13" y="23"/>
                </a:cubicBezTo>
                <a:cubicBezTo>
                  <a:pt x="11" y="26"/>
                  <a:pt x="10" y="28"/>
                  <a:pt x="10" y="31"/>
                </a:cubicBezTo>
                <a:lnTo>
                  <a:pt x="0" y="35"/>
                </a:lnTo>
                <a:close/>
                <a:moveTo>
                  <a:pt x="38" y="20"/>
                </a:moveTo>
                <a:cubicBezTo>
                  <a:pt x="49" y="20"/>
                  <a:pt x="57" y="28"/>
                  <a:pt x="57" y="39"/>
                </a:cubicBezTo>
                <a:cubicBezTo>
                  <a:pt x="57" y="49"/>
                  <a:pt x="49" y="57"/>
                  <a:pt x="38" y="57"/>
                </a:cubicBezTo>
                <a:cubicBezTo>
                  <a:pt x="28" y="57"/>
                  <a:pt x="20" y="49"/>
                  <a:pt x="20" y="39"/>
                </a:cubicBezTo>
                <a:cubicBezTo>
                  <a:pt x="20" y="28"/>
                  <a:pt x="28" y="20"/>
                  <a:pt x="38" y="20"/>
                </a:cubicBezTo>
                <a:close/>
              </a:path>
            </a:pathLst>
          </a:custGeom>
          <a:noFill/>
          <a:ln w="28575">
            <a:solidFill>
              <a:schemeClr val="bg1"/>
            </a:solidFill>
          </a:ln>
          <a:effectLst/>
          <a:extLst/>
        </p:spPr>
        <p:txBody>
          <a:bodyPr vert="horz" wrap="square" lIns="68580" tIns="34290" rIns="68580" bIns="34290" numCol="1" anchor="t" anchorCtr="0" compatLnSpc="1">
            <a:prstTxWarp prst="textNoShape">
              <a:avLst/>
            </a:prstTxWarp>
          </a:bodyPr>
          <a:lstStyle/>
          <a:p>
            <a:endParaRPr lang="en-US" sz="300"/>
          </a:p>
        </p:txBody>
      </p:sp>
      <p:sp>
        <p:nvSpPr>
          <p:cNvPr id="60" name="Oval 59"/>
          <p:cNvSpPr/>
          <p:nvPr/>
        </p:nvSpPr>
        <p:spPr>
          <a:xfrm>
            <a:off x="7508235" y="1758509"/>
            <a:ext cx="506257" cy="506257"/>
          </a:xfrm>
          <a:prstGeom prst="ellipse">
            <a:avLst/>
          </a:prstGeom>
          <a:solidFill>
            <a:srgbClr val="008FB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61" name="Shape 622"/>
          <p:cNvSpPr/>
          <p:nvPr/>
        </p:nvSpPr>
        <p:spPr>
          <a:xfrm flipH="1">
            <a:off x="7589147" y="1853787"/>
            <a:ext cx="344432" cy="315700"/>
          </a:xfrm>
          <a:custGeom>
            <a:avLst/>
            <a:gdLst/>
            <a:ahLst/>
            <a:cxnLst/>
            <a:rect l="0" t="0" r="0" b="0"/>
            <a:pathLst>
              <a:path w="120000" h="120000" extrusionOk="0">
                <a:moveTo>
                  <a:pt x="57761" y="28320"/>
                </a:moveTo>
                <a:cubicBezTo>
                  <a:pt x="48358" y="28320"/>
                  <a:pt x="40298" y="36960"/>
                  <a:pt x="40298" y="48000"/>
                </a:cubicBezTo>
                <a:cubicBezTo>
                  <a:pt x="40298" y="52800"/>
                  <a:pt x="41641" y="56640"/>
                  <a:pt x="43432" y="59040"/>
                </a:cubicBezTo>
                <a:cubicBezTo>
                  <a:pt x="47014" y="62880"/>
                  <a:pt x="51044" y="64800"/>
                  <a:pt x="53283" y="71520"/>
                </a:cubicBezTo>
                <a:cubicBezTo>
                  <a:pt x="53283" y="71520"/>
                  <a:pt x="53731" y="73920"/>
                  <a:pt x="57313" y="73920"/>
                </a:cubicBezTo>
                <a:cubicBezTo>
                  <a:pt x="57313" y="73920"/>
                  <a:pt x="57313" y="73920"/>
                  <a:pt x="57313" y="73920"/>
                </a:cubicBezTo>
                <a:cubicBezTo>
                  <a:pt x="58208" y="73920"/>
                  <a:pt x="58208" y="73920"/>
                  <a:pt x="58208" y="73920"/>
                </a:cubicBezTo>
                <a:cubicBezTo>
                  <a:pt x="58656" y="73920"/>
                  <a:pt x="58656" y="73920"/>
                  <a:pt x="58656" y="73920"/>
                </a:cubicBezTo>
                <a:cubicBezTo>
                  <a:pt x="62238" y="73920"/>
                  <a:pt x="62238" y="71520"/>
                  <a:pt x="62238" y="71520"/>
                </a:cubicBezTo>
                <a:cubicBezTo>
                  <a:pt x="62238" y="71520"/>
                  <a:pt x="62238" y="71520"/>
                  <a:pt x="62238" y="71520"/>
                </a:cubicBezTo>
                <a:cubicBezTo>
                  <a:pt x="64029" y="64800"/>
                  <a:pt x="68955" y="62880"/>
                  <a:pt x="72089" y="59040"/>
                </a:cubicBezTo>
                <a:cubicBezTo>
                  <a:pt x="74328" y="56160"/>
                  <a:pt x="75223" y="52800"/>
                  <a:pt x="75223" y="48000"/>
                </a:cubicBezTo>
                <a:cubicBezTo>
                  <a:pt x="75223" y="36960"/>
                  <a:pt x="67611" y="28320"/>
                  <a:pt x="57761" y="28320"/>
                </a:cubicBezTo>
                <a:close/>
                <a:moveTo>
                  <a:pt x="68059" y="55200"/>
                </a:moveTo>
                <a:cubicBezTo>
                  <a:pt x="67164" y="56160"/>
                  <a:pt x="66268" y="57120"/>
                  <a:pt x="65373" y="58080"/>
                </a:cubicBezTo>
                <a:cubicBezTo>
                  <a:pt x="64029" y="59040"/>
                  <a:pt x="62238" y="60480"/>
                  <a:pt x="60447" y="62400"/>
                </a:cubicBezTo>
                <a:cubicBezTo>
                  <a:pt x="60447" y="53280"/>
                  <a:pt x="60447" y="53280"/>
                  <a:pt x="60447" y="53280"/>
                </a:cubicBezTo>
                <a:cubicBezTo>
                  <a:pt x="64477" y="48960"/>
                  <a:pt x="64477" y="48960"/>
                  <a:pt x="64477" y="48960"/>
                </a:cubicBezTo>
                <a:cubicBezTo>
                  <a:pt x="65820" y="48000"/>
                  <a:pt x="65820" y="46080"/>
                  <a:pt x="64477" y="45120"/>
                </a:cubicBezTo>
                <a:cubicBezTo>
                  <a:pt x="63582" y="43680"/>
                  <a:pt x="61791" y="43680"/>
                  <a:pt x="60895" y="45120"/>
                </a:cubicBezTo>
                <a:cubicBezTo>
                  <a:pt x="57761" y="48000"/>
                  <a:pt x="57761" y="48000"/>
                  <a:pt x="57761" y="48000"/>
                </a:cubicBezTo>
                <a:cubicBezTo>
                  <a:pt x="55074" y="45120"/>
                  <a:pt x="55074" y="45120"/>
                  <a:pt x="55074" y="45120"/>
                </a:cubicBezTo>
                <a:cubicBezTo>
                  <a:pt x="53731" y="43680"/>
                  <a:pt x="52388" y="43680"/>
                  <a:pt x="51044" y="45120"/>
                </a:cubicBezTo>
                <a:cubicBezTo>
                  <a:pt x="50149" y="46080"/>
                  <a:pt x="50149" y="48000"/>
                  <a:pt x="51044" y="48960"/>
                </a:cubicBezTo>
                <a:cubicBezTo>
                  <a:pt x="55074" y="53280"/>
                  <a:pt x="55074" y="53280"/>
                  <a:pt x="55074" y="53280"/>
                </a:cubicBezTo>
                <a:cubicBezTo>
                  <a:pt x="55074" y="63360"/>
                  <a:pt x="55074" y="63360"/>
                  <a:pt x="55074" y="63360"/>
                </a:cubicBezTo>
                <a:cubicBezTo>
                  <a:pt x="53731" y="60960"/>
                  <a:pt x="51940" y="59520"/>
                  <a:pt x="50149" y="58080"/>
                </a:cubicBezTo>
                <a:cubicBezTo>
                  <a:pt x="49253" y="57120"/>
                  <a:pt x="48358" y="56160"/>
                  <a:pt x="47910" y="55200"/>
                </a:cubicBezTo>
                <a:cubicBezTo>
                  <a:pt x="46567" y="53280"/>
                  <a:pt x="45671" y="50880"/>
                  <a:pt x="45671" y="48000"/>
                </a:cubicBezTo>
                <a:cubicBezTo>
                  <a:pt x="45671" y="40320"/>
                  <a:pt x="51044" y="34080"/>
                  <a:pt x="57761" y="34080"/>
                </a:cubicBezTo>
                <a:cubicBezTo>
                  <a:pt x="64477" y="34080"/>
                  <a:pt x="69850" y="40320"/>
                  <a:pt x="69850" y="48000"/>
                </a:cubicBezTo>
                <a:cubicBezTo>
                  <a:pt x="69850" y="51840"/>
                  <a:pt x="69402" y="53760"/>
                  <a:pt x="68059" y="55200"/>
                </a:cubicBezTo>
                <a:close/>
                <a:moveTo>
                  <a:pt x="57761" y="23520"/>
                </a:moveTo>
                <a:cubicBezTo>
                  <a:pt x="56417" y="23520"/>
                  <a:pt x="55074" y="22080"/>
                  <a:pt x="55074" y="20640"/>
                </a:cubicBezTo>
                <a:cubicBezTo>
                  <a:pt x="55074" y="17280"/>
                  <a:pt x="55074" y="17280"/>
                  <a:pt x="55074" y="17280"/>
                </a:cubicBezTo>
                <a:cubicBezTo>
                  <a:pt x="55074" y="15360"/>
                  <a:pt x="56417" y="14400"/>
                  <a:pt x="57761" y="14400"/>
                </a:cubicBezTo>
                <a:cubicBezTo>
                  <a:pt x="59104" y="14400"/>
                  <a:pt x="60447" y="15360"/>
                  <a:pt x="60447" y="17280"/>
                </a:cubicBezTo>
                <a:cubicBezTo>
                  <a:pt x="60447" y="20640"/>
                  <a:pt x="60447" y="20640"/>
                  <a:pt x="60447" y="20640"/>
                </a:cubicBezTo>
                <a:cubicBezTo>
                  <a:pt x="60447" y="22080"/>
                  <a:pt x="59104" y="23520"/>
                  <a:pt x="57761" y="23520"/>
                </a:cubicBezTo>
                <a:close/>
                <a:moveTo>
                  <a:pt x="40746" y="31680"/>
                </a:moveTo>
                <a:cubicBezTo>
                  <a:pt x="40298" y="32160"/>
                  <a:pt x="39850" y="32640"/>
                  <a:pt x="38955" y="32640"/>
                </a:cubicBezTo>
                <a:cubicBezTo>
                  <a:pt x="38507" y="32640"/>
                  <a:pt x="37611" y="32160"/>
                  <a:pt x="37164" y="31680"/>
                </a:cubicBezTo>
                <a:cubicBezTo>
                  <a:pt x="34477" y="28800"/>
                  <a:pt x="34477" y="28800"/>
                  <a:pt x="34477" y="28800"/>
                </a:cubicBezTo>
                <a:cubicBezTo>
                  <a:pt x="33582" y="27840"/>
                  <a:pt x="33582" y="25920"/>
                  <a:pt x="34477" y="24960"/>
                </a:cubicBezTo>
                <a:cubicBezTo>
                  <a:pt x="35820" y="23520"/>
                  <a:pt x="37164" y="23520"/>
                  <a:pt x="38507" y="24960"/>
                </a:cubicBezTo>
                <a:cubicBezTo>
                  <a:pt x="40746" y="27360"/>
                  <a:pt x="40746" y="27360"/>
                  <a:pt x="40746" y="27360"/>
                </a:cubicBezTo>
                <a:cubicBezTo>
                  <a:pt x="42089" y="28800"/>
                  <a:pt x="42089" y="30240"/>
                  <a:pt x="40746" y="31680"/>
                </a:cubicBezTo>
                <a:close/>
                <a:moveTo>
                  <a:pt x="81044" y="24960"/>
                </a:moveTo>
                <a:cubicBezTo>
                  <a:pt x="81940" y="25920"/>
                  <a:pt x="81940" y="27840"/>
                  <a:pt x="81044" y="29280"/>
                </a:cubicBezTo>
                <a:cubicBezTo>
                  <a:pt x="78805" y="31680"/>
                  <a:pt x="78805" y="31680"/>
                  <a:pt x="78805" y="31680"/>
                </a:cubicBezTo>
                <a:cubicBezTo>
                  <a:pt x="77910" y="32160"/>
                  <a:pt x="77462" y="32640"/>
                  <a:pt x="76567" y="32640"/>
                </a:cubicBezTo>
                <a:cubicBezTo>
                  <a:pt x="76119" y="32640"/>
                  <a:pt x="75223" y="32160"/>
                  <a:pt x="74776" y="31680"/>
                </a:cubicBezTo>
                <a:cubicBezTo>
                  <a:pt x="73880" y="30720"/>
                  <a:pt x="73880" y="28800"/>
                  <a:pt x="74776" y="27840"/>
                </a:cubicBezTo>
                <a:cubicBezTo>
                  <a:pt x="77462" y="24960"/>
                  <a:pt x="77462" y="24960"/>
                  <a:pt x="77462" y="24960"/>
                </a:cubicBezTo>
                <a:cubicBezTo>
                  <a:pt x="78358" y="24000"/>
                  <a:pt x="80149" y="24000"/>
                  <a:pt x="81044" y="24960"/>
                </a:cubicBezTo>
                <a:close/>
                <a:moveTo>
                  <a:pt x="99402" y="72960"/>
                </a:moveTo>
                <a:cubicBezTo>
                  <a:pt x="99402" y="72960"/>
                  <a:pt x="99402" y="72960"/>
                  <a:pt x="99402" y="72960"/>
                </a:cubicBezTo>
                <a:cubicBezTo>
                  <a:pt x="94029" y="81120"/>
                  <a:pt x="90895" y="93600"/>
                  <a:pt x="90447" y="95520"/>
                </a:cubicBezTo>
                <a:cubicBezTo>
                  <a:pt x="90000" y="104640"/>
                  <a:pt x="91343" y="114720"/>
                  <a:pt x="92238" y="120000"/>
                </a:cubicBezTo>
                <a:cubicBezTo>
                  <a:pt x="85970" y="120000"/>
                  <a:pt x="85970" y="120000"/>
                  <a:pt x="85970" y="120000"/>
                </a:cubicBezTo>
                <a:cubicBezTo>
                  <a:pt x="85074" y="113760"/>
                  <a:pt x="83731" y="104160"/>
                  <a:pt x="84179" y="95040"/>
                </a:cubicBezTo>
                <a:cubicBezTo>
                  <a:pt x="84626" y="95040"/>
                  <a:pt x="84626" y="94560"/>
                  <a:pt x="84626" y="94560"/>
                </a:cubicBezTo>
                <a:cubicBezTo>
                  <a:pt x="84626" y="94080"/>
                  <a:pt x="87761" y="79200"/>
                  <a:pt x="94029" y="69120"/>
                </a:cubicBezTo>
                <a:cubicBezTo>
                  <a:pt x="95373" y="66720"/>
                  <a:pt x="111044" y="36000"/>
                  <a:pt x="85074" y="15360"/>
                </a:cubicBezTo>
                <a:cubicBezTo>
                  <a:pt x="85074" y="15360"/>
                  <a:pt x="73432" y="6720"/>
                  <a:pt x="56865" y="6720"/>
                </a:cubicBezTo>
                <a:cubicBezTo>
                  <a:pt x="47014" y="6720"/>
                  <a:pt x="37611" y="9600"/>
                  <a:pt x="28656" y="15360"/>
                </a:cubicBezTo>
                <a:cubicBezTo>
                  <a:pt x="27761" y="15840"/>
                  <a:pt x="15671" y="23040"/>
                  <a:pt x="19701" y="44160"/>
                </a:cubicBezTo>
                <a:cubicBezTo>
                  <a:pt x="19701" y="44160"/>
                  <a:pt x="19701" y="44640"/>
                  <a:pt x="19701" y="44640"/>
                </a:cubicBezTo>
                <a:cubicBezTo>
                  <a:pt x="20149" y="47040"/>
                  <a:pt x="20149" y="53760"/>
                  <a:pt x="17910" y="57120"/>
                </a:cubicBezTo>
                <a:cubicBezTo>
                  <a:pt x="17910" y="57120"/>
                  <a:pt x="17910" y="57600"/>
                  <a:pt x="17910" y="57600"/>
                </a:cubicBezTo>
                <a:cubicBezTo>
                  <a:pt x="7164" y="71040"/>
                  <a:pt x="7164" y="71040"/>
                  <a:pt x="7164" y="71040"/>
                </a:cubicBezTo>
                <a:cubicBezTo>
                  <a:pt x="7164" y="71040"/>
                  <a:pt x="7164" y="71040"/>
                  <a:pt x="7164" y="71040"/>
                </a:cubicBezTo>
                <a:cubicBezTo>
                  <a:pt x="7164" y="71040"/>
                  <a:pt x="7611" y="71040"/>
                  <a:pt x="7611" y="71040"/>
                </a:cubicBezTo>
                <a:cubicBezTo>
                  <a:pt x="14776" y="72960"/>
                  <a:pt x="14776" y="72960"/>
                  <a:pt x="14776" y="72960"/>
                </a:cubicBezTo>
                <a:cubicBezTo>
                  <a:pt x="15671" y="72960"/>
                  <a:pt x="16119" y="73440"/>
                  <a:pt x="16567" y="74400"/>
                </a:cubicBezTo>
                <a:cubicBezTo>
                  <a:pt x="17014" y="74880"/>
                  <a:pt x="19253" y="79200"/>
                  <a:pt x="20149" y="84000"/>
                </a:cubicBezTo>
                <a:cubicBezTo>
                  <a:pt x="26865" y="84000"/>
                  <a:pt x="26865" y="84000"/>
                  <a:pt x="26865" y="84000"/>
                </a:cubicBezTo>
                <a:cubicBezTo>
                  <a:pt x="28656" y="84000"/>
                  <a:pt x="30000" y="85440"/>
                  <a:pt x="30000" y="87360"/>
                </a:cubicBezTo>
                <a:cubicBezTo>
                  <a:pt x="30000" y="89280"/>
                  <a:pt x="28656" y="90720"/>
                  <a:pt x="26865" y="90720"/>
                </a:cubicBezTo>
                <a:cubicBezTo>
                  <a:pt x="26865" y="90720"/>
                  <a:pt x="26865" y="90720"/>
                  <a:pt x="26865" y="90720"/>
                </a:cubicBezTo>
                <a:cubicBezTo>
                  <a:pt x="20149" y="90720"/>
                  <a:pt x="20149" y="90720"/>
                  <a:pt x="20149" y="90720"/>
                </a:cubicBezTo>
                <a:cubicBezTo>
                  <a:pt x="20149" y="94560"/>
                  <a:pt x="19701" y="97920"/>
                  <a:pt x="19701" y="97920"/>
                </a:cubicBezTo>
                <a:cubicBezTo>
                  <a:pt x="19701" y="98400"/>
                  <a:pt x="19253" y="98400"/>
                  <a:pt x="19253" y="98400"/>
                </a:cubicBezTo>
                <a:cubicBezTo>
                  <a:pt x="19253" y="99360"/>
                  <a:pt x="18358" y="103200"/>
                  <a:pt x="19701" y="104640"/>
                </a:cubicBezTo>
                <a:cubicBezTo>
                  <a:pt x="19701" y="104640"/>
                  <a:pt x="19701" y="104640"/>
                  <a:pt x="19701" y="104640"/>
                </a:cubicBezTo>
                <a:cubicBezTo>
                  <a:pt x="20149" y="105120"/>
                  <a:pt x="21044" y="105600"/>
                  <a:pt x="25074" y="105600"/>
                </a:cubicBezTo>
                <a:cubicBezTo>
                  <a:pt x="29104" y="105600"/>
                  <a:pt x="34477" y="104640"/>
                  <a:pt x="41194" y="103200"/>
                </a:cubicBezTo>
                <a:cubicBezTo>
                  <a:pt x="42089" y="103200"/>
                  <a:pt x="43432" y="103200"/>
                  <a:pt x="43880" y="104160"/>
                </a:cubicBezTo>
                <a:cubicBezTo>
                  <a:pt x="45223" y="105120"/>
                  <a:pt x="47014" y="108960"/>
                  <a:pt x="48358" y="120000"/>
                </a:cubicBezTo>
                <a:cubicBezTo>
                  <a:pt x="42089" y="120000"/>
                  <a:pt x="42089" y="120000"/>
                  <a:pt x="42089" y="120000"/>
                </a:cubicBezTo>
                <a:cubicBezTo>
                  <a:pt x="41194" y="114720"/>
                  <a:pt x="40746" y="111840"/>
                  <a:pt x="40298" y="110400"/>
                </a:cubicBezTo>
                <a:cubicBezTo>
                  <a:pt x="34029" y="111840"/>
                  <a:pt x="28656" y="112320"/>
                  <a:pt x="25074" y="112320"/>
                </a:cubicBezTo>
                <a:cubicBezTo>
                  <a:pt x="19701" y="112320"/>
                  <a:pt x="17462" y="111360"/>
                  <a:pt x="16567" y="110880"/>
                </a:cubicBezTo>
                <a:cubicBezTo>
                  <a:pt x="16567" y="110880"/>
                  <a:pt x="16567" y="110880"/>
                  <a:pt x="16567" y="110880"/>
                </a:cubicBezTo>
                <a:cubicBezTo>
                  <a:pt x="16567" y="110400"/>
                  <a:pt x="16119" y="110400"/>
                  <a:pt x="16119" y="110400"/>
                </a:cubicBezTo>
                <a:cubicBezTo>
                  <a:pt x="11641" y="106560"/>
                  <a:pt x="12089" y="100320"/>
                  <a:pt x="13432" y="96480"/>
                </a:cubicBezTo>
                <a:cubicBezTo>
                  <a:pt x="13432" y="95520"/>
                  <a:pt x="14328" y="90720"/>
                  <a:pt x="13880" y="86880"/>
                </a:cubicBezTo>
                <a:cubicBezTo>
                  <a:pt x="13880" y="84480"/>
                  <a:pt x="12537" y="81120"/>
                  <a:pt x="11641" y="79200"/>
                </a:cubicBezTo>
                <a:cubicBezTo>
                  <a:pt x="6716" y="77760"/>
                  <a:pt x="6716" y="77760"/>
                  <a:pt x="6716" y="77760"/>
                </a:cubicBezTo>
                <a:cubicBezTo>
                  <a:pt x="3582" y="77760"/>
                  <a:pt x="2238" y="75840"/>
                  <a:pt x="1343" y="74880"/>
                </a:cubicBezTo>
                <a:cubicBezTo>
                  <a:pt x="0" y="72000"/>
                  <a:pt x="895" y="69120"/>
                  <a:pt x="895" y="68640"/>
                </a:cubicBezTo>
                <a:cubicBezTo>
                  <a:pt x="1343" y="68160"/>
                  <a:pt x="1343" y="68160"/>
                  <a:pt x="1343" y="67680"/>
                </a:cubicBezTo>
                <a:cubicBezTo>
                  <a:pt x="12985" y="53280"/>
                  <a:pt x="12985" y="53280"/>
                  <a:pt x="12985" y="53280"/>
                </a:cubicBezTo>
                <a:cubicBezTo>
                  <a:pt x="13432" y="52320"/>
                  <a:pt x="13880" y="48480"/>
                  <a:pt x="13432" y="45120"/>
                </a:cubicBezTo>
                <a:cubicBezTo>
                  <a:pt x="8507" y="19200"/>
                  <a:pt x="24626" y="9600"/>
                  <a:pt x="25522" y="9600"/>
                </a:cubicBezTo>
                <a:cubicBezTo>
                  <a:pt x="35373" y="3360"/>
                  <a:pt x="45671" y="0"/>
                  <a:pt x="56865" y="0"/>
                </a:cubicBezTo>
                <a:cubicBezTo>
                  <a:pt x="75671" y="0"/>
                  <a:pt x="88208" y="9600"/>
                  <a:pt x="89104" y="10080"/>
                </a:cubicBezTo>
                <a:cubicBezTo>
                  <a:pt x="120000" y="34560"/>
                  <a:pt x="99402" y="72480"/>
                  <a:pt x="99402" y="72960"/>
                </a:cubicBezTo>
                <a:close/>
              </a:path>
            </a:pathLst>
          </a:custGeom>
          <a:solidFill>
            <a:schemeClr val="bg1"/>
          </a:solidFill>
          <a:ln>
            <a:noFill/>
          </a:ln>
          <a:effectLst/>
        </p:spPr>
        <p:txBody>
          <a:bodyPr lIns="68569" tIns="34275" rIns="68569" bIns="34275" anchor="t" anchorCtr="0">
            <a:noAutofit/>
          </a:bodyPr>
          <a:lstStyle/>
          <a:p>
            <a:endParaRPr sz="600"/>
          </a:p>
        </p:txBody>
      </p:sp>
      <p:cxnSp>
        <p:nvCxnSpPr>
          <p:cNvPr id="63" name="Straight Connector 62"/>
          <p:cNvCxnSpPr/>
          <p:nvPr/>
        </p:nvCxnSpPr>
        <p:spPr>
          <a:xfrm>
            <a:off x="4634140" y="1185845"/>
            <a:ext cx="0" cy="3259155"/>
          </a:xfrm>
          <a:prstGeom prst="line">
            <a:avLst/>
          </a:prstGeom>
          <a:ln w="19050">
            <a:solidFill>
              <a:schemeClr val="accent3"/>
            </a:solidFill>
          </a:ln>
        </p:spPr>
        <p:style>
          <a:lnRef idx="1">
            <a:schemeClr val="accent6"/>
          </a:lnRef>
          <a:fillRef idx="0">
            <a:schemeClr val="accent6"/>
          </a:fillRef>
          <a:effectRef idx="0">
            <a:schemeClr val="accent6"/>
          </a:effectRef>
          <a:fontRef idx="minor">
            <a:schemeClr val="tx1"/>
          </a:fontRef>
        </p:style>
      </p:cxnSp>
      <p:sp>
        <p:nvSpPr>
          <p:cNvPr id="64" name="Triangle 63"/>
          <p:cNvSpPr/>
          <p:nvPr/>
        </p:nvSpPr>
        <p:spPr>
          <a:xfrm rot="5400000">
            <a:off x="4442970" y="2684949"/>
            <a:ext cx="645281" cy="260947"/>
          </a:xfrm>
          <a:prstGeom prst="triangle">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5" name="Group 64"/>
          <p:cNvGrpSpPr/>
          <p:nvPr/>
        </p:nvGrpSpPr>
        <p:grpSpPr>
          <a:xfrm>
            <a:off x="78723" y="1777999"/>
            <a:ext cx="4472485" cy="2026606"/>
            <a:chOff x="421527" y="996388"/>
            <a:chExt cx="8260370" cy="3743001"/>
          </a:xfrm>
        </p:grpSpPr>
        <p:grpSp>
          <p:nvGrpSpPr>
            <p:cNvPr id="66" name="Shape 833"/>
            <p:cNvGrpSpPr/>
            <p:nvPr/>
          </p:nvGrpSpPr>
          <p:grpSpPr>
            <a:xfrm>
              <a:off x="3259388" y="996388"/>
              <a:ext cx="3524658" cy="2427926"/>
              <a:chOff x="0" y="0"/>
              <a:chExt cx="3524658" cy="2427926"/>
            </a:xfrm>
          </p:grpSpPr>
          <p:sp>
            <p:nvSpPr>
              <p:cNvPr id="81" name="Shape 834"/>
              <p:cNvSpPr/>
              <p:nvPr/>
            </p:nvSpPr>
            <p:spPr>
              <a:xfrm rot="-5400000">
                <a:off x="274182" y="-274182"/>
                <a:ext cx="1213963" cy="1762328"/>
              </a:xfrm>
              <a:prstGeom prst="round1Rect">
                <a:avLst>
                  <a:gd name="adj" fmla="val 16667"/>
                </a:avLst>
              </a:prstGeom>
              <a:solidFill>
                <a:srgbClr val="00AFA9"/>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900"/>
              </a:p>
            </p:txBody>
          </p:sp>
          <p:sp>
            <p:nvSpPr>
              <p:cNvPr id="82" name="Shape 835"/>
              <p:cNvSpPr txBox="1"/>
              <p:nvPr/>
            </p:nvSpPr>
            <p:spPr>
              <a:xfrm>
                <a:off x="0" y="0"/>
                <a:ext cx="1762328" cy="910472"/>
              </a:xfrm>
              <a:prstGeom prst="rect">
                <a:avLst/>
              </a:prstGeom>
              <a:noFill/>
              <a:ln>
                <a:noFill/>
              </a:ln>
            </p:spPr>
            <p:txBody>
              <a:bodyPr lIns="128000" tIns="128000" rIns="128000" bIns="1280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900">
                    <a:solidFill>
                      <a:schemeClr val="lt1"/>
                    </a:solidFill>
                    <a:latin typeface="Arial"/>
                    <a:ea typeface="Arial"/>
                    <a:cs typeface="Arial"/>
                    <a:sym typeface="Arial"/>
                  </a:rPr>
                  <a:t>Assign</a:t>
                </a:r>
              </a:p>
            </p:txBody>
          </p:sp>
          <p:sp>
            <p:nvSpPr>
              <p:cNvPr id="83" name="Shape 836"/>
              <p:cNvSpPr/>
              <p:nvPr/>
            </p:nvSpPr>
            <p:spPr>
              <a:xfrm>
                <a:off x="1762328" y="0"/>
                <a:ext cx="1762328" cy="1213963"/>
              </a:xfrm>
              <a:prstGeom prst="round1Rect">
                <a:avLst>
                  <a:gd name="adj" fmla="val 16667"/>
                </a:avLst>
              </a:prstGeom>
              <a:solidFill>
                <a:srgbClr val="0079BB"/>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900"/>
              </a:p>
            </p:txBody>
          </p:sp>
          <p:sp>
            <p:nvSpPr>
              <p:cNvPr id="84" name="Shape 837"/>
              <p:cNvSpPr txBox="1"/>
              <p:nvPr/>
            </p:nvSpPr>
            <p:spPr>
              <a:xfrm>
                <a:off x="1762328" y="0"/>
                <a:ext cx="1762328" cy="910472"/>
              </a:xfrm>
              <a:prstGeom prst="rect">
                <a:avLst/>
              </a:prstGeom>
              <a:noFill/>
              <a:ln>
                <a:noFill/>
              </a:ln>
            </p:spPr>
            <p:txBody>
              <a:bodyPr lIns="128000" tIns="128000" rIns="128000" bIns="1280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900">
                    <a:solidFill>
                      <a:schemeClr val="lt1"/>
                    </a:solidFill>
                    <a:latin typeface="Arial"/>
                    <a:ea typeface="Arial"/>
                    <a:cs typeface="Arial"/>
                    <a:sym typeface="Arial"/>
                  </a:rPr>
                  <a:t>Build</a:t>
                </a:r>
              </a:p>
            </p:txBody>
          </p:sp>
          <p:sp>
            <p:nvSpPr>
              <p:cNvPr id="85" name="Shape 838"/>
              <p:cNvSpPr/>
              <p:nvPr/>
            </p:nvSpPr>
            <p:spPr>
              <a:xfrm rot="10800000">
                <a:off x="0" y="1213963"/>
                <a:ext cx="1762328" cy="1213963"/>
              </a:xfrm>
              <a:prstGeom prst="round1Rect">
                <a:avLst>
                  <a:gd name="adj" fmla="val 16667"/>
                </a:avLst>
              </a:prstGeom>
              <a:solidFill>
                <a:srgbClr val="0067B9"/>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900"/>
              </a:p>
            </p:txBody>
          </p:sp>
          <p:sp>
            <p:nvSpPr>
              <p:cNvPr id="86" name="Shape 839"/>
              <p:cNvSpPr txBox="1"/>
              <p:nvPr/>
            </p:nvSpPr>
            <p:spPr>
              <a:xfrm>
                <a:off x="0" y="1517454"/>
                <a:ext cx="1762328" cy="910472"/>
              </a:xfrm>
              <a:prstGeom prst="rect">
                <a:avLst/>
              </a:prstGeom>
              <a:noFill/>
              <a:ln>
                <a:noFill/>
              </a:ln>
            </p:spPr>
            <p:txBody>
              <a:bodyPr lIns="128000" tIns="128000" rIns="128000" bIns="1280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900">
                    <a:solidFill>
                      <a:schemeClr val="lt1"/>
                    </a:solidFill>
                    <a:latin typeface="Arial"/>
                    <a:ea typeface="Arial"/>
                    <a:cs typeface="Arial"/>
                    <a:sym typeface="Arial"/>
                  </a:rPr>
                  <a:t>Demo</a:t>
                </a:r>
              </a:p>
            </p:txBody>
          </p:sp>
          <p:sp>
            <p:nvSpPr>
              <p:cNvPr id="87" name="Shape 840"/>
              <p:cNvSpPr/>
              <p:nvPr/>
            </p:nvSpPr>
            <p:spPr>
              <a:xfrm rot="5400000">
                <a:off x="2036512" y="939780"/>
                <a:ext cx="1213963" cy="1762328"/>
              </a:xfrm>
              <a:prstGeom prst="round1Rect">
                <a:avLst>
                  <a:gd name="adj" fmla="val 16667"/>
                </a:avLst>
              </a:prstGeom>
              <a:solidFill>
                <a:srgbClr val="0054B6"/>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900"/>
              </a:p>
            </p:txBody>
          </p:sp>
          <p:sp>
            <p:nvSpPr>
              <p:cNvPr id="88" name="Shape 841"/>
              <p:cNvSpPr txBox="1"/>
              <p:nvPr/>
            </p:nvSpPr>
            <p:spPr>
              <a:xfrm>
                <a:off x="1762328" y="1517454"/>
                <a:ext cx="1762328" cy="910472"/>
              </a:xfrm>
              <a:prstGeom prst="rect">
                <a:avLst/>
              </a:prstGeom>
              <a:noFill/>
              <a:ln>
                <a:noFill/>
              </a:ln>
            </p:spPr>
            <p:txBody>
              <a:bodyPr lIns="128000" tIns="128000" rIns="128000" bIns="1280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900">
                    <a:solidFill>
                      <a:schemeClr val="lt1"/>
                    </a:solidFill>
                    <a:latin typeface="Arial"/>
                    <a:ea typeface="Arial"/>
                    <a:cs typeface="Arial"/>
                    <a:sym typeface="Arial"/>
                  </a:rPr>
                  <a:t>Test</a:t>
                </a:r>
              </a:p>
            </p:txBody>
          </p:sp>
          <p:sp>
            <p:nvSpPr>
              <p:cNvPr id="89" name="Shape 842"/>
              <p:cNvSpPr/>
              <p:nvPr/>
            </p:nvSpPr>
            <p:spPr>
              <a:xfrm>
                <a:off x="1233629" y="910473"/>
                <a:ext cx="1057396" cy="606981"/>
              </a:xfrm>
              <a:prstGeom prst="roundRect">
                <a:avLst>
                  <a:gd name="adj" fmla="val 16667"/>
                </a:avLst>
              </a:prstGeom>
              <a:solidFill>
                <a:srgbClr val="CADBE8"/>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900"/>
              </a:p>
            </p:txBody>
          </p:sp>
          <p:sp>
            <p:nvSpPr>
              <p:cNvPr id="90" name="Shape 843"/>
              <p:cNvSpPr txBox="1"/>
              <p:nvPr/>
            </p:nvSpPr>
            <p:spPr>
              <a:xfrm>
                <a:off x="1227850" y="940103"/>
                <a:ext cx="1064820" cy="547722"/>
              </a:xfrm>
              <a:prstGeom prst="rect">
                <a:avLst/>
              </a:prstGeom>
              <a:noFill/>
              <a:ln>
                <a:noFill/>
              </a:ln>
            </p:spPr>
            <p:txBody>
              <a:bodyPr lIns="68575" tIns="68575" rIns="68575" bIns="68575"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900">
                    <a:solidFill>
                      <a:schemeClr val="dk1"/>
                    </a:solidFill>
                    <a:latin typeface="Arial"/>
                    <a:ea typeface="Arial"/>
                    <a:cs typeface="Arial"/>
                    <a:sym typeface="Arial"/>
                  </a:rPr>
                  <a:t>Develop</a:t>
                </a:r>
              </a:p>
            </p:txBody>
          </p:sp>
        </p:grpSp>
        <p:grpSp>
          <p:nvGrpSpPr>
            <p:cNvPr id="67" name="Shape 844"/>
            <p:cNvGrpSpPr/>
            <p:nvPr/>
          </p:nvGrpSpPr>
          <p:grpSpPr>
            <a:xfrm>
              <a:off x="421527" y="1839838"/>
              <a:ext cx="3334610" cy="741023"/>
              <a:chOff x="2609" y="682943"/>
              <a:chExt cx="3334610" cy="741023"/>
            </a:xfrm>
          </p:grpSpPr>
          <p:sp>
            <p:nvSpPr>
              <p:cNvPr id="77" name="Shape 845"/>
              <p:cNvSpPr/>
              <p:nvPr/>
            </p:nvSpPr>
            <p:spPr>
              <a:xfrm>
                <a:off x="2609" y="682943"/>
                <a:ext cx="1852560" cy="741023"/>
              </a:xfrm>
              <a:prstGeom prst="homePlate">
                <a:avLst>
                  <a:gd name="adj" fmla="val 50000"/>
                </a:avLst>
              </a:prstGeom>
              <a:solidFill>
                <a:srgbClr val="0027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900"/>
              </a:p>
            </p:txBody>
          </p:sp>
          <p:sp>
            <p:nvSpPr>
              <p:cNvPr id="78" name="Shape 846"/>
              <p:cNvSpPr txBox="1"/>
              <p:nvPr/>
            </p:nvSpPr>
            <p:spPr>
              <a:xfrm>
                <a:off x="2609" y="682943"/>
                <a:ext cx="1667304" cy="741023"/>
              </a:xfrm>
              <a:prstGeom prst="rect">
                <a:avLst/>
              </a:prstGeom>
              <a:noFill/>
              <a:ln>
                <a:noFill/>
              </a:ln>
            </p:spPr>
            <p:txBody>
              <a:bodyPr lIns="74675" tIns="37325" rIns="18650" bIns="37325"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700">
                    <a:solidFill>
                      <a:schemeClr val="lt1"/>
                    </a:solidFill>
                    <a:latin typeface="Arial"/>
                    <a:ea typeface="Arial"/>
                    <a:cs typeface="Arial"/>
                    <a:sym typeface="Arial"/>
                  </a:rPr>
                  <a:t>Define</a:t>
                </a:r>
              </a:p>
            </p:txBody>
          </p:sp>
          <p:sp>
            <p:nvSpPr>
              <p:cNvPr id="79" name="Shape 847"/>
              <p:cNvSpPr/>
              <p:nvPr/>
            </p:nvSpPr>
            <p:spPr>
              <a:xfrm>
                <a:off x="1484658" y="682943"/>
                <a:ext cx="1852560" cy="741023"/>
              </a:xfrm>
              <a:prstGeom prst="chevron">
                <a:avLst>
                  <a:gd name="adj" fmla="val 50000"/>
                </a:avLst>
              </a:prstGeom>
              <a:solidFill>
                <a:srgbClr val="0027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900"/>
              </a:p>
            </p:txBody>
          </p:sp>
          <p:sp>
            <p:nvSpPr>
              <p:cNvPr id="80" name="Shape 848"/>
              <p:cNvSpPr txBox="1"/>
              <p:nvPr/>
            </p:nvSpPr>
            <p:spPr>
              <a:xfrm>
                <a:off x="1855169" y="682943"/>
                <a:ext cx="1111537" cy="741023"/>
              </a:xfrm>
              <a:prstGeom prst="rect">
                <a:avLst/>
              </a:prstGeom>
              <a:noFill/>
              <a:ln>
                <a:noFill/>
              </a:ln>
            </p:spPr>
            <p:txBody>
              <a:bodyPr lIns="56000" tIns="37325" rIns="18650" bIns="37325"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700">
                    <a:solidFill>
                      <a:schemeClr val="lt1"/>
                    </a:solidFill>
                    <a:latin typeface="Arial"/>
                    <a:ea typeface="Arial"/>
                    <a:cs typeface="Arial"/>
                    <a:sym typeface="Arial"/>
                  </a:rPr>
                  <a:t>Design</a:t>
                </a:r>
              </a:p>
            </p:txBody>
          </p:sp>
        </p:grpSp>
        <p:sp>
          <p:nvSpPr>
            <p:cNvPr id="68" name="Shape 849"/>
            <p:cNvSpPr txBox="1"/>
            <p:nvPr/>
          </p:nvSpPr>
          <p:spPr>
            <a:xfrm>
              <a:off x="542793" y="2624524"/>
              <a:ext cx="1595391"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700" b="1" dirty="0">
                  <a:latin typeface="Arial"/>
                  <a:ea typeface="Arial"/>
                  <a:cs typeface="Arial"/>
                  <a:sym typeface="Arial"/>
                </a:rPr>
                <a:t>Workshops</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Process Flow</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Video Scripts</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URS</a:t>
              </a:r>
            </a:p>
          </p:txBody>
        </p:sp>
        <p:sp>
          <p:nvSpPr>
            <p:cNvPr id="69" name="Shape 850"/>
            <p:cNvSpPr txBox="1"/>
            <p:nvPr/>
          </p:nvSpPr>
          <p:spPr>
            <a:xfrm>
              <a:off x="2048116" y="2624524"/>
              <a:ext cx="1442936" cy="1384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700" b="1" dirty="0">
                  <a:latin typeface="Arial"/>
                  <a:ea typeface="Arial"/>
                  <a:cs typeface="Arial"/>
                  <a:sym typeface="Arial"/>
                </a:rPr>
                <a:t>Reviews</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Feedback</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App Mockups</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User Stories</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Storyboards</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Integration</a:t>
              </a:r>
            </a:p>
          </p:txBody>
        </p:sp>
        <p:sp>
          <p:nvSpPr>
            <p:cNvPr id="70" name="Shape 851"/>
            <p:cNvSpPr txBox="1"/>
            <p:nvPr/>
          </p:nvSpPr>
          <p:spPr>
            <a:xfrm>
              <a:off x="4493086" y="3440735"/>
              <a:ext cx="1660187" cy="84250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700" b="1" dirty="0">
                  <a:latin typeface="Arial"/>
                  <a:ea typeface="Arial"/>
                  <a:cs typeface="Arial"/>
                  <a:sym typeface="Arial"/>
                </a:rPr>
                <a:t>Approval</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Feedback</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Application Design</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Configuration</a:t>
              </a:r>
            </a:p>
            <a:p>
              <a:pPr marL="91440" marR="0" lvl="0" indent="-91440" algn="l" rtl="0">
                <a:spcBef>
                  <a:spcPts val="0"/>
                </a:spcBef>
                <a:buClr>
                  <a:schemeClr val="accent3"/>
                </a:buClr>
                <a:buSzPct val="100000"/>
                <a:buFont typeface="Arial" charset="0"/>
                <a:buChar char="•"/>
              </a:pPr>
              <a:endParaRPr sz="700" dirty="0">
                <a:latin typeface="Arial"/>
                <a:ea typeface="Arial"/>
                <a:cs typeface="Arial"/>
                <a:sym typeface="Arial"/>
              </a:endParaRPr>
            </a:p>
          </p:txBody>
        </p:sp>
        <p:grpSp>
          <p:nvGrpSpPr>
            <p:cNvPr id="71" name="Shape 852"/>
            <p:cNvGrpSpPr/>
            <p:nvPr/>
          </p:nvGrpSpPr>
          <p:grpSpPr>
            <a:xfrm>
              <a:off x="6784048" y="1839078"/>
              <a:ext cx="1856362" cy="742543"/>
              <a:chOff x="0" y="536768"/>
              <a:chExt cx="1856362" cy="742543"/>
            </a:xfrm>
          </p:grpSpPr>
          <p:sp>
            <p:nvSpPr>
              <p:cNvPr id="75" name="Shape 853"/>
              <p:cNvSpPr/>
              <p:nvPr/>
            </p:nvSpPr>
            <p:spPr>
              <a:xfrm>
                <a:off x="0" y="536768"/>
                <a:ext cx="1856362" cy="742543"/>
              </a:xfrm>
              <a:prstGeom prst="chevron">
                <a:avLst>
                  <a:gd name="adj" fmla="val 50000"/>
                </a:avLst>
              </a:prstGeom>
              <a:solidFill>
                <a:srgbClr val="0027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900"/>
              </a:p>
            </p:txBody>
          </p:sp>
          <p:sp>
            <p:nvSpPr>
              <p:cNvPr id="76" name="Shape 854"/>
              <p:cNvSpPr txBox="1"/>
              <p:nvPr/>
            </p:nvSpPr>
            <p:spPr>
              <a:xfrm>
                <a:off x="371271" y="536768"/>
                <a:ext cx="1113817" cy="742543"/>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700" dirty="0">
                    <a:solidFill>
                      <a:schemeClr val="lt1"/>
                    </a:solidFill>
                    <a:latin typeface="Arial"/>
                    <a:ea typeface="Arial"/>
                    <a:cs typeface="Arial"/>
                    <a:sym typeface="Arial"/>
                  </a:rPr>
                  <a:t>Deliver</a:t>
                </a:r>
              </a:p>
            </p:txBody>
          </p:sp>
        </p:grpSp>
        <p:sp>
          <p:nvSpPr>
            <p:cNvPr id="72" name="Shape 855"/>
            <p:cNvSpPr txBox="1"/>
            <p:nvPr/>
          </p:nvSpPr>
          <p:spPr>
            <a:xfrm>
              <a:off x="7021710" y="2624524"/>
              <a:ext cx="1660187" cy="160043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700" b="1" dirty="0">
                  <a:latin typeface="Arial"/>
                  <a:ea typeface="Arial"/>
                  <a:cs typeface="Arial"/>
                  <a:sym typeface="Arial"/>
                </a:rPr>
                <a:t>Release</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QA</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UAT/Integration</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Finalization</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Document</a:t>
              </a:r>
            </a:p>
            <a:p>
              <a:pPr marL="91440" marR="0" lvl="0" indent="-91440" algn="l" rtl="0">
                <a:spcBef>
                  <a:spcPts val="0"/>
                </a:spcBef>
                <a:buClr>
                  <a:schemeClr val="accent3"/>
                </a:buClr>
                <a:buSzPct val="100000"/>
                <a:buFont typeface="Arial" charset="0"/>
                <a:buChar char="•"/>
              </a:pPr>
              <a:r>
                <a:rPr lang="en-US" sz="500" dirty="0">
                  <a:latin typeface="Arial"/>
                  <a:ea typeface="Arial"/>
                  <a:cs typeface="Arial"/>
                  <a:sym typeface="Arial"/>
                </a:rPr>
                <a:t>Go-Live</a:t>
              </a:r>
            </a:p>
            <a:p>
              <a:pPr marL="285750" marR="0" lvl="0" indent="-285750" algn="l" rtl="0">
                <a:spcBef>
                  <a:spcPts val="0"/>
                </a:spcBef>
                <a:buClr>
                  <a:schemeClr val="accent3"/>
                </a:buClr>
                <a:buSzPct val="100000"/>
                <a:buFont typeface="Arial" charset="0"/>
                <a:buChar char="•"/>
              </a:pPr>
              <a:endParaRPr sz="700" dirty="0">
                <a:latin typeface="Arial"/>
                <a:ea typeface="Arial"/>
                <a:cs typeface="Arial"/>
                <a:sym typeface="Arial"/>
              </a:endParaRPr>
            </a:p>
          </p:txBody>
        </p:sp>
        <p:cxnSp>
          <p:nvCxnSpPr>
            <p:cNvPr id="73" name="Straight Arrow Connector 72"/>
            <p:cNvCxnSpPr/>
            <p:nvPr/>
          </p:nvCxnSpPr>
          <p:spPr>
            <a:xfrm flipV="1">
              <a:off x="566928" y="4330396"/>
              <a:ext cx="8073482" cy="9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140551" y="4341479"/>
              <a:ext cx="1318075" cy="397910"/>
            </a:xfrm>
            <a:prstGeom prst="rect">
              <a:avLst/>
            </a:prstGeom>
            <a:noFill/>
          </p:spPr>
          <p:txBody>
            <a:bodyPr wrap="none" rtlCol="0">
              <a:spAutoFit/>
            </a:bodyPr>
            <a:lstStyle/>
            <a:p>
              <a:r>
                <a:rPr lang="en-US" sz="800" i="1" dirty="0">
                  <a:solidFill>
                    <a:schemeClr val="tx2"/>
                  </a:solidFill>
                </a:rPr>
                <a:t>(5-12 weeks)</a:t>
              </a:r>
            </a:p>
          </p:txBody>
        </p:sp>
      </p:grpSp>
    </p:spTree>
    <p:extLst>
      <p:ext uri="{BB962C8B-B14F-4D97-AF65-F5344CB8AC3E}">
        <p14:creationId xmlns:p14="http://schemas.microsoft.com/office/powerpoint/2010/main" val="1361656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ounded Rectangle 41"/>
          <p:cNvSpPr/>
          <p:nvPr/>
        </p:nvSpPr>
        <p:spPr>
          <a:xfrm>
            <a:off x="766867" y="4048745"/>
            <a:ext cx="1802371" cy="698270"/>
          </a:xfrm>
          <a:prstGeom prst="rect">
            <a:avLst/>
          </a:prstGeom>
          <a:solidFill>
            <a:srgbClr val="002855"/>
          </a:solidFill>
          <a:ln w="9525" cap="flat" cmpd="sng" algn="ctr">
            <a:noFill/>
            <a:prstDash val="solid"/>
          </a:ln>
          <a:effectLst/>
        </p:spPr>
        <p:txBody>
          <a:bodyPr rtlCol="0" anchor="ctr"/>
          <a:lstStyle/>
          <a:p>
            <a:pPr algn="ctr" defTabSz="456453">
              <a:defRPr/>
            </a:pPr>
            <a:endParaRPr lang="en-US" sz="1200" kern="1200" dirty="0">
              <a:solidFill>
                <a:srgbClr val="FFFFFF"/>
              </a:solidFill>
              <a:latin typeface="+mj-lt"/>
              <a:ea typeface="+mn-ea"/>
            </a:endParaRPr>
          </a:p>
        </p:txBody>
      </p:sp>
      <p:sp>
        <p:nvSpPr>
          <p:cNvPr id="101" name="Rounded Rectangle 93"/>
          <p:cNvSpPr/>
          <p:nvPr/>
        </p:nvSpPr>
        <p:spPr>
          <a:xfrm>
            <a:off x="2679647" y="3156680"/>
            <a:ext cx="1802371" cy="698270"/>
          </a:xfrm>
          <a:prstGeom prst="rect">
            <a:avLst/>
          </a:prstGeom>
          <a:solidFill>
            <a:srgbClr val="00AFA9"/>
          </a:solidFill>
          <a:ln w="9525" cap="flat" cmpd="sng" algn="ctr">
            <a:noFill/>
            <a:prstDash val="solid"/>
          </a:ln>
          <a:effectLst/>
        </p:spPr>
        <p:txBody>
          <a:bodyPr rtlCol="0" anchor="ctr"/>
          <a:lstStyle/>
          <a:p>
            <a:pPr algn="ctr" defTabSz="456453">
              <a:defRPr/>
            </a:pPr>
            <a:endParaRPr lang="en-US" sz="1200" kern="1200" dirty="0">
              <a:solidFill>
                <a:srgbClr val="FFFFFF"/>
              </a:solidFill>
              <a:latin typeface="+mj-lt"/>
              <a:ea typeface="+mn-ea"/>
            </a:endParaRPr>
          </a:p>
        </p:txBody>
      </p:sp>
      <p:sp>
        <p:nvSpPr>
          <p:cNvPr id="102" name="Rounded Rectangle 94"/>
          <p:cNvSpPr/>
          <p:nvPr/>
        </p:nvSpPr>
        <p:spPr>
          <a:xfrm>
            <a:off x="2680253" y="4052789"/>
            <a:ext cx="1802371" cy="690182"/>
          </a:xfrm>
          <a:prstGeom prst="rect">
            <a:avLst/>
          </a:prstGeom>
          <a:solidFill>
            <a:srgbClr val="002855"/>
          </a:solidFill>
          <a:ln w="9525" cap="flat" cmpd="sng" algn="ctr">
            <a:noFill/>
            <a:prstDash val="solid"/>
          </a:ln>
          <a:effectLst/>
        </p:spPr>
        <p:txBody>
          <a:bodyPr rtlCol="0" anchor="ctr"/>
          <a:lstStyle/>
          <a:p>
            <a:pPr algn="ctr" defTabSz="456453">
              <a:defRPr/>
            </a:pPr>
            <a:endParaRPr lang="en-US" sz="1200" kern="1200" dirty="0">
              <a:solidFill>
                <a:srgbClr val="FFFFFF"/>
              </a:solidFill>
              <a:latin typeface="+mj-lt"/>
              <a:ea typeface="+mn-ea"/>
            </a:endParaRPr>
          </a:p>
        </p:txBody>
      </p:sp>
      <p:sp>
        <p:nvSpPr>
          <p:cNvPr id="103" name="Rounded Rectangle 41"/>
          <p:cNvSpPr/>
          <p:nvPr/>
        </p:nvSpPr>
        <p:spPr>
          <a:xfrm>
            <a:off x="764594" y="3156680"/>
            <a:ext cx="1802371" cy="698270"/>
          </a:xfrm>
          <a:prstGeom prst="rect">
            <a:avLst/>
          </a:prstGeom>
          <a:solidFill>
            <a:srgbClr val="00AFA9"/>
          </a:solidFill>
          <a:ln w="9525" cap="flat" cmpd="sng" algn="ctr">
            <a:noFill/>
            <a:prstDash val="solid"/>
          </a:ln>
          <a:effectLst/>
        </p:spPr>
        <p:txBody>
          <a:bodyPr rtlCol="0" anchor="ctr"/>
          <a:lstStyle/>
          <a:p>
            <a:pPr algn="ctr" defTabSz="456453">
              <a:defRPr/>
            </a:pPr>
            <a:endParaRPr lang="en-US" sz="1200" kern="1200" dirty="0">
              <a:solidFill>
                <a:srgbClr val="FFFFFF"/>
              </a:solidFill>
              <a:latin typeface="+mj-lt"/>
              <a:ea typeface="+mn-ea"/>
            </a:endParaRPr>
          </a:p>
        </p:txBody>
      </p:sp>
      <p:sp>
        <p:nvSpPr>
          <p:cNvPr id="3" name="Slide Number Placeholder 2"/>
          <p:cNvSpPr>
            <a:spLocks noGrp="1"/>
          </p:cNvSpPr>
          <p:nvPr>
            <p:ph type="sldNum" sz="quarter" idx="11"/>
          </p:nvPr>
        </p:nvSpPr>
        <p:spPr/>
        <p:txBody>
          <a:bodyPr/>
          <a:lstStyle/>
          <a:p>
            <a:fld id="{C8F7070A-198F-CC4A-BE0C-52070E2510AC}" type="slidenum">
              <a:rPr lang="en-US" smtClean="0"/>
              <a:pPr/>
              <a:t>27</a:t>
            </a:fld>
            <a:endParaRPr lang="en-US" dirty="0"/>
          </a:p>
        </p:txBody>
      </p:sp>
      <p:sp>
        <p:nvSpPr>
          <p:cNvPr id="2" name="Title 1"/>
          <p:cNvSpPr>
            <a:spLocks noGrp="1"/>
          </p:cNvSpPr>
          <p:nvPr>
            <p:ph type="title" idx="4294967295"/>
          </p:nvPr>
        </p:nvSpPr>
        <p:spPr>
          <a:xfrm>
            <a:off x="355002" y="252413"/>
            <a:ext cx="8633012" cy="430212"/>
          </a:xfrm>
        </p:spPr>
        <p:txBody>
          <a:bodyPr>
            <a:noAutofit/>
          </a:bodyPr>
          <a:lstStyle/>
          <a:p>
            <a:pPr algn="l"/>
            <a:r>
              <a:rPr lang="en-US" sz="3200" b="1" dirty="0"/>
              <a:t>MIT Edge eTMF Ensuring Seamless Management of your Regulated Content</a:t>
            </a:r>
          </a:p>
        </p:txBody>
      </p:sp>
      <p:sp>
        <p:nvSpPr>
          <p:cNvPr id="56" name="Rounded Rectangle 41"/>
          <p:cNvSpPr/>
          <p:nvPr/>
        </p:nvSpPr>
        <p:spPr>
          <a:xfrm>
            <a:off x="756563" y="2278894"/>
            <a:ext cx="1802371" cy="698270"/>
          </a:xfrm>
          <a:prstGeom prst="rect">
            <a:avLst/>
          </a:prstGeom>
          <a:solidFill>
            <a:srgbClr val="008FBE"/>
          </a:solidFill>
          <a:ln w="9525" cap="flat" cmpd="sng" algn="ctr">
            <a:noFill/>
            <a:prstDash val="solid"/>
          </a:ln>
          <a:effectLst/>
        </p:spPr>
        <p:txBody>
          <a:bodyPr rtlCol="0" anchor="ctr"/>
          <a:lstStyle/>
          <a:p>
            <a:pPr algn="ctr" defTabSz="456453">
              <a:defRPr/>
            </a:pPr>
            <a:endParaRPr lang="en-US" sz="1200" kern="1200" dirty="0">
              <a:solidFill>
                <a:srgbClr val="FFFFFF"/>
              </a:solidFill>
              <a:latin typeface="+mj-lt"/>
              <a:ea typeface="+mn-ea"/>
            </a:endParaRPr>
          </a:p>
        </p:txBody>
      </p:sp>
      <p:sp>
        <p:nvSpPr>
          <p:cNvPr id="58" name="TextBox 57"/>
          <p:cNvSpPr txBox="1"/>
          <p:nvPr/>
        </p:nvSpPr>
        <p:spPr>
          <a:xfrm>
            <a:off x="894104" y="3274983"/>
            <a:ext cx="1577350" cy="461665"/>
          </a:xfrm>
          <a:prstGeom prst="rect">
            <a:avLst/>
          </a:prstGeom>
          <a:noFill/>
        </p:spPr>
        <p:txBody>
          <a:bodyPr wrap="square" rtlCol="0">
            <a:spAutoFit/>
          </a:bodyPr>
          <a:lstStyle/>
          <a:p>
            <a:pPr algn="ctr" defTabSz="609448"/>
            <a:r>
              <a:rPr lang="en-US" sz="1200" kern="1200" dirty="0">
                <a:solidFill>
                  <a:prstClr val="white"/>
                </a:solidFill>
                <a:latin typeface="+mj-lt"/>
                <a:ea typeface="+mn-ea"/>
                <a:cs typeface="+mn-cs"/>
              </a:rPr>
              <a:t>Administration Support</a:t>
            </a:r>
          </a:p>
        </p:txBody>
      </p:sp>
      <p:sp>
        <p:nvSpPr>
          <p:cNvPr id="59" name="Rounded Rectangle 93"/>
          <p:cNvSpPr/>
          <p:nvPr/>
        </p:nvSpPr>
        <p:spPr>
          <a:xfrm>
            <a:off x="2669343" y="1388591"/>
            <a:ext cx="1802371" cy="698270"/>
          </a:xfrm>
          <a:prstGeom prst="rect">
            <a:avLst/>
          </a:prstGeom>
          <a:solidFill>
            <a:srgbClr val="0055B7"/>
          </a:solidFill>
          <a:ln w="9525" cap="flat" cmpd="sng" algn="ctr">
            <a:noFill/>
            <a:prstDash val="solid"/>
          </a:ln>
          <a:effectLst/>
        </p:spPr>
        <p:txBody>
          <a:bodyPr rtlCol="0" anchor="ctr"/>
          <a:lstStyle/>
          <a:p>
            <a:pPr algn="ctr" defTabSz="456453">
              <a:defRPr/>
            </a:pPr>
            <a:endParaRPr lang="en-US" sz="1200" kern="1200" dirty="0">
              <a:solidFill>
                <a:srgbClr val="FFFFFF"/>
              </a:solidFill>
              <a:latin typeface="+mj-lt"/>
              <a:ea typeface="+mn-ea"/>
            </a:endParaRPr>
          </a:p>
        </p:txBody>
      </p:sp>
      <p:sp>
        <p:nvSpPr>
          <p:cNvPr id="60" name="Rounded Rectangle 94"/>
          <p:cNvSpPr/>
          <p:nvPr/>
        </p:nvSpPr>
        <p:spPr>
          <a:xfrm>
            <a:off x="2669949" y="2282938"/>
            <a:ext cx="1802371" cy="690182"/>
          </a:xfrm>
          <a:prstGeom prst="rect">
            <a:avLst/>
          </a:prstGeom>
          <a:solidFill>
            <a:srgbClr val="008FBE"/>
          </a:solidFill>
          <a:ln w="9525" cap="flat" cmpd="sng" algn="ctr">
            <a:noFill/>
            <a:prstDash val="solid"/>
          </a:ln>
          <a:effectLst/>
        </p:spPr>
        <p:txBody>
          <a:bodyPr rtlCol="0" anchor="ctr"/>
          <a:lstStyle/>
          <a:p>
            <a:pPr algn="ctr" defTabSz="456453">
              <a:defRPr/>
            </a:pPr>
            <a:endParaRPr lang="en-US" sz="1200" kern="1200" dirty="0">
              <a:solidFill>
                <a:srgbClr val="FFFFFF"/>
              </a:solidFill>
              <a:latin typeface="+mj-lt"/>
              <a:ea typeface="+mn-ea"/>
            </a:endParaRPr>
          </a:p>
        </p:txBody>
      </p:sp>
      <p:sp>
        <p:nvSpPr>
          <p:cNvPr id="61" name="Rounded Rectangle 41"/>
          <p:cNvSpPr/>
          <p:nvPr/>
        </p:nvSpPr>
        <p:spPr>
          <a:xfrm>
            <a:off x="754290" y="1388591"/>
            <a:ext cx="1802371" cy="698270"/>
          </a:xfrm>
          <a:prstGeom prst="rect">
            <a:avLst/>
          </a:prstGeom>
          <a:solidFill>
            <a:srgbClr val="0055B7"/>
          </a:solidFill>
          <a:ln w="9525" cap="flat" cmpd="sng" algn="ctr">
            <a:noFill/>
            <a:prstDash val="solid"/>
          </a:ln>
          <a:effectLst/>
        </p:spPr>
        <p:txBody>
          <a:bodyPr rtlCol="0" anchor="ctr"/>
          <a:lstStyle/>
          <a:p>
            <a:pPr algn="ctr" defTabSz="456453">
              <a:defRPr/>
            </a:pPr>
            <a:endParaRPr lang="en-US" sz="1200" kern="1200" dirty="0">
              <a:solidFill>
                <a:srgbClr val="FFFFFF"/>
              </a:solidFill>
              <a:latin typeface="+mj-lt"/>
              <a:ea typeface="+mn-ea"/>
            </a:endParaRPr>
          </a:p>
        </p:txBody>
      </p:sp>
      <p:sp>
        <p:nvSpPr>
          <p:cNvPr id="62" name="TextBox 61"/>
          <p:cNvSpPr txBox="1"/>
          <p:nvPr/>
        </p:nvSpPr>
        <p:spPr>
          <a:xfrm>
            <a:off x="877802" y="1402694"/>
            <a:ext cx="1604509" cy="646331"/>
          </a:xfrm>
          <a:prstGeom prst="rect">
            <a:avLst/>
          </a:prstGeom>
          <a:noFill/>
        </p:spPr>
        <p:txBody>
          <a:bodyPr wrap="square" rtlCol="0" anchor="ctr">
            <a:spAutoFit/>
          </a:bodyPr>
          <a:lstStyle/>
          <a:p>
            <a:pPr algn="ctr" defTabSz="609448"/>
            <a:r>
              <a:rPr lang="en-US" sz="1200" dirty="0">
                <a:solidFill>
                  <a:prstClr val="white"/>
                </a:solidFill>
                <a:latin typeface="+mj-lt"/>
              </a:rPr>
              <a:t>Edge Quality with Edge Quality with SOP </a:t>
            </a:r>
            <a:r>
              <a:rPr lang="en-US" sz="1200" kern="1200" dirty="0">
                <a:solidFill>
                  <a:prstClr val="white"/>
                </a:solidFill>
                <a:latin typeface="+mj-lt"/>
                <a:ea typeface="+mn-ea"/>
                <a:cs typeface="+mn-cs"/>
              </a:rPr>
              <a:t>Implementation </a:t>
            </a:r>
          </a:p>
        </p:txBody>
      </p:sp>
      <p:sp>
        <p:nvSpPr>
          <p:cNvPr id="63" name="TextBox 62"/>
          <p:cNvSpPr txBox="1"/>
          <p:nvPr/>
        </p:nvSpPr>
        <p:spPr>
          <a:xfrm>
            <a:off x="2754523" y="1414561"/>
            <a:ext cx="1617540" cy="646331"/>
          </a:xfrm>
          <a:prstGeom prst="rect">
            <a:avLst/>
          </a:prstGeom>
          <a:noFill/>
        </p:spPr>
        <p:txBody>
          <a:bodyPr wrap="square" rtlCol="0" anchor="ctr">
            <a:spAutoFit/>
          </a:bodyPr>
          <a:lstStyle/>
          <a:p>
            <a:pPr algn="ctr" defTabSz="609448"/>
            <a:r>
              <a:rPr lang="en-US" sz="1200" kern="1200" dirty="0">
                <a:solidFill>
                  <a:prstClr val="white"/>
                </a:solidFill>
                <a:latin typeface="+mj-lt"/>
                <a:ea typeface="+mn-ea"/>
                <a:cs typeface="+mn-cs"/>
              </a:rPr>
              <a:t>Document Migrations / Archive Implementation</a:t>
            </a:r>
          </a:p>
        </p:txBody>
      </p:sp>
      <p:sp>
        <p:nvSpPr>
          <p:cNvPr id="64" name="TextBox 63"/>
          <p:cNvSpPr txBox="1"/>
          <p:nvPr/>
        </p:nvSpPr>
        <p:spPr>
          <a:xfrm>
            <a:off x="2936904" y="2397197"/>
            <a:ext cx="1281912" cy="461665"/>
          </a:xfrm>
          <a:prstGeom prst="rect">
            <a:avLst/>
          </a:prstGeom>
          <a:noFill/>
        </p:spPr>
        <p:txBody>
          <a:bodyPr wrap="square" rtlCol="0">
            <a:spAutoFit/>
          </a:bodyPr>
          <a:lstStyle/>
          <a:p>
            <a:pPr algn="ctr" defTabSz="609448"/>
            <a:r>
              <a:rPr lang="en-US" sz="1200" dirty="0">
                <a:solidFill>
                  <a:prstClr val="white"/>
                </a:solidFill>
                <a:latin typeface="+mj-lt"/>
              </a:rPr>
              <a:t>Edge Upgrade Support</a:t>
            </a:r>
          </a:p>
        </p:txBody>
      </p:sp>
      <p:sp>
        <p:nvSpPr>
          <p:cNvPr id="67" name="TextBox 66"/>
          <p:cNvSpPr txBox="1"/>
          <p:nvPr/>
        </p:nvSpPr>
        <p:spPr>
          <a:xfrm>
            <a:off x="901527" y="2397197"/>
            <a:ext cx="1588679" cy="461665"/>
          </a:xfrm>
          <a:prstGeom prst="rect">
            <a:avLst/>
          </a:prstGeom>
          <a:noFill/>
        </p:spPr>
        <p:txBody>
          <a:bodyPr wrap="square" rtlCol="0">
            <a:spAutoFit/>
          </a:bodyPr>
          <a:lstStyle/>
          <a:p>
            <a:pPr algn="ctr" defTabSz="609448"/>
            <a:r>
              <a:rPr lang="en-US" sz="1200" dirty="0">
                <a:solidFill>
                  <a:prstClr val="white"/>
                </a:solidFill>
                <a:latin typeface="+mj-lt"/>
              </a:rPr>
              <a:t>Document Migration Consulting</a:t>
            </a:r>
          </a:p>
        </p:txBody>
      </p:sp>
      <p:sp>
        <p:nvSpPr>
          <p:cNvPr id="82" name="TextBox 81"/>
          <p:cNvSpPr txBox="1"/>
          <p:nvPr/>
        </p:nvSpPr>
        <p:spPr>
          <a:xfrm>
            <a:off x="2743772" y="3274983"/>
            <a:ext cx="1563259" cy="461665"/>
          </a:xfrm>
          <a:prstGeom prst="rect">
            <a:avLst/>
          </a:prstGeom>
          <a:noFill/>
        </p:spPr>
        <p:txBody>
          <a:bodyPr wrap="square" rtlCol="0">
            <a:spAutoFit/>
          </a:bodyPr>
          <a:lstStyle/>
          <a:p>
            <a:pPr algn="ctr" defTabSz="609448"/>
            <a:r>
              <a:rPr lang="en-US" sz="1200" kern="1200" dirty="0">
                <a:solidFill>
                  <a:prstClr val="white"/>
                </a:solidFill>
                <a:latin typeface="+mj-lt"/>
                <a:ea typeface="+mn-ea"/>
                <a:cs typeface="+mn-cs"/>
              </a:rPr>
              <a:t>Edge Quality with SOP Consulting</a:t>
            </a:r>
          </a:p>
        </p:txBody>
      </p:sp>
      <p:sp>
        <p:nvSpPr>
          <p:cNvPr id="92" name="TextBox 91"/>
          <p:cNvSpPr txBox="1"/>
          <p:nvPr/>
        </p:nvSpPr>
        <p:spPr>
          <a:xfrm>
            <a:off x="921029" y="4167047"/>
            <a:ext cx="1529871" cy="461665"/>
          </a:xfrm>
          <a:prstGeom prst="rect">
            <a:avLst/>
          </a:prstGeom>
          <a:noFill/>
        </p:spPr>
        <p:txBody>
          <a:bodyPr wrap="square" rtlCol="0">
            <a:spAutoFit/>
          </a:bodyPr>
          <a:lstStyle/>
          <a:p>
            <a:pPr algn="ctr" defTabSz="609448"/>
            <a:r>
              <a:rPr lang="en-US" sz="1200" dirty="0">
                <a:solidFill>
                  <a:prstClr val="white"/>
                </a:solidFill>
                <a:latin typeface="+mj-lt"/>
              </a:rPr>
              <a:t>Edge eTMF Consulting</a:t>
            </a:r>
          </a:p>
        </p:txBody>
      </p:sp>
      <p:sp>
        <p:nvSpPr>
          <p:cNvPr id="99" name="TextBox 98"/>
          <p:cNvSpPr txBox="1"/>
          <p:nvPr/>
        </p:nvSpPr>
        <p:spPr>
          <a:xfrm>
            <a:off x="2833059" y="4074715"/>
            <a:ext cx="1463522" cy="646331"/>
          </a:xfrm>
          <a:prstGeom prst="rect">
            <a:avLst/>
          </a:prstGeom>
          <a:noFill/>
        </p:spPr>
        <p:txBody>
          <a:bodyPr wrap="square" rtlCol="0">
            <a:spAutoFit/>
          </a:bodyPr>
          <a:lstStyle/>
          <a:p>
            <a:pPr algn="ctr" defTabSz="609448"/>
            <a:r>
              <a:rPr lang="en-US" sz="1200" dirty="0">
                <a:solidFill>
                  <a:prstClr val="white"/>
                </a:solidFill>
                <a:latin typeface="+mj-lt"/>
              </a:rPr>
              <a:t>Edge eTMF Management and Implementation</a:t>
            </a:r>
          </a:p>
        </p:txBody>
      </p:sp>
      <p:grpSp>
        <p:nvGrpSpPr>
          <p:cNvPr id="7" name="Group 6"/>
          <p:cNvGrpSpPr/>
          <p:nvPr/>
        </p:nvGrpSpPr>
        <p:grpSpPr>
          <a:xfrm>
            <a:off x="5254442" y="1345141"/>
            <a:ext cx="3207160" cy="3259142"/>
            <a:chOff x="5254442" y="1345141"/>
            <a:chExt cx="3207160" cy="3259142"/>
          </a:xfrm>
        </p:grpSpPr>
        <p:cxnSp>
          <p:nvCxnSpPr>
            <p:cNvPr id="33" name="Straight Connector 32"/>
            <p:cNvCxnSpPr/>
            <p:nvPr/>
          </p:nvCxnSpPr>
          <p:spPr>
            <a:xfrm>
              <a:off x="8155264" y="1687374"/>
              <a:ext cx="0" cy="2627243"/>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7864333" y="1345141"/>
              <a:ext cx="597269" cy="599960"/>
            </a:xfrm>
            <a:prstGeom prst="rect">
              <a:avLst/>
            </a:prstGeom>
            <a:solidFill>
              <a:schemeClr val="bg1"/>
            </a:solidFill>
          </p:spPr>
        </p:pic>
        <p:grpSp>
          <p:nvGrpSpPr>
            <p:cNvPr id="104" name="Group 103"/>
            <p:cNvGrpSpPr/>
            <p:nvPr/>
          </p:nvGrpSpPr>
          <p:grpSpPr>
            <a:xfrm>
              <a:off x="7872033" y="2236738"/>
              <a:ext cx="581866" cy="581867"/>
              <a:chOff x="4326861" y="2060461"/>
              <a:chExt cx="1318524" cy="1318526"/>
            </a:xfrm>
            <a:solidFill>
              <a:schemeClr val="bg1"/>
            </a:solidFill>
          </p:grpSpPr>
          <p:sp>
            <p:nvSpPr>
              <p:cNvPr id="105" name="Shape 150"/>
              <p:cNvSpPr/>
              <p:nvPr/>
            </p:nvSpPr>
            <p:spPr>
              <a:xfrm>
                <a:off x="4326861" y="2060461"/>
                <a:ext cx="1318524" cy="1318526"/>
              </a:xfrm>
              <a:prstGeom prst="ellipse">
                <a:avLst/>
              </a:prstGeom>
              <a:grpFill/>
              <a:ln w="12700" cap="flat" cmpd="sng">
                <a:solidFill>
                  <a:schemeClr val="accent3"/>
                </a:solidFill>
                <a:prstDash val="solid"/>
                <a:round/>
                <a:headEnd type="none" w="med" len="med"/>
                <a:tailEnd type="none" w="med" len="med"/>
              </a:ln>
            </p:spPr>
            <p:txBody>
              <a:bodyPr lIns="68569" tIns="34275" rIns="68569" bIns="34275" anchor="ctr" anchorCtr="0">
                <a:noAutofit/>
              </a:bodyPr>
              <a:lstStyle/>
              <a:p>
                <a:pPr algn="ctr">
                  <a:buClr>
                    <a:srgbClr val="000000"/>
                  </a:buClr>
                </a:pPr>
                <a:endParaRPr sz="1500">
                  <a:solidFill>
                    <a:schemeClr val="lt1"/>
                  </a:solidFill>
                  <a:latin typeface="Arial"/>
                  <a:ea typeface="Arial"/>
                  <a:cs typeface="Arial"/>
                  <a:sym typeface="Arial"/>
                </a:endParaRPr>
              </a:p>
            </p:txBody>
          </p:sp>
          <p:pic>
            <p:nvPicPr>
              <p:cNvPr id="106" name="Picture 105" descr="icon-library-4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08561" y="2208245"/>
                <a:ext cx="570476" cy="994257"/>
              </a:xfrm>
              <a:prstGeom prst="rect">
                <a:avLst/>
              </a:prstGeom>
              <a:grpFill/>
            </p:spPr>
          </p:pic>
        </p:grpSp>
        <p:pic>
          <p:nvPicPr>
            <p:cNvPr id="5" name="Picture 4"/>
            <p:cNvPicPr>
              <a:picLocks/>
            </p:cNvPicPr>
            <p:nvPr/>
          </p:nvPicPr>
          <p:blipFill>
            <a:blip r:embed="rId5"/>
            <a:stretch>
              <a:fillRect/>
            </a:stretch>
          </p:blipFill>
          <p:spPr>
            <a:xfrm>
              <a:off x="7881266" y="3044403"/>
              <a:ext cx="576072" cy="575746"/>
            </a:xfrm>
            <a:prstGeom prst="rect">
              <a:avLst/>
            </a:prstGeom>
            <a:solidFill>
              <a:schemeClr val="bg1"/>
            </a:solidFill>
          </p:spPr>
        </p:pic>
        <p:pic>
          <p:nvPicPr>
            <p:cNvPr id="6" name="Picture 5"/>
            <p:cNvPicPr>
              <a:picLocks noChangeAspect="1"/>
            </p:cNvPicPr>
            <p:nvPr/>
          </p:nvPicPr>
          <p:blipFill>
            <a:blip r:embed="rId6"/>
            <a:stretch>
              <a:fillRect/>
            </a:stretch>
          </p:blipFill>
          <p:spPr>
            <a:xfrm>
              <a:off x="7856630" y="3911786"/>
              <a:ext cx="597269" cy="597269"/>
            </a:xfrm>
            <a:prstGeom prst="rect">
              <a:avLst/>
            </a:prstGeom>
            <a:solidFill>
              <a:schemeClr val="bg1"/>
            </a:solidFill>
          </p:spPr>
        </p:pic>
        <p:sp>
          <p:nvSpPr>
            <p:cNvPr id="107" name="Shape 139"/>
            <p:cNvSpPr txBox="1"/>
            <p:nvPr/>
          </p:nvSpPr>
          <p:spPr>
            <a:xfrm>
              <a:off x="5828786" y="3911786"/>
              <a:ext cx="1501588" cy="692497"/>
            </a:xfrm>
            <a:prstGeom prst="rect">
              <a:avLst/>
            </a:prstGeom>
            <a:noFill/>
            <a:ln>
              <a:noFill/>
            </a:ln>
          </p:spPr>
          <p:txBody>
            <a:bodyPr lIns="0" tIns="0" rIns="0" bIns="0" anchor="t" anchorCtr="0">
              <a:noAutofit/>
            </a:bodyPr>
            <a:lstStyle/>
            <a:p>
              <a:pPr algn="ctr">
                <a:buClr>
                  <a:srgbClr val="000000"/>
                </a:buClr>
                <a:buSzPct val="25000"/>
              </a:pPr>
              <a:r>
                <a:rPr lang="en-US" sz="1600" b="1" dirty="0">
                  <a:latin typeface="+mj-lt"/>
                  <a:ea typeface="Arial"/>
                  <a:cs typeface="Arial"/>
                  <a:sym typeface="Arial"/>
                </a:rPr>
                <a:t>Cost-effective</a:t>
              </a:r>
            </a:p>
            <a:p>
              <a:pPr algn="ctr">
                <a:buClr>
                  <a:srgbClr val="000000"/>
                </a:buClr>
                <a:buSzPct val="25000"/>
              </a:pPr>
              <a:r>
                <a:rPr lang="en-US" sz="1200" dirty="0">
                  <a:latin typeface="+mj-lt"/>
                  <a:ea typeface="Arial"/>
                  <a:cs typeface="Arial"/>
                  <a:sym typeface="Arial"/>
                </a:rPr>
                <a:t>by leveraging scalable cloud technology</a:t>
              </a:r>
              <a:endParaRPr lang="en" sz="1200" dirty="0">
                <a:latin typeface="+mj-lt"/>
                <a:ea typeface="Arial"/>
                <a:cs typeface="Arial"/>
                <a:sym typeface="Arial"/>
              </a:endParaRPr>
            </a:p>
          </p:txBody>
        </p:sp>
        <p:sp>
          <p:nvSpPr>
            <p:cNvPr id="108" name="Shape 140"/>
            <p:cNvSpPr txBox="1"/>
            <p:nvPr/>
          </p:nvSpPr>
          <p:spPr>
            <a:xfrm>
              <a:off x="5356412" y="2977597"/>
              <a:ext cx="2353962" cy="461665"/>
            </a:xfrm>
            <a:prstGeom prst="rect">
              <a:avLst/>
            </a:prstGeom>
            <a:noFill/>
            <a:ln>
              <a:noFill/>
            </a:ln>
          </p:spPr>
          <p:txBody>
            <a:bodyPr lIns="0" tIns="0" rIns="0" bIns="0" anchor="t" anchorCtr="0">
              <a:noAutofit/>
            </a:bodyPr>
            <a:lstStyle/>
            <a:p>
              <a:pPr lvl="0" algn="ctr">
                <a:buClr>
                  <a:schemeClr val="accent3"/>
                </a:buClr>
                <a:buSzPct val="25000"/>
              </a:pPr>
              <a:r>
                <a:rPr lang="en-US" sz="1600" b="1" dirty="0">
                  <a:latin typeface="+mj-lt"/>
                </a:rPr>
                <a:t>Rapid deployment                    </a:t>
              </a:r>
              <a:r>
                <a:rPr lang="en-US" sz="1200" dirty="0">
                  <a:latin typeface="+mj-lt"/>
                </a:rPr>
                <a:t>with minimal resources, supported by pre-built, pre-validated functionality and validated content migration</a:t>
              </a:r>
            </a:p>
          </p:txBody>
        </p:sp>
        <p:sp>
          <p:nvSpPr>
            <p:cNvPr id="109" name="Shape 141"/>
            <p:cNvSpPr txBox="1"/>
            <p:nvPr/>
          </p:nvSpPr>
          <p:spPr>
            <a:xfrm>
              <a:off x="5419570" y="1386713"/>
              <a:ext cx="2177887" cy="635460"/>
            </a:xfrm>
            <a:prstGeom prst="rect">
              <a:avLst/>
            </a:prstGeom>
            <a:noFill/>
            <a:ln>
              <a:noFill/>
            </a:ln>
          </p:spPr>
          <p:txBody>
            <a:bodyPr lIns="0" tIns="0" rIns="0" bIns="0" anchor="t" anchorCtr="0">
              <a:noAutofit/>
            </a:bodyPr>
            <a:lstStyle/>
            <a:p>
              <a:pPr algn="ctr">
                <a:buClr>
                  <a:schemeClr val="accent4"/>
                </a:buClr>
                <a:buSzPct val="25000"/>
              </a:pPr>
              <a:r>
                <a:rPr lang="en-US" sz="1600" b="1" dirty="0">
                  <a:latin typeface="+mj-lt"/>
                </a:rPr>
                <a:t>Integrated platform               </a:t>
              </a:r>
              <a:r>
                <a:rPr lang="en-US" sz="1200" dirty="0">
                  <a:latin typeface="+mj-lt"/>
                </a:rPr>
                <a:t>for managing both regulated and nonregulated content</a:t>
              </a:r>
              <a:endParaRPr lang="en" sz="1200" dirty="0">
                <a:latin typeface="+mj-lt"/>
                <a:sym typeface="Arial"/>
              </a:endParaRPr>
            </a:p>
          </p:txBody>
        </p:sp>
        <p:sp>
          <p:nvSpPr>
            <p:cNvPr id="110" name="Shape 143"/>
            <p:cNvSpPr txBox="1"/>
            <p:nvPr/>
          </p:nvSpPr>
          <p:spPr>
            <a:xfrm>
              <a:off x="5254442" y="2132629"/>
              <a:ext cx="2443194" cy="692497"/>
            </a:xfrm>
            <a:prstGeom prst="rect">
              <a:avLst/>
            </a:prstGeom>
            <a:noFill/>
            <a:ln>
              <a:noFill/>
            </a:ln>
          </p:spPr>
          <p:txBody>
            <a:bodyPr lIns="0" tIns="0" rIns="0" bIns="0" anchor="t" anchorCtr="0">
              <a:noAutofit/>
            </a:bodyPr>
            <a:lstStyle/>
            <a:p>
              <a:pPr lvl="0" algn="ctr">
                <a:buClr>
                  <a:schemeClr val="accent5"/>
                </a:buClr>
                <a:buSzPct val="25000"/>
              </a:pPr>
              <a:r>
                <a:rPr lang="en-US" sz="1600" b="1" dirty="0">
                  <a:latin typeface="+mj-lt"/>
                </a:rPr>
                <a:t>Incredibly intuitive                    </a:t>
              </a:r>
              <a:r>
                <a:rPr lang="en-US" sz="1200" dirty="0">
                  <a:latin typeface="+mj-lt"/>
                </a:rPr>
                <a:t>even for the occasional user. Mobile accessible. Users can quickly find the content they need, when they need it.</a:t>
              </a:r>
              <a:endParaRPr lang="en" sz="1200" dirty="0">
                <a:latin typeface="+mj-lt"/>
              </a:endParaRPr>
            </a:p>
          </p:txBody>
        </p:sp>
      </p:grpSp>
      <p:cxnSp>
        <p:nvCxnSpPr>
          <p:cNvPr id="34" name="Straight Connector 33"/>
          <p:cNvCxnSpPr/>
          <p:nvPr/>
        </p:nvCxnSpPr>
        <p:spPr>
          <a:xfrm>
            <a:off x="4862740" y="1351597"/>
            <a:ext cx="0" cy="3382642"/>
          </a:xfrm>
          <a:prstGeom prst="line">
            <a:avLst/>
          </a:prstGeom>
          <a:ln w="19050">
            <a:solidFill>
              <a:schemeClr val="accent4"/>
            </a:solidFill>
          </a:ln>
        </p:spPr>
        <p:style>
          <a:lnRef idx="1">
            <a:schemeClr val="accent6"/>
          </a:lnRef>
          <a:fillRef idx="0">
            <a:schemeClr val="accent6"/>
          </a:fillRef>
          <a:effectRef idx="0">
            <a:schemeClr val="accent6"/>
          </a:effectRef>
          <a:fontRef idx="minor">
            <a:schemeClr val="tx1"/>
          </a:fontRef>
        </p:style>
      </p:cxnSp>
      <p:sp>
        <p:nvSpPr>
          <p:cNvPr id="35" name="Triangle 34"/>
          <p:cNvSpPr/>
          <p:nvPr/>
        </p:nvSpPr>
        <p:spPr>
          <a:xfrm rot="5400000">
            <a:off x="4671570" y="2822226"/>
            <a:ext cx="645281" cy="260947"/>
          </a:xfrm>
          <a:prstGeom prst="triangle">
            <a:avLst/>
          </a:prstGeom>
          <a:solidFill>
            <a:schemeClr val="accent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07428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lide Number Placeholder 2"/>
          <p:cNvSpPr>
            <a:spLocks noGrp="1"/>
          </p:cNvSpPr>
          <p:nvPr>
            <p:ph type="sldNum" sz="quarter" idx="11"/>
          </p:nvPr>
        </p:nvSpPr>
        <p:spPr/>
        <p:txBody>
          <a:bodyPr/>
          <a:lstStyle/>
          <a:p>
            <a:fld id="{C8F7070A-198F-CC4A-BE0C-52070E2510AC}" type="slidenum">
              <a:rPr lang="en-US" smtClean="0"/>
              <a:pPr/>
              <a:t>28</a:t>
            </a:fld>
            <a:endParaRPr lang="en-US" dirty="0"/>
          </a:p>
        </p:txBody>
      </p:sp>
      <p:sp>
        <p:nvSpPr>
          <p:cNvPr id="3" name="Title 2">
            <a:extLst>
              <a:ext uri="{FF2B5EF4-FFF2-40B4-BE49-F238E27FC236}">
                <a16:creationId xmlns:a16="http://schemas.microsoft.com/office/drawing/2014/main" id="{7964F46B-9D42-43B5-99A8-07216B2CB8B8}"/>
              </a:ext>
            </a:extLst>
          </p:cNvPr>
          <p:cNvSpPr>
            <a:spLocks noGrp="1"/>
          </p:cNvSpPr>
          <p:nvPr>
            <p:ph type="title"/>
          </p:nvPr>
        </p:nvSpPr>
        <p:spPr>
          <a:xfrm>
            <a:off x="614945" y="215139"/>
            <a:ext cx="7505761" cy="329530"/>
          </a:xfrm>
        </p:spPr>
        <p:txBody>
          <a:bodyPr>
            <a:noAutofit/>
          </a:bodyPr>
          <a:lstStyle/>
          <a:p>
            <a:r>
              <a:rPr lang="en-US" sz="3200" b="1" dirty="0">
                <a:latin typeface="+mj-lt"/>
              </a:rPr>
              <a:t>MIT Typical Implementation Timeline</a:t>
            </a:r>
          </a:p>
        </p:txBody>
      </p:sp>
      <p:pic>
        <p:nvPicPr>
          <p:cNvPr id="243" name="Picture 242"/>
          <p:cNvPicPr>
            <a:picLocks noChangeAspect="1"/>
          </p:cNvPicPr>
          <p:nvPr/>
        </p:nvPicPr>
        <p:blipFill>
          <a:blip r:embed="rId3"/>
          <a:stretch>
            <a:fillRect/>
          </a:stretch>
        </p:blipFill>
        <p:spPr>
          <a:xfrm>
            <a:off x="248628" y="1357736"/>
            <a:ext cx="2931412" cy="2527790"/>
          </a:xfrm>
          <a:prstGeom prst="rect">
            <a:avLst/>
          </a:prstGeom>
        </p:spPr>
      </p:pic>
      <p:grpSp>
        <p:nvGrpSpPr>
          <p:cNvPr id="2" name="Group 1"/>
          <p:cNvGrpSpPr/>
          <p:nvPr/>
        </p:nvGrpSpPr>
        <p:grpSpPr>
          <a:xfrm>
            <a:off x="3500339" y="1343099"/>
            <a:ext cx="5484158" cy="2686731"/>
            <a:chOff x="48405" y="632002"/>
            <a:chExt cx="8525612" cy="4176762"/>
          </a:xfrm>
        </p:grpSpPr>
        <p:grpSp>
          <p:nvGrpSpPr>
            <p:cNvPr id="7" name="Group 6"/>
            <p:cNvGrpSpPr/>
            <p:nvPr/>
          </p:nvGrpSpPr>
          <p:grpSpPr>
            <a:xfrm>
              <a:off x="48405" y="632002"/>
              <a:ext cx="6778556" cy="2172190"/>
              <a:chOff x="-431280" y="626686"/>
              <a:chExt cx="6778556" cy="2172190"/>
            </a:xfrm>
          </p:grpSpPr>
          <p:sp>
            <p:nvSpPr>
              <p:cNvPr id="8" name="Right Arrow 75"/>
              <p:cNvSpPr/>
              <p:nvPr/>
            </p:nvSpPr>
            <p:spPr bwMode="auto">
              <a:xfrm>
                <a:off x="922910" y="626686"/>
                <a:ext cx="4716016" cy="1932756"/>
              </a:xfrm>
              <a:prstGeom prst="rightArrow">
                <a:avLst/>
              </a:prstGeom>
              <a:gradFill>
                <a:gsLst>
                  <a:gs pos="6000">
                    <a:srgbClr val="008FBE"/>
                  </a:gs>
                  <a:gs pos="26000">
                    <a:srgbClr val="0055B7"/>
                  </a:gs>
                </a:gsLst>
                <a:lin ang="0" scaled="1"/>
              </a:gradFill>
              <a:ln w="9525" cap="flat" cmpd="sng" algn="ctr">
                <a:noFill/>
                <a:prstDash val="solid"/>
                <a:round/>
                <a:headEnd type="none" w="med" len="med"/>
                <a:tailEnd type="none" w="med" len="med"/>
              </a:ln>
              <a:effectLst/>
              <a:extLst/>
            </p:spPr>
            <p:txBody>
              <a:bodyPr anchor="ctr"/>
              <a:lstStyle/>
              <a:p>
                <a:pPr algn="r" defTabSz="576263">
                  <a:spcBef>
                    <a:spcPct val="20000"/>
                  </a:spcBef>
                  <a:buClr>
                    <a:srgbClr val="FF3300"/>
                  </a:buClr>
                  <a:defRPr/>
                </a:pPr>
                <a:endParaRPr lang="en-US" sz="800" b="1" dirty="0">
                  <a:solidFill>
                    <a:srgbClr val="000000"/>
                  </a:solidFill>
                  <a:latin typeface="Arial"/>
                  <a:ea typeface="ヒラギノ角ゴ Pro W3" charset="0"/>
                </a:endParaRPr>
              </a:p>
            </p:txBody>
          </p:sp>
          <p:cxnSp>
            <p:nvCxnSpPr>
              <p:cNvPr id="9" name="Straight Connector 8"/>
              <p:cNvCxnSpPr/>
              <p:nvPr/>
            </p:nvCxnSpPr>
            <p:spPr>
              <a:xfrm flipH="1" flipV="1">
                <a:off x="5329647" y="1764000"/>
                <a:ext cx="9115" cy="630311"/>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sp>
            <p:nvSpPr>
              <p:cNvPr id="10" name="Flowchart: Connector 179"/>
              <p:cNvSpPr>
                <a:spLocks noChangeAspect="1"/>
              </p:cNvSpPr>
              <p:nvPr/>
            </p:nvSpPr>
            <p:spPr>
              <a:xfrm>
                <a:off x="5306758" y="2394311"/>
                <a:ext cx="64008" cy="64008"/>
              </a:xfrm>
              <a:prstGeom prst="flowChartConnector">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83D1F5"/>
                  </a:solidFill>
                </a:endParaRPr>
              </a:p>
            </p:txBody>
          </p:sp>
          <p:cxnSp>
            <p:nvCxnSpPr>
              <p:cNvPr id="11" name="Straight Connector 10"/>
              <p:cNvCxnSpPr/>
              <p:nvPr/>
            </p:nvCxnSpPr>
            <p:spPr>
              <a:xfrm flipH="1" flipV="1">
                <a:off x="2318652" y="1963735"/>
                <a:ext cx="2727" cy="259065"/>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620024" y="1277116"/>
                <a:ext cx="235666" cy="0"/>
              </a:xfrm>
              <a:prstGeom prst="straightConnector1">
                <a:avLst/>
              </a:prstGeom>
              <a:ln w="254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184447" y="1275815"/>
                <a:ext cx="1782686" cy="8154"/>
              </a:xfrm>
              <a:prstGeom prst="straightConnector1">
                <a:avLst/>
              </a:prstGeom>
              <a:ln w="254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8" idx="2"/>
              </p:cNvCxnSpPr>
              <p:nvPr/>
            </p:nvCxnSpPr>
            <p:spPr>
              <a:xfrm>
                <a:off x="1595856" y="1592272"/>
                <a:ext cx="1100037" cy="887"/>
              </a:xfrm>
              <a:prstGeom prst="straightConnector1">
                <a:avLst/>
              </a:prstGeom>
              <a:ln w="254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799112" y="1903780"/>
                <a:ext cx="765863" cy="0"/>
              </a:xfrm>
              <a:prstGeom prst="straightConnector1">
                <a:avLst/>
              </a:prstGeom>
              <a:ln w="254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31280" y="1364763"/>
                <a:ext cx="1369817" cy="622007"/>
              </a:xfrm>
              <a:prstGeom prst="rect">
                <a:avLst/>
              </a:prstGeom>
              <a:noFill/>
            </p:spPr>
            <p:txBody>
              <a:bodyPr wrap="square" rtlCol="0">
                <a:spAutoFit/>
              </a:bodyPr>
              <a:lstStyle/>
              <a:p>
                <a:pPr algn="r"/>
                <a:r>
                  <a:rPr lang="en-US" sz="1000" b="1" cap="all" dirty="0">
                    <a:solidFill>
                      <a:srgbClr val="0055B7"/>
                    </a:solidFill>
                  </a:rPr>
                  <a:t> Build</a:t>
                </a:r>
              </a:p>
              <a:p>
                <a:pPr algn="r"/>
                <a:r>
                  <a:rPr lang="en-US" sz="1000" b="1" cap="all" dirty="0">
                    <a:solidFill>
                      <a:srgbClr val="0055B7"/>
                    </a:solidFill>
                  </a:rPr>
                  <a:t>Weeks</a:t>
                </a:r>
                <a:r>
                  <a:rPr lang="en-US" sz="1000" b="1" dirty="0">
                    <a:solidFill>
                      <a:srgbClr val="0055B7"/>
                    </a:solidFill>
                  </a:rPr>
                  <a:t> 7- 8</a:t>
                </a:r>
              </a:p>
            </p:txBody>
          </p:sp>
          <p:sp>
            <p:nvSpPr>
              <p:cNvPr id="18" name="TextBox 17"/>
              <p:cNvSpPr txBox="1"/>
              <p:nvPr/>
            </p:nvSpPr>
            <p:spPr>
              <a:xfrm>
                <a:off x="96690" y="794191"/>
                <a:ext cx="1420988" cy="239233"/>
              </a:xfrm>
              <a:prstGeom prst="rect">
                <a:avLst/>
              </a:prstGeom>
              <a:noFill/>
            </p:spPr>
            <p:txBody>
              <a:bodyPr wrap="square" rtlCol="0">
                <a:spAutoFit/>
              </a:bodyPr>
              <a:lstStyle/>
              <a:p>
                <a:pPr algn="r"/>
                <a:r>
                  <a:rPr lang="en-US" sz="400" dirty="0">
                    <a:solidFill>
                      <a:srgbClr val="0055B7"/>
                    </a:solidFill>
                    <a:cs typeface="Calibri" panose="020F0502020204030204" pitchFamily="34" charset="0"/>
                  </a:rPr>
                  <a:t>CORE CONFIGURATION</a:t>
                </a:r>
              </a:p>
            </p:txBody>
          </p:sp>
          <p:sp>
            <p:nvSpPr>
              <p:cNvPr id="19" name="TextBox 18"/>
              <p:cNvSpPr txBox="1"/>
              <p:nvPr/>
            </p:nvSpPr>
            <p:spPr>
              <a:xfrm>
                <a:off x="1699799" y="794191"/>
                <a:ext cx="1346002" cy="239233"/>
              </a:xfrm>
              <a:prstGeom prst="rect">
                <a:avLst/>
              </a:prstGeom>
              <a:noFill/>
            </p:spPr>
            <p:txBody>
              <a:bodyPr wrap="square" rtlCol="0">
                <a:spAutoFit/>
              </a:bodyPr>
              <a:lstStyle/>
              <a:p>
                <a:pPr algn="r"/>
                <a:r>
                  <a:rPr lang="en-US" sz="400" dirty="0">
                    <a:solidFill>
                      <a:srgbClr val="0055B7"/>
                    </a:solidFill>
                    <a:cs typeface="Calibri" panose="020F0502020204030204" pitchFamily="34" charset="0"/>
                  </a:rPr>
                  <a:t>DATA VALIDATION (DVS)</a:t>
                </a:r>
              </a:p>
            </p:txBody>
          </p:sp>
          <p:sp>
            <p:nvSpPr>
              <p:cNvPr id="20" name="TextBox 19"/>
              <p:cNvSpPr txBox="1"/>
              <p:nvPr/>
            </p:nvSpPr>
            <p:spPr>
              <a:xfrm>
                <a:off x="2727961" y="2094535"/>
                <a:ext cx="1197079" cy="334927"/>
              </a:xfrm>
              <a:prstGeom prst="rect">
                <a:avLst/>
              </a:prstGeom>
              <a:noFill/>
            </p:spPr>
            <p:txBody>
              <a:bodyPr wrap="square" rtlCol="0">
                <a:spAutoFit/>
              </a:bodyPr>
              <a:lstStyle/>
              <a:p>
                <a:r>
                  <a:rPr lang="en-US" sz="400" dirty="0" err="1">
                    <a:solidFill>
                      <a:srgbClr val="0055B7"/>
                    </a:solidFill>
                    <a:cs typeface="Calibri" panose="020F0502020204030204" pitchFamily="34" charset="0"/>
                  </a:rPr>
                  <a:t>eCRFs</a:t>
                </a:r>
                <a:r>
                  <a:rPr lang="en-US" sz="400" dirty="0">
                    <a:solidFill>
                      <a:srgbClr val="0055B7"/>
                    </a:solidFill>
                    <a:cs typeface="Calibri" panose="020F0502020204030204" pitchFamily="34" charset="0"/>
                  </a:rPr>
                  <a:t>/STUDY DESIGN SPECIFICATION(</a:t>
                </a:r>
                <a:r>
                  <a:rPr lang="en-US" sz="400" dirty="0" err="1">
                    <a:solidFill>
                      <a:srgbClr val="0055B7"/>
                    </a:solidFill>
                    <a:cs typeface="Calibri" panose="020F0502020204030204" pitchFamily="34" charset="0"/>
                  </a:rPr>
                  <a:t>SDS</a:t>
                </a:r>
                <a:r>
                  <a:rPr lang="en-US" sz="400" dirty="0">
                    <a:solidFill>
                      <a:schemeClr val="accent3"/>
                    </a:solidFill>
                    <a:cs typeface="Calibri" panose="020F0502020204030204" pitchFamily="34" charset="0"/>
                  </a:rPr>
                  <a:t>)</a:t>
                </a:r>
              </a:p>
            </p:txBody>
          </p:sp>
          <p:sp>
            <p:nvSpPr>
              <p:cNvPr id="21" name="TextBox 20"/>
              <p:cNvSpPr txBox="1"/>
              <p:nvPr/>
            </p:nvSpPr>
            <p:spPr>
              <a:xfrm>
                <a:off x="1168276" y="2099188"/>
                <a:ext cx="1081678" cy="239233"/>
              </a:xfrm>
              <a:prstGeom prst="rect">
                <a:avLst/>
              </a:prstGeom>
              <a:noFill/>
            </p:spPr>
            <p:txBody>
              <a:bodyPr wrap="square" lIns="0" rIns="0" rtlCol="0">
                <a:spAutoFit/>
              </a:bodyPr>
              <a:lstStyle/>
              <a:p>
                <a:pPr algn="r"/>
                <a:r>
                  <a:rPr lang="en-US" sz="400" dirty="0">
                    <a:solidFill>
                      <a:srgbClr val="0055B7"/>
                    </a:solidFill>
                    <a:cs typeface="Calibri" panose="020F0502020204030204" pitchFamily="34" charset="0"/>
                  </a:rPr>
                  <a:t>REPORT ASSIGNMENTS</a:t>
                </a:r>
              </a:p>
            </p:txBody>
          </p:sp>
          <p:sp>
            <p:nvSpPr>
              <p:cNvPr id="22" name="TextBox 21"/>
              <p:cNvSpPr txBox="1"/>
              <p:nvPr/>
            </p:nvSpPr>
            <p:spPr>
              <a:xfrm>
                <a:off x="1165832" y="2286889"/>
                <a:ext cx="1204112" cy="239233"/>
              </a:xfrm>
              <a:prstGeom prst="rect">
                <a:avLst/>
              </a:prstGeom>
              <a:noFill/>
            </p:spPr>
            <p:txBody>
              <a:bodyPr wrap="square" lIns="0" rIns="0" rtlCol="0">
                <a:spAutoFit/>
              </a:bodyPr>
              <a:lstStyle/>
              <a:p>
                <a:pPr algn="r"/>
                <a:r>
                  <a:rPr lang="en-US" sz="400" dirty="0">
                    <a:solidFill>
                      <a:srgbClr val="0055B7"/>
                    </a:solidFill>
                    <a:cs typeface="Calibri" panose="020F0502020204030204" pitchFamily="34" charset="0"/>
                  </a:rPr>
                  <a:t>SAS ON DEMAND</a:t>
                </a:r>
              </a:p>
            </p:txBody>
          </p:sp>
          <p:sp>
            <p:nvSpPr>
              <p:cNvPr id="23" name="TextBox 22"/>
              <p:cNvSpPr txBox="1"/>
              <p:nvPr/>
            </p:nvSpPr>
            <p:spPr>
              <a:xfrm>
                <a:off x="1859642" y="2519597"/>
                <a:ext cx="1070876" cy="239233"/>
              </a:xfrm>
              <a:prstGeom prst="rect">
                <a:avLst/>
              </a:prstGeom>
              <a:noFill/>
            </p:spPr>
            <p:txBody>
              <a:bodyPr wrap="square" lIns="0" rIns="0" rtlCol="0">
                <a:spAutoFit/>
              </a:bodyPr>
              <a:lstStyle/>
              <a:p>
                <a:pPr algn="r"/>
                <a:r>
                  <a:rPr lang="en-US" sz="400" dirty="0">
                    <a:solidFill>
                      <a:srgbClr val="0055B7"/>
                    </a:solidFill>
                    <a:cs typeface="Calibri" panose="020F0502020204030204" pitchFamily="34" charset="0"/>
                  </a:rPr>
                  <a:t>TARGETED </a:t>
                </a:r>
                <a:r>
                  <a:rPr lang="en-US" sz="400" dirty="0" err="1">
                    <a:solidFill>
                      <a:srgbClr val="0055B7"/>
                    </a:solidFill>
                    <a:cs typeface="Calibri" panose="020F0502020204030204" pitchFamily="34" charset="0"/>
                  </a:rPr>
                  <a:t>SDV</a:t>
                </a:r>
                <a:endParaRPr lang="en-US" sz="400" dirty="0">
                  <a:solidFill>
                    <a:srgbClr val="0055B7"/>
                  </a:solidFill>
                  <a:cs typeface="Calibri" panose="020F0502020204030204" pitchFamily="34" charset="0"/>
                </a:endParaRPr>
              </a:p>
            </p:txBody>
          </p:sp>
          <p:sp>
            <p:nvSpPr>
              <p:cNvPr id="24" name="TextBox 23"/>
              <p:cNvSpPr txBox="1"/>
              <p:nvPr/>
            </p:nvSpPr>
            <p:spPr>
              <a:xfrm>
                <a:off x="5316013" y="2332818"/>
                <a:ext cx="1031263" cy="239233"/>
              </a:xfrm>
              <a:prstGeom prst="rect">
                <a:avLst/>
              </a:prstGeom>
              <a:noFill/>
            </p:spPr>
            <p:txBody>
              <a:bodyPr wrap="square" rtlCol="0">
                <a:spAutoFit/>
              </a:bodyPr>
              <a:lstStyle/>
              <a:p>
                <a:r>
                  <a:rPr lang="en-US" sz="400" dirty="0">
                    <a:solidFill>
                      <a:srgbClr val="0055B7"/>
                    </a:solidFill>
                    <a:cs typeface="Calibri" panose="020F0502020204030204" pitchFamily="34" charset="0"/>
                  </a:rPr>
                  <a:t>CUSTOM OUTPUTS</a:t>
                </a:r>
              </a:p>
            </p:txBody>
          </p:sp>
          <p:sp>
            <p:nvSpPr>
              <p:cNvPr id="25" name="TextBox 24"/>
              <p:cNvSpPr txBox="1"/>
              <p:nvPr/>
            </p:nvSpPr>
            <p:spPr>
              <a:xfrm>
                <a:off x="3193702" y="681306"/>
                <a:ext cx="1365997" cy="239233"/>
              </a:xfrm>
              <a:prstGeom prst="rect">
                <a:avLst/>
              </a:prstGeom>
              <a:noFill/>
            </p:spPr>
            <p:txBody>
              <a:bodyPr wrap="square" rtlCol="0">
                <a:spAutoFit/>
              </a:bodyPr>
              <a:lstStyle/>
              <a:p>
                <a:pPr algn="ctr"/>
                <a:r>
                  <a:rPr lang="en-US" sz="400" dirty="0">
                    <a:solidFill>
                      <a:srgbClr val="0055B7"/>
                    </a:solidFill>
                    <a:cs typeface="Calibri" panose="020F0502020204030204" pitchFamily="34" charset="0"/>
                  </a:rPr>
                  <a:t>CLINICAL VIEWS CODE</a:t>
                </a:r>
              </a:p>
            </p:txBody>
          </p:sp>
          <p:sp>
            <p:nvSpPr>
              <p:cNvPr id="26" name="TextBox 25"/>
              <p:cNvSpPr txBox="1"/>
              <p:nvPr/>
            </p:nvSpPr>
            <p:spPr>
              <a:xfrm>
                <a:off x="3700052" y="2463949"/>
                <a:ext cx="912555" cy="334927"/>
              </a:xfrm>
              <a:prstGeom prst="rect">
                <a:avLst/>
              </a:prstGeom>
              <a:noFill/>
            </p:spPr>
            <p:txBody>
              <a:bodyPr wrap="square" rtlCol="0">
                <a:spAutoFit/>
              </a:bodyPr>
              <a:lstStyle/>
              <a:p>
                <a:pPr algn="ctr"/>
                <a:r>
                  <a:rPr lang="en-US" sz="400" dirty="0">
                    <a:solidFill>
                      <a:srgbClr val="0055B7"/>
                    </a:solidFill>
                    <a:cs typeface="Calibri" panose="020F0502020204030204" pitchFamily="34" charset="0"/>
                  </a:rPr>
                  <a:t>CLINICAL VIEWS PROJECT</a:t>
                </a:r>
              </a:p>
            </p:txBody>
          </p:sp>
          <p:sp>
            <p:nvSpPr>
              <p:cNvPr id="27" name="TextBox 26"/>
              <p:cNvSpPr txBox="1"/>
              <p:nvPr/>
            </p:nvSpPr>
            <p:spPr>
              <a:xfrm>
                <a:off x="3106704" y="1170836"/>
                <a:ext cx="593227" cy="263156"/>
              </a:xfrm>
              <a:prstGeom prst="rect">
                <a:avLst/>
              </a:prstGeom>
              <a:noFill/>
            </p:spPr>
            <p:txBody>
              <a:bodyPr wrap="square" lIns="0" rtlCol="0">
                <a:spAutoFit/>
              </a:bodyPr>
              <a:lstStyle/>
              <a:p>
                <a:r>
                  <a:rPr lang="en-US" sz="500" b="1" dirty="0">
                    <a:solidFill>
                      <a:schemeClr val="bg1"/>
                    </a:solidFill>
                  </a:rPr>
                  <a:t>25 Days</a:t>
                </a:r>
              </a:p>
            </p:txBody>
          </p:sp>
          <p:sp>
            <p:nvSpPr>
              <p:cNvPr id="28" name="Flowchart: Connector 95"/>
              <p:cNvSpPr/>
              <p:nvPr/>
            </p:nvSpPr>
            <p:spPr>
              <a:xfrm>
                <a:off x="1119607" y="1231858"/>
                <a:ext cx="90516" cy="90516"/>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83D1F5"/>
                  </a:solidFill>
                </a:endParaRPr>
              </a:p>
            </p:txBody>
          </p:sp>
          <p:sp>
            <p:nvSpPr>
              <p:cNvPr id="29" name="Flowchart: Connector 101"/>
              <p:cNvSpPr/>
              <p:nvPr/>
            </p:nvSpPr>
            <p:spPr>
              <a:xfrm>
                <a:off x="1595856" y="1547014"/>
                <a:ext cx="90516" cy="90516"/>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cxnSp>
            <p:nvCxnSpPr>
              <p:cNvPr id="30" name="Straight Arrow Connector 29"/>
              <p:cNvCxnSpPr/>
              <p:nvPr/>
            </p:nvCxnSpPr>
            <p:spPr>
              <a:xfrm>
                <a:off x="3927647" y="1759963"/>
                <a:ext cx="1351449" cy="4515"/>
              </a:xfrm>
              <a:prstGeom prst="straightConnector1">
                <a:avLst/>
              </a:prstGeom>
              <a:ln w="254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Flowchart: Connector 107"/>
              <p:cNvSpPr/>
              <p:nvPr/>
            </p:nvSpPr>
            <p:spPr>
              <a:xfrm>
                <a:off x="3837131" y="1714705"/>
                <a:ext cx="90516" cy="90516"/>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32" name="Flowchart: Connector 110"/>
              <p:cNvSpPr/>
              <p:nvPr/>
            </p:nvSpPr>
            <p:spPr>
              <a:xfrm>
                <a:off x="3620024" y="1231858"/>
                <a:ext cx="90516" cy="90516"/>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cxnSp>
            <p:nvCxnSpPr>
              <p:cNvPr id="33" name="Straight Connector 32"/>
              <p:cNvCxnSpPr/>
              <p:nvPr/>
            </p:nvCxnSpPr>
            <p:spPr>
              <a:xfrm flipV="1">
                <a:off x="3013345" y="922968"/>
                <a:ext cx="0" cy="335948"/>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1482256" y="914915"/>
                <a:ext cx="0" cy="335948"/>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2743553" y="1640819"/>
                <a:ext cx="691" cy="547363"/>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sp>
            <p:nvSpPr>
              <p:cNvPr id="36" name="Flowchart: Connector 114"/>
              <p:cNvSpPr/>
              <p:nvPr/>
            </p:nvSpPr>
            <p:spPr>
              <a:xfrm>
                <a:off x="2695893" y="1545499"/>
                <a:ext cx="95320" cy="95320"/>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cxnSp>
            <p:nvCxnSpPr>
              <p:cNvPr id="37" name="Straight Connector 36"/>
              <p:cNvCxnSpPr/>
              <p:nvPr/>
            </p:nvCxnSpPr>
            <p:spPr>
              <a:xfrm flipV="1">
                <a:off x="2449541" y="1963734"/>
                <a:ext cx="2311" cy="365913"/>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sp>
            <p:nvSpPr>
              <p:cNvPr id="38" name="Flowchart: Connector 126"/>
              <p:cNvSpPr/>
              <p:nvPr/>
            </p:nvSpPr>
            <p:spPr>
              <a:xfrm>
                <a:off x="2404192" y="1868414"/>
                <a:ext cx="95320" cy="95320"/>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39" name="Flowchart: Connector 135"/>
              <p:cNvSpPr>
                <a:spLocks noChangeAspect="1"/>
              </p:cNvSpPr>
              <p:nvPr/>
            </p:nvSpPr>
            <p:spPr>
              <a:xfrm>
                <a:off x="2712240" y="2188182"/>
                <a:ext cx="64008" cy="64008"/>
              </a:xfrm>
              <a:prstGeom prst="flowChartConnector">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83D1F5"/>
                  </a:solidFill>
                </a:endParaRPr>
              </a:p>
            </p:txBody>
          </p:sp>
          <p:sp>
            <p:nvSpPr>
              <p:cNvPr id="40" name="Flowchart: Connector 136"/>
              <p:cNvSpPr>
                <a:spLocks noChangeAspect="1"/>
              </p:cNvSpPr>
              <p:nvPr/>
            </p:nvSpPr>
            <p:spPr>
              <a:xfrm>
                <a:off x="2289375" y="2158792"/>
                <a:ext cx="64008" cy="64008"/>
              </a:xfrm>
              <a:prstGeom prst="flowChartConnector">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83D1F5"/>
                  </a:solidFill>
                </a:endParaRPr>
              </a:p>
            </p:txBody>
          </p:sp>
          <p:sp>
            <p:nvSpPr>
              <p:cNvPr id="41" name="Flowchart: Connector 137"/>
              <p:cNvSpPr/>
              <p:nvPr/>
            </p:nvSpPr>
            <p:spPr>
              <a:xfrm>
                <a:off x="2268633" y="1868047"/>
                <a:ext cx="95320" cy="95320"/>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42" name="Flowchart: Connector 138"/>
              <p:cNvSpPr>
                <a:spLocks noChangeAspect="1"/>
              </p:cNvSpPr>
              <p:nvPr/>
            </p:nvSpPr>
            <p:spPr>
              <a:xfrm>
                <a:off x="2417537" y="2329647"/>
                <a:ext cx="64008" cy="64008"/>
              </a:xfrm>
              <a:prstGeom prst="flowChartConnector">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83D1F5"/>
                  </a:solidFill>
                </a:endParaRPr>
              </a:p>
            </p:txBody>
          </p:sp>
          <p:sp>
            <p:nvSpPr>
              <p:cNvPr id="43" name="Flowchart: Connector 140"/>
              <p:cNvSpPr/>
              <p:nvPr/>
            </p:nvSpPr>
            <p:spPr>
              <a:xfrm>
                <a:off x="2967133" y="1229456"/>
                <a:ext cx="95320" cy="95320"/>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44" name="Flowchart: Connector 141"/>
              <p:cNvSpPr>
                <a:spLocks noChangeAspect="1"/>
              </p:cNvSpPr>
              <p:nvPr/>
            </p:nvSpPr>
            <p:spPr>
              <a:xfrm>
                <a:off x="2981341" y="868987"/>
                <a:ext cx="64008" cy="64008"/>
              </a:xfrm>
              <a:prstGeom prst="flowChartConnector">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45" name="Flowchart: Connector 142"/>
              <p:cNvSpPr/>
              <p:nvPr/>
            </p:nvSpPr>
            <p:spPr>
              <a:xfrm>
                <a:off x="1436274" y="1229456"/>
                <a:ext cx="95320" cy="95320"/>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46" name="Flowchart: Connector 143"/>
              <p:cNvSpPr>
                <a:spLocks noChangeAspect="1"/>
              </p:cNvSpPr>
              <p:nvPr/>
            </p:nvSpPr>
            <p:spPr>
              <a:xfrm>
                <a:off x="1450252" y="868987"/>
                <a:ext cx="64008" cy="64008"/>
              </a:xfrm>
              <a:prstGeom prst="flowChartConnector">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cxnSp>
            <p:nvCxnSpPr>
              <p:cNvPr id="47" name="Straight Connector 46"/>
              <p:cNvCxnSpPr/>
              <p:nvPr/>
            </p:nvCxnSpPr>
            <p:spPr>
              <a:xfrm flipH="1" flipV="1">
                <a:off x="2605000" y="1950801"/>
                <a:ext cx="4082" cy="531826"/>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sp>
            <p:nvSpPr>
              <p:cNvPr id="48" name="Flowchart: Connector 145"/>
              <p:cNvSpPr/>
              <p:nvPr/>
            </p:nvSpPr>
            <p:spPr>
              <a:xfrm>
                <a:off x="2559497" y="1872451"/>
                <a:ext cx="95320" cy="95320"/>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49" name="Flowchart: Connector 147"/>
              <p:cNvSpPr/>
              <p:nvPr/>
            </p:nvSpPr>
            <p:spPr>
              <a:xfrm>
                <a:off x="2576118" y="2461895"/>
                <a:ext cx="64008" cy="64008"/>
              </a:xfrm>
              <a:prstGeom prst="flowChartConnector">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83D1F5"/>
                  </a:solidFill>
                </a:endParaRPr>
              </a:p>
            </p:txBody>
          </p:sp>
          <p:sp>
            <p:nvSpPr>
              <p:cNvPr id="52" name="TextBox 51"/>
              <p:cNvSpPr txBox="1"/>
              <p:nvPr/>
            </p:nvSpPr>
            <p:spPr>
              <a:xfrm>
                <a:off x="2314984" y="1654919"/>
                <a:ext cx="439405" cy="263156"/>
              </a:xfrm>
              <a:prstGeom prst="rect">
                <a:avLst/>
              </a:prstGeom>
              <a:noFill/>
            </p:spPr>
            <p:txBody>
              <a:bodyPr wrap="square" lIns="0" rtlCol="0">
                <a:spAutoFit/>
              </a:bodyPr>
              <a:lstStyle/>
              <a:p>
                <a:r>
                  <a:rPr lang="en-US" sz="500" b="1" dirty="0">
                    <a:solidFill>
                      <a:schemeClr val="bg1"/>
                    </a:solidFill>
                  </a:rPr>
                  <a:t>6 Days</a:t>
                </a:r>
              </a:p>
            </p:txBody>
          </p:sp>
          <p:sp>
            <p:nvSpPr>
              <p:cNvPr id="50" name="TextBox 49"/>
              <p:cNvSpPr txBox="1"/>
              <p:nvPr/>
            </p:nvSpPr>
            <p:spPr>
              <a:xfrm>
                <a:off x="963255" y="1485593"/>
                <a:ext cx="594358" cy="263156"/>
              </a:xfrm>
              <a:prstGeom prst="rect">
                <a:avLst/>
              </a:prstGeom>
              <a:noFill/>
            </p:spPr>
            <p:txBody>
              <a:bodyPr wrap="square" rIns="0" rtlCol="0">
                <a:spAutoFit/>
              </a:bodyPr>
              <a:lstStyle/>
              <a:p>
                <a:pPr algn="r"/>
                <a:r>
                  <a:rPr lang="en-US" sz="500" b="1" dirty="0">
                    <a:solidFill>
                      <a:schemeClr val="bg1"/>
                    </a:solidFill>
                  </a:rPr>
                  <a:t>4 Days</a:t>
                </a:r>
              </a:p>
            </p:txBody>
          </p:sp>
          <p:sp>
            <p:nvSpPr>
              <p:cNvPr id="51" name="TextBox 50"/>
              <p:cNvSpPr txBox="1"/>
              <p:nvPr/>
            </p:nvSpPr>
            <p:spPr>
              <a:xfrm>
                <a:off x="2829724" y="1486159"/>
                <a:ext cx="594358" cy="263156"/>
              </a:xfrm>
              <a:prstGeom prst="rect">
                <a:avLst/>
              </a:prstGeom>
              <a:noFill/>
            </p:spPr>
            <p:txBody>
              <a:bodyPr wrap="square" lIns="0" rtlCol="0">
                <a:spAutoFit/>
              </a:bodyPr>
              <a:lstStyle/>
              <a:p>
                <a:r>
                  <a:rPr lang="en-US" sz="500" b="1" dirty="0">
                    <a:solidFill>
                      <a:schemeClr val="bg1"/>
                    </a:solidFill>
                  </a:rPr>
                  <a:t>14 Days</a:t>
                </a:r>
              </a:p>
            </p:txBody>
          </p:sp>
          <p:sp>
            <p:nvSpPr>
              <p:cNvPr id="53" name="TextBox 52"/>
              <p:cNvSpPr txBox="1"/>
              <p:nvPr/>
            </p:nvSpPr>
            <p:spPr>
              <a:xfrm>
                <a:off x="2672796" y="1805924"/>
                <a:ext cx="594358" cy="263156"/>
              </a:xfrm>
              <a:prstGeom prst="rect">
                <a:avLst/>
              </a:prstGeom>
              <a:noFill/>
            </p:spPr>
            <p:txBody>
              <a:bodyPr wrap="square" lIns="0" rtlCol="0">
                <a:spAutoFit/>
              </a:bodyPr>
              <a:lstStyle/>
              <a:p>
                <a:r>
                  <a:rPr lang="en-US" sz="500" b="1" dirty="0">
                    <a:solidFill>
                      <a:schemeClr val="bg1"/>
                    </a:solidFill>
                  </a:rPr>
                  <a:t>7 Days</a:t>
                </a:r>
              </a:p>
            </p:txBody>
          </p:sp>
          <p:cxnSp>
            <p:nvCxnSpPr>
              <p:cNvPr id="54" name="Straight Connector 53"/>
              <p:cNvCxnSpPr/>
              <p:nvPr/>
            </p:nvCxnSpPr>
            <p:spPr>
              <a:xfrm flipV="1">
                <a:off x="3884587" y="897843"/>
                <a:ext cx="0" cy="335948"/>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sp>
            <p:nvSpPr>
              <p:cNvPr id="55" name="Flowchart: Connector 165"/>
              <p:cNvSpPr/>
              <p:nvPr/>
            </p:nvSpPr>
            <p:spPr>
              <a:xfrm>
                <a:off x="3835593" y="1229456"/>
                <a:ext cx="95320" cy="95320"/>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56" name="TextBox 55"/>
              <p:cNvSpPr txBox="1"/>
              <p:nvPr/>
            </p:nvSpPr>
            <p:spPr>
              <a:xfrm>
                <a:off x="3751547" y="1289721"/>
                <a:ext cx="594358" cy="263156"/>
              </a:xfrm>
              <a:prstGeom prst="rect">
                <a:avLst/>
              </a:prstGeom>
              <a:noFill/>
            </p:spPr>
            <p:txBody>
              <a:bodyPr wrap="square" lIns="0" rtlCol="0">
                <a:spAutoFit/>
              </a:bodyPr>
              <a:lstStyle/>
              <a:p>
                <a:r>
                  <a:rPr lang="en-US" sz="500" b="1" dirty="0">
                    <a:solidFill>
                      <a:schemeClr val="bg1"/>
                    </a:solidFill>
                  </a:rPr>
                  <a:t>1 Day</a:t>
                </a:r>
              </a:p>
            </p:txBody>
          </p:sp>
          <p:sp>
            <p:nvSpPr>
              <p:cNvPr id="57" name="Flowchart: Connector 172"/>
              <p:cNvSpPr>
                <a:spLocks noChangeAspect="1"/>
              </p:cNvSpPr>
              <p:nvPr/>
            </p:nvSpPr>
            <p:spPr>
              <a:xfrm>
                <a:off x="3852583" y="868987"/>
                <a:ext cx="64008" cy="64008"/>
              </a:xfrm>
              <a:prstGeom prst="flowChartConnector">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cxnSp>
            <p:nvCxnSpPr>
              <p:cNvPr id="58" name="Straight Connector 57"/>
              <p:cNvCxnSpPr/>
              <p:nvPr/>
            </p:nvCxnSpPr>
            <p:spPr>
              <a:xfrm flipH="1" flipV="1">
                <a:off x="4151561" y="1709901"/>
                <a:ext cx="10001" cy="691610"/>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sp>
            <p:nvSpPr>
              <p:cNvPr id="59" name="Flowchart: Connector 173"/>
              <p:cNvSpPr/>
              <p:nvPr/>
            </p:nvSpPr>
            <p:spPr>
              <a:xfrm>
                <a:off x="5274826" y="1719655"/>
                <a:ext cx="95320" cy="95320"/>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0" name="Flowchart: Connector 179"/>
              <p:cNvSpPr>
                <a:spLocks noChangeAspect="1"/>
              </p:cNvSpPr>
              <p:nvPr/>
            </p:nvSpPr>
            <p:spPr>
              <a:xfrm>
                <a:off x="4129558" y="2401511"/>
                <a:ext cx="64008" cy="64008"/>
              </a:xfrm>
              <a:prstGeom prst="flowChartConnector">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83D1F5"/>
                  </a:solidFill>
                </a:endParaRPr>
              </a:p>
            </p:txBody>
          </p:sp>
          <p:sp>
            <p:nvSpPr>
              <p:cNvPr id="61" name="Flowchart: Connector 180"/>
              <p:cNvSpPr/>
              <p:nvPr/>
            </p:nvSpPr>
            <p:spPr>
              <a:xfrm>
                <a:off x="4103901" y="1709901"/>
                <a:ext cx="95320" cy="95320"/>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62" name="TextBox 61"/>
              <p:cNvSpPr txBox="1"/>
              <p:nvPr/>
            </p:nvSpPr>
            <p:spPr>
              <a:xfrm>
                <a:off x="4002247" y="1512345"/>
                <a:ext cx="594358" cy="263156"/>
              </a:xfrm>
              <a:prstGeom prst="rect">
                <a:avLst/>
              </a:prstGeom>
              <a:noFill/>
            </p:spPr>
            <p:txBody>
              <a:bodyPr wrap="square" lIns="0" rtlCol="0">
                <a:spAutoFit/>
              </a:bodyPr>
              <a:lstStyle/>
              <a:p>
                <a:r>
                  <a:rPr lang="en-US" sz="500" b="1" dirty="0">
                    <a:solidFill>
                      <a:schemeClr val="bg1"/>
                    </a:solidFill>
                  </a:rPr>
                  <a:t>3 Days</a:t>
                </a:r>
              </a:p>
            </p:txBody>
          </p:sp>
          <p:sp>
            <p:nvSpPr>
              <p:cNvPr id="63" name="TextBox 62"/>
              <p:cNvSpPr txBox="1"/>
              <p:nvPr/>
            </p:nvSpPr>
            <p:spPr>
              <a:xfrm>
                <a:off x="5109930" y="1518605"/>
                <a:ext cx="594358" cy="263156"/>
              </a:xfrm>
              <a:prstGeom prst="rect">
                <a:avLst/>
              </a:prstGeom>
              <a:noFill/>
            </p:spPr>
            <p:txBody>
              <a:bodyPr wrap="square" lIns="0" rtlCol="0">
                <a:spAutoFit/>
              </a:bodyPr>
              <a:lstStyle/>
              <a:p>
                <a:r>
                  <a:rPr lang="en-US" sz="500" b="1" dirty="0">
                    <a:solidFill>
                      <a:schemeClr val="bg1"/>
                    </a:solidFill>
                  </a:rPr>
                  <a:t>15 Days</a:t>
                </a:r>
              </a:p>
            </p:txBody>
          </p:sp>
          <p:sp>
            <p:nvSpPr>
              <p:cNvPr id="64" name="Flowchart: Connector 191"/>
              <p:cNvSpPr/>
              <p:nvPr/>
            </p:nvSpPr>
            <p:spPr>
              <a:xfrm>
                <a:off x="1796676" y="1866165"/>
                <a:ext cx="90516" cy="90516"/>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65" name="TextBox 64"/>
              <p:cNvSpPr txBox="1"/>
              <p:nvPr/>
            </p:nvSpPr>
            <p:spPr>
              <a:xfrm>
                <a:off x="1160201" y="1797991"/>
                <a:ext cx="594358" cy="263156"/>
              </a:xfrm>
              <a:prstGeom prst="rect">
                <a:avLst/>
              </a:prstGeom>
              <a:noFill/>
            </p:spPr>
            <p:txBody>
              <a:bodyPr wrap="square" rIns="0" rtlCol="0">
                <a:spAutoFit/>
              </a:bodyPr>
              <a:lstStyle/>
              <a:p>
                <a:pPr algn="r"/>
                <a:r>
                  <a:rPr lang="en-US" sz="500" b="1" dirty="0">
                    <a:solidFill>
                      <a:schemeClr val="bg1"/>
                    </a:solidFill>
                  </a:rPr>
                  <a:t>5 Days</a:t>
                </a:r>
              </a:p>
            </p:txBody>
          </p:sp>
        </p:grpSp>
        <p:grpSp>
          <p:nvGrpSpPr>
            <p:cNvPr id="66" name="Group 65"/>
            <p:cNvGrpSpPr/>
            <p:nvPr/>
          </p:nvGrpSpPr>
          <p:grpSpPr>
            <a:xfrm>
              <a:off x="1010484" y="2219030"/>
              <a:ext cx="7563533" cy="2589734"/>
              <a:chOff x="1010484" y="2166564"/>
              <a:chExt cx="7563533" cy="2589734"/>
            </a:xfrm>
          </p:grpSpPr>
          <p:sp>
            <p:nvSpPr>
              <p:cNvPr id="67" name="Right Arrow 75"/>
              <p:cNvSpPr/>
              <p:nvPr/>
            </p:nvSpPr>
            <p:spPr bwMode="auto">
              <a:xfrm>
                <a:off x="2313224" y="2741676"/>
                <a:ext cx="5939333" cy="2014622"/>
              </a:xfrm>
              <a:prstGeom prst="rightArrow">
                <a:avLst/>
              </a:prstGeom>
              <a:gradFill>
                <a:gsLst>
                  <a:gs pos="0">
                    <a:srgbClr val="008FBE"/>
                  </a:gs>
                  <a:gs pos="25000">
                    <a:srgbClr val="00AFA9"/>
                  </a:gs>
                </a:gsLst>
                <a:lin ang="0" scaled="1"/>
              </a:gradFill>
              <a:ln w="9525" cap="flat" cmpd="sng" algn="ctr">
                <a:noFill/>
                <a:prstDash val="solid"/>
                <a:round/>
                <a:headEnd type="none" w="med" len="med"/>
                <a:tailEnd type="none" w="med" len="med"/>
              </a:ln>
              <a:effectLst/>
              <a:extLst/>
            </p:spPr>
            <p:txBody>
              <a:bodyPr anchor="ctr"/>
              <a:lstStyle/>
              <a:p>
                <a:pPr algn="r" defTabSz="576263">
                  <a:spcBef>
                    <a:spcPct val="20000"/>
                  </a:spcBef>
                  <a:buClr>
                    <a:srgbClr val="FF3300"/>
                  </a:buClr>
                  <a:defRPr/>
                </a:pPr>
                <a:endParaRPr lang="en-US" sz="800" b="1" dirty="0">
                  <a:solidFill>
                    <a:srgbClr val="000000"/>
                  </a:solidFill>
                  <a:latin typeface="Arial"/>
                  <a:ea typeface="ヒラギノ角ゴ Pro W3" charset="0"/>
                </a:endParaRPr>
              </a:p>
            </p:txBody>
          </p:sp>
          <p:grpSp>
            <p:nvGrpSpPr>
              <p:cNvPr id="68" name="Group 67"/>
              <p:cNvGrpSpPr/>
              <p:nvPr/>
            </p:nvGrpSpPr>
            <p:grpSpPr>
              <a:xfrm flipV="1">
                <a:off x="7806780" y="3987745"/>
                <a:ext cx="64008" cy="402756"/>
                <a:chOff x="2718444" y="3064719"/>
                <a:chExt cx="64008" cy="402756"/>
              </a:xfrm>
            </p:grpSpPr>
            <p:cxnSp>
              <p:nvCxnSpPr>
                <p:cNvPr id="108" name="Straight Connector 107"/>
                <p:cNvCxnSpPr/>
                <p:nvPr/>
              </p:nvCxnSpPr>
              <p:spPr>
                <a:xfrm flipV="1">
                  <a:off x="2750448" y="3115391"/>
                  <a:ext cx="0" cy="352084"/>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sp>
              <p:nvSpPr>
                <p:cNvPr id="109" name="Flowchart: Connector 197"/>
                <p:cNvSpPr>
                  <a:spLocks noChangeAspect="1"/>
                </p:cNvSpPr>
                <p:nvPr/>
              </p:nvSpPr>
              <p:spPr>
                <a:xfrm>
                  <a:off x="2718444" y="3064719"/>
                  <a:ext cx="64008" cy="64008"/>
                </a:xfrm>
                <a:prstGeom prst="flowChartConnector">
                  <a:avLst/>
                </a:prstGeom>
                <a:solidFill>
                  <a:srgbClr val="00AF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rgbClr val="00AFA9"/>
                    </a:solidFill>
                  </a:endParaRPr>
                </a:p>
              </p:txBody>
            </p:sp>
          </p:grpSp>
          <p:cxnSp>
            <p:nvCxnSpPr>
              <p:cNvPr id="69" name="Straight Connector 68"/>
              <p:cNvCxnSpPr/>
              <p:nvPr/>
            </p:nvCxnSpPr>
            <p:spPr>
              <a:xfrm flipV="1">
                <a:off x="7400831" y="2300084"/>
                <a:ext cx="0" cy="1271082"/>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3198129" y="3064719"/>
                <a:ext cx="64008" cy="402756"/>
                <a:chOff x="2718444" y="3064719"/>
                <a:chExt cx="64008" cy="402756"/>
              </a:xfrm>
            </p:grpSpPr>
            <p:cxnSp>
              <p:nvCxnSpPr>
                <p:cNvPr id="106" name="Straight Connector 105"/>
                <p:cNvCxnSpPr/>
                <p:nvPr/>
              </p:nvCxnSpPr>
              <p:spPr>
                <a:xfrm flipV="1">
                  <a:off x="2750448" y="3115391"/>
                  <a:ext cx="0" cy="352084"/>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sp>
              <p:nvSpPr>
                <p:cNvPr id="107" name="Flowchart: Connector 197"/>
                <p:cNvSpPr>
                  <a:spLocks noChangeAspect="1"/>
                </p:cNvSpPr>
                <p:nvPr/>
              </p:nvSpPr>
              <p:spPr>
                <a:xfrm>
                  <a:off x="2718444" y="3064719"/>
                  <a:ext cx="64008" cy="64008"/>
                </a:xfrm>
                <a:prstGeom prst="flowChartConnector">
                  <a:avLst/>
                </a:prstGeom>
                <a:solidFill>
                  <a:srgbClr val="00AF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grpSp>
            <p:nvGrpSpPr>
              <p:cNvPr id="71" name="Group 70"/>
              <p:cNvGrpSpPr/>
              <p:nvPr/>
            </p:nvGrpSpPr>
            <p:grpSpPr>
              <a:xfrm>
                <a:off x="4752411" y="3064719"/>
                <a:ext cx="64008" cy="402756"/>
                <a:chOff x="2718444" y="3064719"/>
                <a:chExt cx="64008" cy="402756"/>
              </a:xfrm>
            </p:grpSpPr>
            <p:cxnSp>
              <p:nvCxnSpPr>
                <p:cNvPr id="104" name="Straight Connector 103"/>
                <p:cNvCxnSpPr/>
                <p:nvPr/>
              </p:nvCxnSpPr>
              <p:spPr>
                <a:xfrm flipV="1">
                  <a:off x="2750448" y="3115391"/>
                  <a:ext cx="0" cy="352084"/>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sp>
              <p:nvSpPr>
                <p:cNvPr id="105" name="Flowchart: Connector 197"/>
                <p:cNvSpPr>
                  <a:spLocks noChangeAspect="1"/>
                </p:cNvSpPr>
                <p:nvPr/>
              </p:nvSpPr>
              <p:spPr>
                <a:xfrm>
                  <a:off x="2718444" y="3064719"/>
                  <a:ext cx="64008" cy="64008"/>
                </a:xfrm>
                <a:prstGeom prst="flowChartConnector">
                  <a:avLst/>
                </a:prstGeom>
                <a:solidFill>
                  <a:srgbClr val="00AF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grpSp>
            <p:nvGrpSpPr>
              <p:cNvPr id="72" name="Group 71"/>
              <p:cNvGrpSpPr/>
              <p:nvPr/>
            </p:nvGrpSpPr>
            <p:grpSpPr>
              <a:xfrm>
                <a:off x="6241086" y="3064719"/>
                <a:ext cx="64008" cy="402756"/>
                <a:chOff x="2718444" y="3064719"/>
                <a:chExt cx="64008" cy="402756"/>
              </a:xfrm>
            </p:grpSpPr>
            <p:cxnSp>
              <p:nvCxnSpPr>
                <p:cNvPr id="102" name="Straight Connector 101"/>
                <p:cNvCxnSpPr/>
                <p:nvPr/>
              </p:nvCxnSpPr>
              <p:spPr>
                <a:xfrm flipV="1">
                  <a:off x="2750448" y="3115391"/>
                  <a:ext cx="0" cy="352084"/>
                </a:xfrm>
                <a:prstGeom prst="line">
                  <a:avLst/>
                </a:prstGeom>
                <a:ln w="15875">
                  <a:solidFill>
                    <a:srgbClr val="C6BEB5"/>
                  </a:solidFill>
                </a:ln>
                <a:effectLst/>
              </p:spPr>
              <p:style>
                <a:lnRef idx="2">
                  <a:schemeClr val="accent1"/>
                </a:lnRef>
                <a:fillRef idx="0">
                  <a:schemeClr val="accent1"/>
                </a:fillRef>
                <a:effectRef idx="1">
                  <a:schemeClr val="accent1"/>
                </a:effectRef>
                <a:fontRef idx="minor">
                  <a:schemeClr val="tx1"/>
                </a:fontRef>
              </p:style>
            </p:cxnSp>
            <p:sp>
              <p:nvSpPr>
                <p:cNvPr id="103" name="Flowchart: Connector 197"/>
                <p:cNvSpPr>
                  <a:spLocks noChangeAspect="1"/>
                </p:cNvSpPr>
                <p:nvPr/>
              </p:nvSpPr>
              <p:spPr>
                <a:xfrm>
                  <a:off x="2718444" y="3064719"/>
                  <a:ext cx="64008" cy="64008"/>
                </a:xfrm>
                <a:prstGeom prst="flowChartConnector">
                  <a:avLst/>
                </a:prstGeom>
                <a:solidFill>
                  <a:srgbClr val="00AF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73" name="TextBox 72"/>
              <p:cNvSpPr txBox="1"/>
              <p:nvPr/>
            </p:nvSpPr>
            <p:spPr>
              <a:xfrm>
                <a:off x="7371864" y="2166564"/>
                <a:ext cx="910412" cy="239233"/>
              </a:xfrm>
              <a:prstGeom prst="rect">
                <a:avLst/>
              </a:prstGeom>
              <a:noFill/>
              <a:effectLst/>
            </p:spPr>
            <p:txBody>
              <a:bodyPr wrap="square" rtlCol="0">
                <a:spAutoFit/>
              </a:bodyPr>
              <a:lstStyle/>
              <a:p>
                <a:r>
                  <a:rPr lang="en-US" sz="400" cap="all" dirty="0">
                    <a:solidFill>
                      <a:srgbClr val="00AFA9"/>
                    </a:solidFill>
                    <a:cs typeface="Calibri" panose="020F0502020204030204" pitchFamily="34" charset="0"/>
                  </a:rPr>
                  <a:t>Conduct (</a:t>
                </a:r>
                <a:r>
                  <a:rPr lang="en-US" sz="400" cap="all" dirty="0" err="1">
                    <a:solidFill>
                      <a:srgbClr val="00AFA9"/>
                    </a:solidFill>
                    <a:cs typeface="Calibri" panose="020F0502020204030204" pitchFamily="34" charset="0"/>
                  </a:rPr>
                  <a:t>UAT</a:t>
                </a:r>
                <a:r>
                  <a:rPr lang="en-US" sz="400" cap="all" dirty="0">
                    <a:solidFill>
                      <a:srgbClr val="00AFA9"/>
                    </a:solidFill>
                    <a:cs typeface="Calibri" panose="020F0502020204030204" pitchFamily="34" charset="0"/>
                  </a:rPr>
                  <a:t>)</a:t>
                </a:r>
              </a:p>
            </p:txBody>
          </p:sp>
          <p:sp>
            <p:nvSpPr>
              <p:cNvPr id="74" name="TextBox 73"/>
              <p:cNvSpPr txBox="1"/>
              <p:nvPr/>
            </p:nvSpPr>
            <p:spPr>
              <a:xfrm>
                <a:off x="7384666" y="3357664"/>
                <a:ext cx="547825" cy="382772"/>
              </a:xfrm>
              <a:prstGeom prst="rect">
                <a:avLst/>
              </a:prstGeom>
              <a:noFill/>
              <a:effectLst/>
            </p:spPr>
            <p:txBody>
              <a:bodyPr wrap="square" rtlCol="0">
                <a:spAutoFit/>
              </a:bodyPr>
              <a:lstStyle/>
              <a:p>
                <a:r>
                  <a:rPr lang="en-US" sz="500" b="1" dirty="0">
                    <a:solidFill>
                      <a:schemeClr val="bg1"/>
                    </a:solidFill>
                  </a:rPr>
                  <a:t>23 Days</a:t>
                </a:r>
              </a:p>
            </p:txBody>
          </p:sp>
          <p:sp>
            <p:nvSpPr>
              <p:cNvPr id="75" name="Flowchart: Connector 139"/>
              <p:cNvSpPr/>
              <p:nvPr/>
            </p:nvSpPr>
            <p:spPr>
              <a:xfrm>
                <a:off x="3181453" y="3424036"/>
                <a:ext cx="99898" cy="99898"/>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76" name="TextBox 75"/>
              <p:cNvSpPr txBox="1"/>
              <p:nvPr/>
            </p:nvSpPr>
            <p:spPr>
              <a:xfrm>
                <a:off x="1010484" y="3511702"/>
                <a:ext cx="1206712" cy="622007"/>
              </a:xfrm>
              <a:prstGeom prst="rect">
                <a:avLst/>
              </a:prstGeom>
              <a:noFill/>
              <a:effectLst/>
            </p:spPr>
            <p:txBody>
              <a:bodyPr wrap="square" rIns="0" rtlCol="0">
                <a:spAutoFit/>
              </a:bodyPr>
              <a:lstStyle/>
              <a:p>
                <a:pPr algn="r"/>
                <a:r>
                  <a:rPr lang="en-US" sz="900" b="1" cap="all" dirty="0">
                    <a:solidFill>
                      <a:srgbClr val="00AFA9"/>
                    </a:solidFill>
                  </a:rPr>
                  <a:t> </a:t>
                </a:r>
                <a:r>
                  <a:rPr lang="en-US" sz="1000" b="1" cap="all" dirty="0">
                    <a:solidFill>
                      <a:srgbClr val="00AFA9"/>
                    </a:solidFill>
                  </a:rPr>
                  <a:t>ACCEPT</a:t>
                </a:r>
              </a:p>
              <a:p>
                <a:pPr algn="r"/>
                <a:r>
                  <a:rPr lang="en-US" sz="1000" b="1" cap="all" dirty="0">
                    <a:solidFill>
                      <a:srgbClr val="00AFA9"/>
                    </a:solidFill>
                  </a:rPr>
                  <a:t>Weeks</a:t>
                </a:r>
                <a:r>
                  <a:rPr lang="en-US" sz="1000" b="1" dirty="0">
                    <a:solidFill>
                      <a:srgbClr val="00AFA9"/>
                    </a:solidFill>
                  </a:rPr>
                  <a:t> 8 - 9</a:t>
                </a:r>
              </a:p>
            </p:txBody>
          </p:sp>
          <p:cxnSp>
            <p:nvCxnSpPr>
              <p:cNvPr id="77" name="Straight Arrow Connector 76"/>
              <p:cNvCxnSpPr/>
              <p:nvPr/>
            </p:nvCxnSpPr>
            <p:spPr>
              <a:xfrm flipV="1">
                <a:off x="2448628" y="3464429"/>
                <a:ext cx="727726" cy="12152"/>
              </a:xfrm>
              <a:prstGeom prst="straightConnector1">
                <a:avLst/>
              </a:prstGeom>
              <a:ln w="254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Flowchart: Connector 194"/>
              <p:cNvSpPr/>
              <p:nvPr/>
            </p:nvSpPr>
            <p:spPr>
              <a:xfrm>
                <a:off x="2381897" y="3426553"/>
                <a:ext cx="94864" cy="94864"/>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79" name="TextBox 78"/>
              <p:cNvSpPr txBox="1"/>
              <p:nvPr/>
            </p:nvSpPr>
            <p:spPr>
              <a:xfrm>
                <a:off x="2928694" y="3506959"/>
                <a:ext cx="622907" cy="263156"/>
              </a:xfrm>
              <a:prstGeom prst="rect">
                <a:avLst/>
              </a:prstGeom>
              <a:noFill/>
              <a:effectLst/>
            </p:spPr>
            <p:txBody>
              <a:bodyPr wrap="square" rtlCol="0">
                <a:spAutoFit/>
              </a:bodyPr>
              <a:lstStyle/>
              <a:p>
                <a:pPr algn="ctr"/>
                <a:r>
                  <a:rPr lang="en-US" sz="500" b="1" dirty="0">
                    <a:solidFill>
                      <a:schemeClr val="bg1"/>
                    </a:solidFill>
                  </a:rPr>
                  <a:t>6 Days</a:t>
                </a:r>
              </a:p>
            </p:txBody>
          </p:sp>
          <p:sp>
            <p:nvSpPr>
              <p:cNvPr id="80" name="TextBox 79"/>
              <p:cNvSpPr txBox="1"/>
              <p:nvPr/>
            </p:nvSpPr>
            <p:spPr>
              <a:xfrm>
                <a:off x="1711369" y="2864848"/>
                <a:ext cx="1506471" cy="334927"/>
              </a:xfrm>
              <a:prstGeom prst="rect">
                <a:avLst/>
              </a:prstGeom>
              <a:noFill/>
              <a:effectLst/>
            </p:spPr>
            <p:txBody>
              <a:bodyPr wrap="square" rtlCol="0">
                <a:spAutoFit/>
              </a:bodyPr>
              <a:lstStyle/>
              <a:p>
                <a:pPr algn="r"/>
                <a:r>
                  <a:rPr lang="en-US" sz="400" cap="all" dirty="0">
                    <a:solidFill>
                      <a:srgbClr val="00AFA9"/>
                    </a:solidFill>
                    <a:cs typeface="Calibri" panose="020F0502020204030204" pitchFamily="34" charset="0"/>
                  </a:rPr>
                  <a:t>Prepare for User Acceptance Testing (</a:t>
                </a:r>
                <a:r>
                  <a:rPr lang="en-US" sz="400" cap="all" dirty="0" err="1">
                    <a:solidFill>
                      <a:srgbClr val="00AFA9"/>
                    </a:solidFill>
                    <a:cs typeface="Calibri" panose="020F0502020204030204" pitchFamily="34" charset="0"/>
                  </a:rPr>
                  <a:t>UAT</a:t>
                </a:r>
                <a:r>
                  <a:rPr lang="en-US" sz="400" cap="all" dirty="0">
                    <a:solidFill>
                      <a:srgbClr val="00AFA9"/>
                    </a:solidFill>
                    <a:cs typeface="Calibri" panose="020F0502020204030204" pitchFamily="34" charset="0"/>
                  </a:rPr>
                  <a:t>)</a:t>
                </a:r>
              </a:p>
            </p:txBody>
          </p:sp>
          <p:cxnSp>
            <p:nvCxnSpPr>
              <p:cNvPr id="81" name="Straight Arrow Connector 80"/>
              <p:cNvCxnSpPr/>
              <p:nvPr/>
            </p:nvCxnSpPr>
            <p:spPr>
              <a:xfrm>
                <a:off x="3599705" y="3482849"/>
                <a:ext cx="3730929" cy="0"/>
              </a:xfrm>
              <a:prstGeom prst="straightConnector1">
                <a:avLst/>
              </a:prstGeom>
              <a:ln w="254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Flowchart: Connector 202"/>
              <p:cNvSpPr/>
              <p:nvPr/>
            </p:nvSpPr>
            <p:spPr>
              <a:xfrm>
                <a:off x="3562206" y="3426553"/>
                <a:ext cx="94864" cy="94864"/>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83" name="Flowchart: Connector 204"/>
              <p:cNvSpPr/>
              <p:nvPr/>
            </p:nvSpPr>
            <p:spPr>
              <a:xfrm>
                <a:off x="7350882" y="3424036"/>
                <a:ext cx="99898" cy="99898"/>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84" name="Flowchart: Connector 205"/>
              <p:cNvSpPr>
                <a:spLocks noChangeAspect="1"/>
              </p:cNvSpPr>
              <p:nvPr/>
            </p:nvSpPr>
            <p:spPr>
              <a:xfrm>
                <a:off x="7368827" y="2236076"/>
                <a:ext cx="64008" cy="64008"/>
              </a:xfrm>
              <a:prstGeom prst="flowChartConnector">
                <a:avLst/>
              </a:prstGeom>
              <a:solidFill>
                <a:srgbClr val="00AF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85" name="Flowchart: Connector 212"/>
              <p:cNvSpPr>
                <a:spLocks noChangeAspect="1"/>
              </p:cNvSpPr>
              <p:nvPr/>
            </p:nvSpPr>
            <p:spPr>
              <a:xfrm>
                <a:off x="7368827" y="2684861"/>
                <a:ext cx="64008" cy="64008"/>
              </a:xfrm>
              <a:prstGeom prst="flowChartConnector">
                <a:avLst/>
              </a:prstGeom>
              <a:solidFill>
                <a:srgbClr val="00AF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86" name="Flowchart: Connector 51"/>
              <p:cNvSpPr/>
              <p:nvPr/>
            </p:nvSpPr>
            <p:spPr>
              <a:xfrm>
                <a:off x="4736179" y="3424036"/>
                <a:ext cx="99898" cy="99898"/>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87" name="TextBox 86"/>
              <p:cNvSpPr txBox="1"/>
              <p:nvPr/>
            </p:nvSpPr>
            <p:spPr>
              <a:xfrm>
                <a:off x="3652985" y="2972570"/>
                <a:ext cx="1122741" cy="239233"/>
              </a:xfrm>
              <a:prstGeom prst="rect">
                <a:avLst/>
              </a:prstGeom>
              <a:noFill/>
              <a:effectLst/>
            </p:spPr>
            <p:txBody>
              <a:bodyPr wrap="square" rtlCol="0">
                <a:spAutoFit/>
              </a:bodyPr>
              <a:lstStyle/>
              <a:p>
                <a:pPr algn="r"/>
                <a:r>
                  <a:rPr lang="en-US" sz="400" cap="all" dirty="0">
                    <a:solidFill>
                      <a:srgbClr val="00AFA9"/>
                    </a:solidFill>
                    <a:cs typeface="Calibri" panose="020F0502020204030204" pitchFamily="34" charset="0"/>
                  </a:rPr>
                  <a:t>First Round (</a:t>
                </a:r>
                <a:r>
                  <a:rPr lang="en-US" sz="400" cap="all" dirty="0" err="1">
                    <a:solidFill>
                      <a:srgbClr val="00AFA9"/>
                    </a:solidFill>
                    <a:cs typeface="Calibri" panose="020F0502020204030204" pitchFamily="34" charset="0"/>
                  </a:rPr>
                  <a:t>UAT</a:t>
                </a:r>
                <a:r>
                  <a:rPr lang="en-US" sz="400" cap="all" dirty="0">
                    <a:solidFill>
                      <a:srgbClr val="00AFA9"/>
                    </a:solidFill>
                    <a:cs typeface="Calibri" panose="020F0502020204030204" pitchFamily="34" charset="0"/>
                  </a:rPr>
                  <a:t>)</a:t>
                </a:r>
              </a:p>
            </p:txBody>
          </p:sp>
          <p:sp>
            <p:nvSpPr>
              <p:cNvPr id="88" name="TextBox 87"/>
              <p:cNvSpPr txBox="1"/>
              <p:nvPr/>
            </p:nvSpPr>
            <p:spPr>
              <a:xfrm>
                <a:off x="5879603" y="3499074"/>
                <a:ext cx="622907" cy="382772"/>
              </a:xfrm>
              <a:prstGeom prst="rect">
                <a:avLst/>
              </a:prstGeom>
              <a:noFill/>
              <a:effectLst/>
            </p:spPr>
            <p:txBody>
              <a:bodyPr wrap="square" rtlCol="0">
                <a:spAutoFit/>
              </a:bodyPr>
              <a:lstStyle/>
              <a:p>
                <a:r>
                  <a:rPr lang="en-US" sz="500" b="1" dirty="0">
                    <a:solidFill>
                      <a:schemeClr val="bg1"/>
                    </a:solidFill>
                  </a:rPr>
                  <a:t>12 Days</a:t>
                </a:r>
              </a:p>
            </p:txBody>
          </p:sp>
          <p:sp>
            <p:nvSpPr>
              <p:cNvPr id="89" name="Flowchart: Connector 219"/>
              <p:cNvSpPr/>
              <p:nvPr/>
            </p:nvSpPr>
            <p:spPr>
              <a:xfrm>
                <a:off x="6218881" y="3424036"/>
                <a:ext cx="99898" cy="99898"/>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90" name="TextBox 89"/>
              <p:cNvSpPr txBox="1"/>
              <p:nvPr/>
            </p:nvSpPr>
            <p:spPr>
              <a:xfrm>
                <a:off x="5089014" y="2988973"/>
                <a:ext cx="1191781" cy="239233"/>
              </a:xfrm>
              <a:prstGeom prst="rect">
                <a:avLst/>
              </a:prstGeom>
              <a:noFill/>
              <a:effectLst/>
            </p:spPr>
            <p:txBody>
              <a:bodyPr wrap="square" rtlCol="0">
                <a:spAutoFit/>
              </a:bodyPr>
              <a:lstStyle/>
              <a:p>
                <a:pPr algn="r"/>
                <a:r>
                  <a:rPr lang="en-US" sz="400" cap="all" dirty="0">
                    <a:solidFill>
                      <a:srgbClr val="00AFA9"/>
                    </a:solidFill>
                    <a:cs typeface="Calibri" panose="020F0502020204030204" pitchFamily="34" charset="0"/>
                  </a:rPr>
                  <a:t>SECOND Round (</a:t>
                </a:r>
                <a:r>
                  <a:rPr lang="en-US" sz="400" cap="all" dirty="0" err="1">
                    <a:solidFill>
                      <a:srgbClr val="00AFA9"/>
                    </a:solidFill>
                    <a:cs typeface="Calibri" panose="020F0502020204030204" pitchFamily="34" charset="0"/>
                  </a:rPr>
                  <a:t>UAT</a:t>
                </a:r>
                <a:r>
                  <a:rPr lang="en-US" sz="400" cap="all" dirty="0">
                    <a:solidFill>
                      <a:srgbClr val="00AFA9"/>
                    </a:solidFill>
                    <a:cs typeface="Calibri" panose="020F0502020204030204" pitchFamily="34" charset="0"/>
                  </a:rPr>
                  <a:t>)</a:t>
                </a:r>
              </a:p>
            </p:txBody>
          </p:sp>
          <p:sp>
            <p:nvSpPr>
              <p:cNvPr id="91" name="TextBox 90"/>
              <p:cNvSpPr txBox="1"/>
              <p:nvPr/>
            </p:nvSpPr>
            <p:spPr>
              <a:xfrm>
                <a:off x="7384666" y="2612994"/>
                <a:ext cx="1189351" cy="430620"/>
              </a:xfrm>
              <a:prstGeom prst="rect">
                <a:avLst/>
              </a:prstGeom>
              <a:noFill/>
              <a:effectLst/>
            </p:spPr>
            <p:txBody>
              <a:bodyPr wrap="square" rtlCol="0">
                <a:spAutoFit/>
              </a:bodyPr>
              <a:lstStyle/>
              <a:p>
                <a:r>
                  <a:rPr lang="en-US" sz="400" cap="all" dirty="0">
                    <a:solidFill>
                      <a:srgbClr val="00AFA9"/>
                    </a:solidFill>
                    <a:cs typeface="Calibri" panose="020F0502020204030204" pitchFamily="34" charset="0"/>
                  </a:rPr>
                  <a:t>final Round</a:t>
                </a:r>
              </a:p>
              <a:p>
                <a:pPr marL="57150" lvl="1" defTabSz="171450">
                  <a:tabLst>
                    <a:tab pos="115888" algn="l"/>
                  </a:tabLst>
                </a:pPr>
                <a:r>
                  <a:rPr lang="en-US" sz="400" cap="all" dirty="0">
                    <a:solidFill>
                      <a:srgbClr val="00AFA9"/>
                    </a:solidFill>
                    <a:cs typeface="Calibri" panose="020F0502020204030204" pitchFamily="34" charset="0"/>
                  </a:rPr>
                  <a:t> (</a:t>
                </a:r>
                <a:r>
                  <a:rPr lang="en-US" sz="400" cap="all" dirty="0" err="1">
                    <a:solidFill>
                      <a:srgbClr val="00AFA9"/>
                    </a:solidFill>
                    <a:cs typeface="Calibri" panose="020F0502020204030204" pitchFamily="34" charset="0"/>
                  </a:rPr>
                  <a:t>UAT</a:t>
                </a:r>
                <a:r>
                  <a:rPr lang="en-US" sz="400" cap="all" dirty="0">
                    <a:solidFill>
                      <a:srgbClr val="00AFA9"/>
                    </a:solidFill>
                    <a:cs typeface="Calibri" panose="020F0502020204030204" pitchFamily="34" charset="0"/>
                  </a:rPr>
                  <a:t>) FOR ALL    </a:t>
                </a:r>
              </a:p>
              <a:p>
                <a:pPr marL="57150" lvl="1" defTabSz="171450">
                  <a:tabLst>
                    <a:tab pos="115888" algn="l"/>
                  </a:tabLst>
                </a:pPr>
                <a:r>
                  <a:rPr lang="en-US" sz="400" cap="all" dirty="0">
                    <a:solidFill>
                      <a:srgbClr val="00AFA9"/>
                    </a:solidFill>
                    <a:cs typeface="Calibri" panose="020F0502020204030204" pitchFamily="34" charset="0"/>
                  </a:rPr>
                  <a:t>      COMPONENTS </a:t>
                </a:r>
              </a:p>
            </p:txBody>
          </p:sp>
          <p:cxnSp>
            <p:nvCxnSpPr>
              <p:cNvPr id="92" name="Straight Arrow Connector 91"/>
              <p:cNvCxnSpPr/>
              <p:nvPr/>
            </p:nvCxnSpPr>
            <p:spPr>
              <a:xfrm>
                <a:off x="6500383" y="3945592"/>
                <a:ext cx="1270936" cy="0"/>
              </a:xfrm>
              <a:prstGeom prst="straightConnector1">
                <a:avLst/>
              </a:prstGeom>
              <a:ln w="254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a:off x="6626178" y="3615328"/>
                <a:ext cx="709772" cy="0"/>
              </a:xfrm>
              <a:prstGeom prst="straightConnector1">
                <a:avLst/>
              </a:prstGeom>
              <a:ln w="254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94" name="Flowchart: Connector 231"/>
              <p:cNvSpPr/>
              <p:nvPr/>
            </p:nvSpPr>
            <p:spPr>
              <a:xfrm>
                <a:off x="6564764" y="3573683"/>
                <a:ext cx="94864" cy="94864"/>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95" name="TextBox 94"/>
              <p:cNvSpPr txBox="1"/>
              <p:nvPr/>
            </p:nvSpPr>
            <p:spPr>
              <a:xfrm>
                <a:off x="7148479" y="3610987"/>
                <a:ext cx="622907" cy="263156"/>
              </a:xfrm>
              <a:prstGeom prst="rect">
                <a:avLst/>
              </a:prstGeom>
              <a:noFill/>
              <a:effectLst/>
            </p:spPr>
            <p:txBody>
              <a:bodyPr wrap="square" rtlCol="0">
                <a:spAutoFit/>
              </a:bodyPr>
              <a:lstStyle/>
              <a:p>
                <a:r>
                  <a:rPr lang="en-US" sz="500" b="1" dirty="0">
                    <a:solidFill>
                      <a:schemeClr val="bg1"/>
                    </a:solidFill>
                  </a:rPr>
                  <a:t>4 Days</a:t>
                </a:r>
              </a:p>
            </p:txBody>
          </p:sp>
          <p:sp>
            <p:nvSpPr>
              <p:cNvPr id="96" name="Flowchart: Connector 233"/>
              <p:cNvSpPr/>
              <p:nvPr/>
            </p:nvSpPr>
            <p:spPr>
              <a:xfrm>
                <a:off x="7350882" y="3571166"/>
                <a:ext cx="99898" cy="99898"/>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97" name="TextBox 96"/>
              <p:cNvSpPr txBox="1"/>
              <p:nvPr/>
            </p:nvSpPr>
            <p:spPr>
              <a:xfrm>
                <a:off x="7319396" y="3913530"/>
                <a:ext cx="572271" cy="382772"/>
              </a:xfrm>
              <a:prstGeom prst="rect">
                <a:avLst/>
              </a:prstGeom>
              <a:noFill/>
              <a:effectLst/>
            </p:spPr>
            <p:txBody>
              <a:bodyPr wrap="square" rtlCol="0">
                <a:spAutoFit/>
              </a:bodyPr>
              <a:lstStyle/>
              <a:p>
                <a:r>
                  <a:rPr lang="en-US" sz="500" b="1" dirty="0">
                    <a:solidFill>
                      <a:schemeClr val="bg1"/>
                    </a:solidFill>
                  </a:rPr>
                  <a:t>12 Days</a:t>
                </a:r>
              </a:p>
            </p:txBody>
          </p:sp>
          <p:sp>
            <p:nvSpPr>
              <p:cNvPr id="98" name="Flowchart: Connector 223"/>
              <p:cNvSpPr/>
              <p:nvPr/>
            </p:nvSpPr>
            <p:spPr>
              <a:xfrm>
                <a:off x="7780937" y="3891674"/>
                <a:ext cx="99898" cy="99898"/>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99" name="TextBox 98"/>
              <p:cNvSpPr txBox="1"/>
              <p:nvPr/>
            </p:nvSpPr>
            <p:spPr>
              <a:xfrm>
                <a:off x="7806781" y="4250211"/>
                <a:ext cx="565931" cy="239233"/>
              </a:xfrm>
              <a:prstGeom prst="rect">
                <a:avLst/>
              </a:prstGeom>
              <a:noFill/>
              <a:effectLst/>
            </p:spPr>
            <p:txBody>
              <a:bodyPr wrap="square" rtlCol="0">
                <a:spAutoFit/>
              </a:bodyPr>
              <a:lstStyle/>
              <a:p>
                <a:r>
                  <a:rPr lang="en-US" sz="400" cap="all" dirty="0">
                    <a:solidFill>
                      <a:srgbClr val="00AFA9"/>
                    </a:solidFill>
                    <a:cs typeface="Calibri" panose="020F0502020204030204" pitchFamily="34" charset="0"/>
                  </a:rPr>
                  <a:t>DEPLOY</a:t>
                </a:r>
              </a:p>
            </p:txBody>
          </p:sp>
          <p:sp>
            <p:nvSpPr>
              <p:cNvPr id="100" name="Flowchart: Connector 225"/>
              <p:cNvSpPr/>
              <p:nvPr/>
            </p:nvSpPr>
            <p:spPr>
              <a:xfrm>
                <a:off x="6447414" y="3894192"/>
                <a:ext cx="94864" cy="94864"/>
              </a:xfrm>
              <a:prstGeom prst="flowChartConnector">
                <a:avLst/>
              </a:prstGeom>
              <a:solidFill>
                <a:schemeClr val="accent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solidFill>
                    <a:schemeClr val="tx1"/>
                  </a:solidFill>
                </a:endParaRPr>
              </a:p>
            </p:txBody>
          </p:sp>
          <p:sp>
            <p:nvSpPr>
              <p:cNvPr id="101" name="TextBox 100"/>
              <p:cNvSpPr txBox="1"/>
              <p:nvPr/>
            </p:nvSpPr>
            <p:spPr>
              <a:xfrm>
                <a:off x="4470413" y="3499074"/>
                <a:ext cx="622907" cy="263156"/>
              </a:xfrm>
              <a:prstGeom prst="rect">
                <a:avLst/>
              </a:prstGeom>
              <a:noFill/>
              <a:effectLst/>
            </p:spPr>
            <p:txBody>
              <a:bodyPr wrap="square" rtlCol="0">
                <a:spAutoFit/>
              </a:bodyPr>
              <a:lstStyle/>
              <a:p>
                <a:pPr algn="ctr"/>
                <a:r>
                  <a:rPr lang="en-US" sz="500" b="1" dirty="0">
                    <a:solidFill>
                      <a:schemeClr val="bg1"/>
                    </a:solidFill>
                  </a:rPr>
                  <a:t>6 Days</a:t>
                </a:r>
              </a:p>
            </p:txBody>
          </p:sp>
        </p:grpSp>
      </p:grpSp>
      <p:grpSp>
        <p:nvGrpSpPr>
          <p:cNvPr id="4" name="Group 3"/>
          <p:cNvGrpSpPr/>
          <p:nvPr/>
        </p:nvGrpSpPr>
        <p:grpSpPr>
          <a:xfrm>
            <a:off x="3389540" y="1185845"/>
            <a:ext cx="261944" cy="2871573"/>
            <a:chOff x="3389540" y="1185845"/>
            <a:chExt cx="261944" cy="2871573"/>
          </a:xfrm>
          <a:solidFill>
            <a:schemeClr val="accent1"/>
          </a:solidFill>
        </p:grpSpPr>
        <p:cxnSp>
          <p:nvCxnSpPr>
            <p:cNvPr id="110" name="Straight Connector 109"/>
            <p:cNvCxnSpPr/>
            <p:nvPr/>
          </p:nvCxnSpPr>
          <p:spPr>
            <a:xfrm>
              <a:off x="3389540" y="1185845"/>
              <a:ext cx="0" cy="2871573"/>
            </a:xfrm>
            <a:prstGeom prst="line">
              <a:avLst/>
            </a:prstGeom>
            <a:grpFill/>
            <a:ln w="19050">
              <a:solidFill>
                <a:schemeClr val="accent1"/>
              </a:solidFill>
            </a:ln>
          </p:spPr>
          <p:style>
            <a:lnRef idx="1">
              <a:schemeClr val="accent6"/>
            </a:lnRef>
            <a:fillRef idx="0">
              <a:schemeClr val="accent6"/>
            </a:fillRef>
            <a:effectRef idx="0">
              <a:schemeClr val="accent6"/>
            </a:effectRef>
            <a:fontRef idx="minor">
              <a:schemeClr val="tx1"/>
            </a:fontRef>
          </p:style>
        </p:cxnSp>
        <p:sp>
          <p:nvSpPr>
            <p:cNvPr id="111" name="Triangle 110"/>
            <p:cNvSpPr/>
            <p:nvPr/>
          </p:nvSpPr>
          <p:spPr>
            <a:xfrm rot="5400000">
              <a:off x="3198370" y="2491158"/>
              <a:ext cx="645281" cy="260947"/>
            </a:xfrm>
            <a:prstGeom prst="triangle">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687091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179576" y="1737360"/>
            <a:ext cx="6931152" cy="0"/>
          </a:xfrm>
          <a:prstGeom prst="line">
            <a:avLst/>
          </a:prstGeom>
          <a:ln w="158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0" name="Slide Number Placeholder 2">
            <a:extLst>
              <a:ext uri="{FF2B5EF4-FFF2-40B4-BE49-F238E27FC236}">
                <a16:creationId xmlns:a16="http://schemas.microsoft.com/office/drawing/2014/main" id="{B59BC60E-AF4E-4438-8941-5AAFE675731B}"/>
              </a:ext>
            </a:extLst>
          </p:cNvPr>
          <p:cNvSpPr>
            <a:spLocks noGrp="1"/>
          </p:cNvSpPr>
          <p:nvPr>
            <p:ph type="sldNum" sz="quarter" idx="11"/>
          </p:nvPr>
        </p:nvSpPr>
        <p:spPr/>
        <p:txBody>
          <a:bodyPr/>
          <a:lstStyle/>
          <a:p>
            <a:fld id="{C8F7070A-198F-CC4A-BE0C-52070E2510AC}" type="slidenum">
              <a:rPr lang="en-US" smtClean="0"/>
              <a:pPr/>
              <a:t>29</a:t>
            </a:fld>
            <a:endParaRPr lang="en-US" dirty="0"/>
          </a:p>
        </p:txBody>
      </p:sp>
      <p:sp>
        <p:nvSpPr>
          <p:cNvPr id="5" name="Content Placeholder 4"/>
          <p:cNvSpPr>
            <a:spLocks noGrp="1"/>
          </p:cNvSpPr>
          <p:nvPr>
            <p:ph type="body" sz="quarter" idx="4294967295"/>
          </p:nvPr>
        </p:nvSpPr>
        <p:spPr>
          <a:xfrm>
            <a:off x="799700" y="708516"/>
            <a:ext cx="7366000" cy="460375"/>
          </a:xfrm>
          <a:prstGeom prst="rect">
            <a:avLst/>
          </a:prstGeom>
        </p:spPr>
        <p:txBody>
          <a:bodyPr/>
          <a:lstStyle/>
          <a:p>
            <a:pPr marL="0" indent="0">
              <a:buNone/>
            </a:pPr>
            <a:r>
              <a:rPr lang="en-US" sz="2000" dirty="0">
                <a:solidFill>
                  <a:schemeClr val="accent1">
                    <a:lumMod val="75000"/>
                  </a:schemeClr>
                </a:solidFill>
              </a:rPr>
              <a:t>Unmatched Expertise Ensuring Optimized Trial Outcomes</a:t>
            </a:r>
          </a:p>
        </p:txBody>
      </p:sp>
      <p:sp>
        <p:nvSpPr>
          <p:cNvPr id="3" name="Title 2"/>
          <p:cNvSpPr>
            <a:spLocks noGrp="1"/>
          </p:cNvSpPr>
          <p:nvPr>
            <p:ph type="title" idx="4294967295"/>
          </p:nvPr>
        </p:nvSpPr>
        <p:spPr>
          <a:xfrm>
            <a:off x="800100" y="252413"/>
            <a:ext cx="8343900" cy="430212"/>
          </a:xfrm>
        </p:spPr>
        <p:txBody>
          <a:bodyPr>
            <a:noAutofit/>
          </a:bodyPr>
          <a:lstStyle/>
          <a:p>
            <a:pPr algn="l"/>
            <a:r>
              <a:rPr lang="en-US" sz="3200" b="1" dirty="0"/>
              <a:t>Strengths of Medidata Implementation Team</a:t>
            </a:r>
          </a:p>
        </p:txBody>
      </p:sp>
      <p:sp>
        <p:nvSpPr>
          <p:cNvPr id="116" name="TextBox 115"/>
          <p:cNvSpPr txBox="1"/>
          <p:nvPr/>
        </p:nvSpPr>
        <p:spPr>
          <a:xfrm>
            <a:off x="7307359" y="2238189"/>
            <a:ext cx="1458056" cy="584775"/>
          </a:xfrm>
          <a:prstGeom prst="rect">
            <a:avLst/>
          </a:prstGeom>
          <a:noFill/>
          <a:effectLst/>
        </p:spPr>
        <p:txBody>
          <a:bodyPr wrap="square" lIns="13716" rIns="13716" rtlCol="0" anchor="ctr">
            <a:spAutoFit/>
          </a:bodyPr>
          <a:lstStyle/>
          <a:p>
            <a:pPr algn="ctr">
              <a:spcBef>
                <a:spcPct val="20000"/>
              </a:spcBef>
            </a:pPr>
            <a:r>
              <a:rPr lang="en-US" altLang="en-US" sz="1600" b="1" dirty="0">
                <a:solidFill>
                  <a:srgbClr val="EC9939"/>
                </a:solidFill>
                <a:ea typeface="MS PGothic" panose="020B0600070205080204" pitchFamily="34" charset="-128"/>
              </a:rPr>
              <a:t>Focus on Core Competencies</a:t>
            </a:r>
          </a:p>
        </p:txBody>
      </p:sp>
      <p:sp>
        <p:nvSpPr>
          <p:cNvPr id="117" name="TextBox 116"/>
          <p:cNvSpPr txBox="1"/>
          <p:nvPr/>
        </p:nvSpPr>
        <p:spPr>
          <a:xfrm>
            <a:off x="2227831" y="2238188"/>
            <a:ext cx="1278935" cy="584775"/>
          </a:xfrm>
          <a:prstGeom prst="rect">
            <a:avLst/>
          </a:prstGeom>
          <a:noFill/>
          <a:effectLst/>
        </p:spPr>
        <p:txBody>
          <a:bodyPr wrap="square" lIns="13716" rIns="13716" rtlCol="0" anchor="ctr">
            <a:spAutoFit/>
          </a:bodyPr>
          <a:lstStyle/>
          <a:p>
            <a:pPr algn="ctr">
              <a:spcBef>
                <a:spcPct val="20000"/>
              </a:spcBef>
            </a:pPr>
            <a:r>
              <a:rPr lang="en-US" altLang="en-US" sz="1600" b="1" dirty="0">
                <a:solidFill>
                  <a:srgbClr val="00AFA9"/>
                </a:solidFill>
                <a:ea typeface="MS PGothic" panose="020B0600070205080204" pitchFamily="34" charset="-128"/>
              </a:rPr>
              <a:t>Study Build Time</a:t>
            </a:r>
          </a:p>
        </p:txBody>
      </p:sp>
      <p:sp>
        <p:nvSpPr>
          <p:cNvPr id="118" name="TextBox 117"/>
          <p:cNvSpPr txBox="1"/>
          <p:nvPr/>
        </p:nvSpPr>
        <p:spPr>
          <a:xfrm>
            <a:off x="508999" y="2238189"/>
            <a:ext cx="1354466" cy="584775"/>
          </a:xfrm>
          <a:prstGeom prst="rect">
            <a:avLst/>
          </a:prstGeom>
          <a:noFill/>
          <a:effectLst/>
        </p:spPr>
        <p:txBody>
          <a:bodyPr wrap="square" lIns="13716" rIns="13716" rtlCol="0" anchor="ctr">
            <a:spAutoFit/>
          </a:bodyPr>
          <a:lstStyle/>
          <a:p>
            <a:pPr algn="ctr">
              <a:spcBef>
                <a:spcPct val="20000"/>
              </a:spcBef>
            </a:pPr>
            <a:r>
              <a:rPr lang="en-US" altLang="en-US" sz="1600" b="1" dirty="0">
                <a:solidFill>
                  <a:srgbClr val="002855"/>
                </a:solidFill>
                <a:ea typeface="MS PGothic" panose="020B0600070205080204" pitchFamily="34" charset="-128"/>
              </a:rPr>
              <a:t>All Medidata Solutions</a:t>
            </a:r>
          </a:p>
        </p:txBody>
      </p:sp>
      <p:sp>
        <p:nvSpPr>
          <p:cNvPr id="119" name="TextBox 118"/>
          <p:cNvSpPr txBox="1"/>
          <p:nvPr/>
        </p:nvSpPr>
        <p:spPr>
          <a:xfrm>
            <a:off x="3986076" y="2238188"/>
            <a:ext cx="1197567" cy="584775"/>
          </a:xfrm>
          <a:prstGeom prst="rect">
            <a:avLst/>
          </a:prstGeom>
          <a:noFill/>
          <a:effectLst/>
        </p:spPr>
        <p:txBody>
          <a:bodyPr wrap="square" lIns="13716" rIns="13716" rtlCol="0" anchor="ctr">
            <a:spAutoFit/>
          </a:bodyPr>
          <a:lstStyle/>
          <a:p>
            <a:pPr algn="ctr">
              <a:spcBef>
                <a:spcPct val="20000"/>
              </a:spcBef>
            </a:pPr>
            <a:r>
              <a:rPr lang="en-US" altLang="en-US" sz="1600" b="1" dirty="0">
                <a:solidFill>
                  <a:srgbClr val="002855"/>
                </a:solidFill>
                <a:ea typeface="MS PGothic" panose="020B0600070205080204" pitchFamily="34" charset="-128"/>
              </a:rPr>
              <a:t>Quality of Build</a:t>
            </a:r>
          </a:p>
        </p:txBody>
      </p:sp>
      <p:sp>
        <p:nvSpPr>
          <p:cNvPr id="120" name="TextBox 119"/>
          <p:cNvSpPr txBox="1"/>
          <p:nvPr/>
        </p:nvSpPr>
        <p:spPr>
          <a:xfrm>
            <a:off x="5515660" y="2238189"/>
            <a:ext cx="1561796" cy="584775"/>
          </a:xfrm>
          <a:prstGeom prst="rect">
            <a:avLst/>
          </a:prstGeom>
          <a:noFill/>
          <a:effectLst/>
        </p:spPr>
        <p:txBody>
          <a:bodyPr wrap="square" lIns="13716" rIns="13716" rtlCol="0" anchor="ctr">
            <a:spAutoFit/>
          </a:bodyPr>
          <a:lstStyle/>
          <a:p>
            <a:pPr algn="ctr">
              <a:spcBef>
                <a:spcPct val="20000"/>
              </a:spcBef>
            </a:pPr>
            <a:r>
              <a:rPr lang="en-US" altLang="en-US" sz="1600" b="1" dirty="0">
                <a:solidFill>
                  <a:srgbClr val="008FBE"/>
                </a:solidFill>
                <a:ea typeface="MS PGothic" panose="020B0600070205080204" pitchFamily="34" charset="-128"/>
              </a:rPr>
              <a:t>Flexible Resource Pool</a:t>
            </a:r>
          </a:p>
        </p:txBody>
      </p:sp>
      <p:sp>
        <p:nvSpPr>
          <p:cNvPr id="121" name="Oval 120"/>
          <p:cNvSpPr/>
          <p:nvPr/>
        </p:nvSpPr>
        <p:spPr>
          <a:xfrm>
            <a:off x="7524501" y="1168891"/>
            <a:ext cx="1023772" cy="1023772"/>
          </a:xfrm>
          <a:prstGeom prst="ellipse">
            <a:avLst/>
          </a:prstGeom>
          <a:solidFill>
            <a:srgbClr val="EC993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3" name="Oval 122"/>
          <p:cNvSpPr/>
          <p:nvPr/>
        </p:nvSpPr>
        <p:spPr>
          <a:xfrm>
            <a:off x="2355412" y="1182641"/>
            <a:ext cx="1023772" cy="1023772"/>
          </a:xfrm>
          <a:prstGeom prst="ellipse">
            <a:avLst/>
          </a:prstGeom>
          <a:solidFill>
            <a:srgbClr val="00AFA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5" name="Oval 124"/>
          <p:cNvSpPr/>
          <p:nvPr/>
        </p:nvSpPr>
        <p:spPr>
          <a:xfrm>
            <a:off x="674346" y="1217016"/>
            <a:ext cx="1023772" cy="1023772"/>
          </a:xfrm>
          <a:prstGeom prst="ellipse">
            <a:avLst/>
          </a:prstGeom>
          <a:solidFill>
            <a:srgbClr val="0055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7" name="Oval 126"/>
          <p:cNvSpPr/>
          <p:nvPr/>
        </p:nvSpPr>
        <p:spPr>
          <a:xfrm>
            <a:off x="4072973" y="1168891"/>
            <a:ext cx="1023772" cy="1023772"/>
          </a:xfrm>
          <a:prstGeom prst="ellipse">
            <a:avLst/>
          </a:prstGeom>
          <a:solidFill>
            <a:srgbClr val="00285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9" name="Oval 128"/>
          <p:cNvSpPr/>
          <p:nvPr/>
        </p:nvSpPr>
        <p:spPr>
          <a:xfrm>
            <a:off x="5798462" y="1168891"/>
            <a:ext cx="1023772" cy="1023772"/>
          </a:xfrm>
          <a:prstGeom prst="ellipse">
            <a:avLst/>
          </a:prstGeom>
          <a:solidFill>
            <a:srgbClr val="008FB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1" name="Shape 2896"/>
          <p:cNvSpPr/>
          <p:nvPr/>
        </p:nvSpPr>
        <p:spPr>
          <a:xfrm>
            <a:off x="875701" y="1497673"/>
            <a:ext cx="605628" cy="454218"/>
          </a:xfrm>
          <a:custGeom>
            <a:avLst/>
            <a:gdLst/>
            <a:ahLst/>
            <a:cxnLst/>
            <a:rect l="0" t="0" r="0" b="0"/>
            <a:pathLst>
              <a:path w="120000" h="120000" extrusionOk="0">
                <a:moveTo>
                  <a:pt x="110839" y="0"/>
                </a:moveTo>
                <a:cubicBezTo>
                  <a:pt x="9160" y="0"/>
                  <a:pt x="9160" y="0"/>
                  <a:pt x="9160" y="0"/>
                </a:cubicBezTo>
                <a:cubicBezTo>
                  <a:pt x="4122" y="0"/>
                  <a:pt x="0" y="5510"/>
                  <a:pt x="0" y="12244"/>
                </a:cubicBezTo>
                <a:cubicBezTo>
                  <a:pt x="0" y="107755"/>
                  <a:pt x="0" y="107755"/>
                  <a:pt x="0" y="107755"/>
                </a:cubicBezTo>
                <a:cubicBezTo>
                  <a:pt x="0" y="114489"/>
                  <a:pt x="4122" y="119999"/>
                  <a:pt x="9160" y="119999"/>
                </a:cubicBezTo>
                <a:cubicBezTo>
                  <a:pt x="110839" y="119999"/>
                  <a:pt x="110839" y="119999"/>
                  <a:pt x="110839" y="119999"/>
                </a:cubicBezTo>
                <a:cubicBezTo>
                  <a:pt x="115877" y="119999"/>
                  <a:pt x="120000" y="114489"/>
                  <a:pt x="120000" y="107755"/>
                </a:cubicBezTo>
                <a:cubicBezTo>
                  <a:pt x="120000" y="12244"/>
                  <a:pt x="120000" y="12244"/>
                  <a:pt x="120000" y="12244"/>
                </a:cubicBezTo>
                <a:cubicBezTo>
                  <a:pt x="120000" y="5510"/>
                  <a:pt x="115877" y="0"/>
                  <a:pt x="110839" y="0"/>
                </a:cubicBezTo>
                <a:close/>
                <a:moveTo>
                  <a:pt x="31145" y="8571"/>
                </a:moveTo>
                <a:cubicBezTo>
                  <a:pt x="86564" y="8571"/>
                  <a:pt x="86564" y="8571"/>
                  <a:pt x="86564" y="8571"/>
                </a:cubicBezTo>
                <a:cubicBezTo>
                  <a:pt x="75114" y="20816"/>
                  <a:pt x="75114" y="20816"/>
                  <a:pt x="75114" y="20816"/>
                </a:cubicBezTo>
                <a:cubicBezTo>
                  <a:pt x="73282" y="19591"/>
                  <a:pt x="70992" y="18367"/>
                  <a:pt x="68702" y="18367"/>
                </a:cubicBezTo>
                <a:cubicBezTo>
                  <a:pt x="62748" y="18367"/>
                  <a:pt x="57709" y="25102"/>
                  <a:pt x="57709" y="33673"/>
                </a:cubicBezTo>
                <a:cubicBezTo>
                  <a:pt x="57709" y="35510"/>
                  <a:pt x="58167" y="37346"/>
                  <a:pt x="58625" y="39183"/>
                </a:cubicBezTo>
                <a:cubicBezTo>
                  <a:pt x="52671" y="45306"/>
                  <a:pt x="52671" y="45306"/>
                  <a:pt x="52671" y="45306"/>
                </a:cubicBezTo>
                <a:cubicBezTo>
                  <a:pt x="52213" y="45918"/>
                  <a:pt x="51755" y="46530"/>
                  <a:pt x="51755" y="47142"/>
                </a:cubicBezTo>
                <a:cubicBezTo>
                  <a:pt x="51297" y="47755"/>
                  <a:pt x="51297" y="48367"/>
                  <a:pt x="51297" y="49591"/>
                </a:cubicBezTo>
                <a:cubicBezTo>
                  <a:pt x="51297" y="59999"/>
                  <a:pt x="51297" y="59999"/>
                  <a:pt x="51297" y="59999"/>
                </a:cubicBezTo>
                <a:cubicBezTo>
                  <a:pt x="31145" y="59999"/>
                  <a:pt x="31145" y="59999"/>
                  <a:pt x="31145" y="59999"/>
                </a:cubicBezTo>
                <a:lnTo>
                  <a:pt x="31145" y="8571"/>
                </a:lnTo>
                <a:close/>
                <a:moveTo>
                  <a:pt x="73740" y="33673"/>
                </a:moveTo>
                <a:cubicBezTo>
                  <a:pt x="73740" y="36734"/>
                  <a:pt x="71450" y="39795"/>
                  <a:pt x="68702" y="39795"/>
                </a:cubicBezTo>
                <a:cubicBezTo>
                  <a:pt x="66412" y="39795"/>
                  <a:pt x="64122" y="36734"/>
                  <a:pt x="64122" y="33673"/>
                </a:cubicBezTo>
                <a:cubicBezTo>
                  <a:pt x="64122" y="29999"/>
                  <a:pt x="66412" y="26938"/>
                  <a:pt x="68702" y="26938"/>
                </a:cubicBezTo>
                <a:cubicBezTo>
                  <a:pt x="71450" y="26938"/>
                  <a:pt x="73740" y="29999"/>
                  <a:pt x="73740" y="33673"/>
                </a:cubicBezTo>
                <a:close/>
                <a:moveTo>
                  <a:pt x="31145" y="68571"/>
                </a:moveTo>
                <a:cubicBezTo>
                  <a:pt x="51297" y="68571"/>
                  <a:pt x="51297" y="68571"/>
                  <a:pt x="51297" y="68571"/>
                </a:cubicBezTo>
                <a:cubicBezTo>
                  <a:pt x="51297" y="81428"/>
                  <a:pt x="51297" y="81428"/>
                  <a:pt x="51297" y="81428"/>
                </a:cubicBezTo>
                <a:cubicBezTo>
                  <a:pt x="31145" y="81428"/>
                  <a:pt x="31145" y="81428"/>
                  <a:pt x="31145" y="81428"/>
                </a:cubicBezTo>
                <a:lnTo>
                  <a:pt x="31145" y="68571"/>
                </a:lnTo>
                <a:close/>
                <a:moveTo>
                  <a:pt x="6412" y="12244"/>
                </a:moveTo>
                <a:cubicBezTo>
                  <a:pt x="6412" y="10408"/>
                  <a:pt x="7786" y="8571"/>
                  <a:pt x="9160" y="8571"/>
                </a:cubicBezTo>
                <a:cubicBezTo>
                  <a:pt x="24732" y="8571"/>
                  <a:pt x="24732" y="8571"/>
                  <a:pt x="24732" y="8571"/>
                </a:cubicBezTo>
                <a:cubicBezTo>
                  <a:pt x="24732" y="81428"/>
                  <a:pt x="24732" y="81428"/>
                  <a:pt x="24732" y="81428"/>
                </a:cubicBezTo>
                <a:cubicBezTo>
                  <a:pt x="6412" y="81428"/>
                  <a:pt x="6412" y="81428"/>
                  <a:pt x="6412" y="81428"/>
                </a:cubicBezTo>
                <a:lnTo>
                  <a:pt x="6412" y="12244"/>
                </a:lnTo>
                <a:close/>
                <a:moveTo>
                  <a:pt x="113587" y="107755"/>
                </a:moveTo>
                <a:cubicBezTo>
                  <a:pt x="113587" y="109591"/>
                  <a:pt x="112671" y="111428"/>
                  <a:pt x="110839" y="111428"/>
                </a:cubicBezTo>
                <a:cubicBezTo>
                  <a:pt x="9160" y="111428"/>
                  <a:pt x="9160" y="111428"/>
                  <a:pt x="9160" y="111428"/>
                </a:cubicBezTo>
                <a:cubicBezTo>
                  <a:pt x="7786" y="111428"/>
                  <a:pt x="6412" y="109591"/>
                  <a:pt x="6412" y="107755"/>
                </a:cubicBezTo>
                <a:cubicBezTo>
                  <a:pt x="6412" y="89999"/>
                  <a:pt x="6412" y="89999"/>
                  <a:pt x="6412" y="89999"/>
                </a:cubicBezTo>
                <a:cubicBezTo>
                  <a:pt x="113587" y="89999"/>
                  <a:pt x="113587" y="89999"/>
                  <a:pt x="113587" y="89999"/>
                </a:cubicBezTo>
                <a:lnTo>
                  <a:pt x="113587" y="107755"/>
                </a:lnTo>
                <a:close/>
                <a:moveTo>
                  <a:pt x="113587" y="81428"/>
                </a:moveTo>
                <a:cubicBezTo>
                  <a:pt x="96641" y="81428"/>
                  <a:pt x="96641" y="81428"/>
                  <a:pt x="96641" y="81428"/>
                </a:cubicBezTo>
                <a:cubicBezTo>
                  <a:pt x="96641" y="44081"/>
                  <a:pt x="96641" y="44081"/>
                  <a:pt x="96641" y="44081"/>
                </a:cubicBezTo>
                <a:cubicBezTo>
                  <a:pt x="106717" y="44081"/>
                  <a:pt x="106717" y="44081"/>
                  <a:pt x="106717" y="44081"/>
                </a:cubicBezTo>
                <a:cubicBezTo>
                  <a:pt x="106717" y="35510"/>
                  <a:pt x="106717" y="35510"/>
                  <a:pt x="106717" y="35510"/>
                </a:cubicBezTo>
                <a:cubicBezTo>
                  <a:pt x="93435" y="35510"/>
                  <a:pt x="93435" y="35510"/>
                  <a:pt x="93435" y="35510"/>
                </a:cubicBezTo>
                <a:cubicBezTo>
                  <a:pt x="92061" y="35510"/>
                  <a:pt x="90687" y="36734"/>
                  <a:pt x="90229" y="39183"/>
                </a:cubicBezTo>
                <a:cubicBezTo>
                  <a:pt x="90229" y="39183"/>
                  <a:pt x="90229" y="39795"/>
                  <a:pt x="90229" y="39795"/>
                </a:cubicBezTo>
                <a:cubicBezTo>
                  <a:pt x="90229" y="59387"/>
                  <a:pt x="90229" y="59387"/>
                  <a:pt x="90229" y="59387"/>
                </a:cubicBezTo>
                <a:cubicBezTo>
                  <a:pt x="76946" y="59387"/>
                  <a:pt x="76946" y="59387"/>
                  <a:pt x="76946" y="59387"/>
                </a:cubicBezTo>
                <a:cubicBezTo>
                  <a:pt x="76946" y="67959"/>
                  <a:pt x="76946" y="67959"/>
                  <a:pt x="76946" y="67959"/>
                </a:cubicBezTo>
                <a:cubicBezTo>
                  <a:pt x="90229" y="67959"/>
                  <a:pt x="90229" y="67959"/>
                  <a:pt x="90229" y="67959"/>
                </a:cubicBezTo>
                <a:cubicBezTo>
                  <a:pt x="90229" y="81428"/>
                  <a:pt x="90229" y="81428"/>
                  <a:pt x="90229" y="81428"/>
                </a:cubicBezTo>
                <a:cubicBezTo>
                  <a:pt x="57709" y="81428"/>
                  <a:pt x="57709" y="81428"/>
                  <a:pt x="57709" y="81428"/>
                </a:cubicBezTo>
                <a:cubicBezTo>
                  <a:pt x="57709" y="50816"/>
                  <a:pt x="57709" y="50816"/>
                  <a:pt x="57709" y="50816"/>
                </a:cubicBezTo>
                <a:cubicBezTo>
                  <a:pt x="62748" y="45918"/>
                  <a:pt x="62748" y="45918"/>
                  <a:pt x="62748" y="45918"/>
                </a:cubicBezTo>
                <a:cubicBezTo>
                  <a:pt x="64580" y="47142"/>
                  <a:pt x="66412" y="48367"/>
                  <a:pt x="68702" y="48367"/>
                </a:cubicBezTo>
                <a:cubicBezTo>
                  <a:pt x="75114" y="48367"/>
                  <a:pt x="80152" y="41632"/>
                  <a:pt x="80152" y="33673"/>
                </a:cubicBezTo>
                <a:cubicBezTo>
                  <a:pt x="80152" y="31224"/>
                  <a:pt x="79694" y="29387"/>
                  <a:pt x="79236" y="27551"/>
                </a:cubicBezTo>
                <a:cubicBezTo>
                  <a:pt x="96641" y="8571"/>
                  <a:pt x="96641" y="8571"/>
                  <a:pt x="96641" y="8571"/>
                </a:cubicBezTo>
                <a:cubicBezTo>
                  <a:pt x="110839" y="8571"/>
                  <a:pt x="110839" y="8571"/>
                  <a:pt x="110839" y="8571"/>
                </a:cubicBezTo>
                <a:cubicBezTo>
                  <a:pt x="112671" y="8571"/>
                  <a:pt x="113587" y="10408"/>
                  <a:pt x="113587" y="12244"/>
                </a:cubicBezTo>
                <a:lnTo>
                  <a:pt x="113587" y="81428"/>
                </a:lnTo>
                <a:close/>
              </a:path>
            </a:pathLst>
          </a:custGeom>
          <a:solidFill>
            <a:schemeClr val="bg1"/>
          </a:solid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grpSp>
        <p:nvGrpSpPr>
          <p:cNvPr id="132" name="Shape 3040"/>
          <p:cNvGrpSpPr/>
          <p:nvPr/>
        </p:nvGrpSpPr>
        <p:grpSpPr>
          <a:xfrm>
            <a:off x="2550818" y="1417321"/>
            <a:ext cx="613019" cy="462254"/>
            <a:chOff x="3622" y="1996"/>
            <a:chExt cx="431" cy="325"/>
          </a:xfrm>
        </p:grpSpPr>
        <p:sp>
          <p:nvSpPr>
            <p:cNvPr id="133" name="Shape 3041"/>
            <p:cNvSpPr/>
            <p:nvPr/>
          </p:nvSpPr>
          <p:spPr>
            <a:xfrm>
              <a:off x="3818" y="2188"/>
              <a:ext cx="47" cy="47"/>
            </a:xfrm>
            <a:prstGeom prst="ellipse">
              <a:avLst/>
            </a:prstGeom>
            <a:noFill/>
            <a:ln w="28575" cap="rnd" cmpd="sng">
              <a:solidFill>
                <a:schemeClr val="bg1"/>
              </a:solidFill>
              <a:prstDash val="solid"/>
              <a:round/>
              <a:headEnd type="none" w="med" len="med"/>
              <a:tailEnd type="none" w="med" len="med"/>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cxnSp>
          <p:nvCxnSpPr>
            <p:cNvPr id="134" name="Shape 3042"/>
            <p:cNvCxnSpPr/>
            <p:nvPr/>
          </p:nvCxnSpPr>
          <p:spPr>
            <a:xfrm rot="10800000" flipH="1">
              <a:off x="3866" y="2168"/>
              <a:ext cx="108" cy="36"/>
            </a:xfrm>
            <a:prstGeom prst="straightConnector1">
              <a:avLst/>
            </a:prstGeom>
            <a:noFill/>
            <a:ln w="28575" cap="rnd" cmpd="sng">
              <a:solidFill>
                <a:schemeClr val="bg1"/>
              </a:solidFill>
              <a:prstDash val="solid"/>
              <a:round/>
              <a:headEnd type="none" w="med" len="med"/>
              <a:tailEnd type="none" w="med" len="med"/>
            </a:ln>
          </p:spPr>
        </p:cxnSp>
        <p:cxnSp>
          <p:nvCxnSpPr>
            <p:cNvPr id="135" name="Shape 3043"/>
            <p:cNvCxnSpPr/>
            <p:nvPr/>
          </p:nvCxnSpPr>
          <p:spPr>
            <a:xfrm rot="10800000" flipH="1">
              <a:off x="3781" y="2220"/>
              <a:ext cx="36" cy="11"/>
            </a:xfrm>
            <a:prstGeom prst="straightConnector1">
              <a:avLst/>
            </a:prstGeom>
            <a:noFill/>
            <a:ln w="28575" cap="rnd" cmpd="sng">
              <a:solidFill>
                <a:schemeClr val="bg1"/>
              </a:solidFill>
              <a:prstDash val="solid"/>
              <a:round/>
              <a:headEnd type="none" w="med" len="med"/>
              <a:tailEnd type="none" w="med" len="med"/>
            </a:ln>
          </p:spPr>
        </p:cxnSp>
        <p:cxnSp>
          <p:nvCxnSpPr>
            <p:cNvPr id="136" name="Shape 3044"/>
            <p:cNvCxnSpPr/>
            <p:nvPr/>
          </p:nvCxnSpPr>
          <p:spPr>
            <a:xfrm rot="10800000" flipH="1">
              <a:off x="3925" y="2027"/>
              <a:ext cx="21" cy="35"/>
            </a:xfrm>
            <a:prstGeom prst="straightConnector1">
              <a:avLst/>
            </a:prstGeom>
            <a:noFill/>
            <a:ln w="28575" cap="rnd" cmpd="sng">
              <a:solidFill>
                <a:schemeClr val="bg1"/>
              </a:solidFill>
              <a:prstDash val="solid"/>
              <a:round/>
              <a:headEnd type="none" w="med" len="med"/>
              <a:tailEnd type="none" w="med" len="med"/>
            </a:ln>
          </p:spPr>
        </p:cxnSp>
        <p:cxnSp>
          <p:nvCxnSpPr>
            <p:cNvPr id="137" name="Shape 3045"/>
            <p:cNvCxnSpPr/>
            <p:nvPr/>
          </p:nvCxnSpPr>
          <p:spPr>
            <a:xfrm rot="10800000" flipH="1">
              <a:off x="3988" y="2103"/>
              <a:ext cx="35" cy="21"/>
            </a:xfrm>
            <a:prstGeom prst="straightConnector1">
              <a:avLst/>
            </a:prstGeom>
            <a:noFill/>
            <a:ln w="28575" cap="rnd" cmpd="sng">
              <a:solidFill>
                <a:schemeClr val="bg1"/>
              </a:solidFill>
              <a:prstDash val="solid"/>
              <a:round/>
              <a:headEnd type="none" w="med" len="med"/>
              <a:tailEnd type="none" w="med" len="med"/>
            </a:ln>
          </p:spPr>
        </p:cxnSp>
        <p:cxnSp>
          <p:nvCxnSpPr>
            <p:cNvPr id="138" name="Shape 3046"/>
            <p:cNvCxnSpPr/>
            <p:nvPr/>
          </p:nvCxnSpPr>
          <p:spPr>
            <a:xfrm rot="10800000" flipH="1">
              <a:off x="3652" y="2299"/>
              <a:ext cx="36" cy="21"/>
            </a:xfrm>
            <a:prstGeom prst="straightConnector1">
              <a:avLst/>
            </a:prstGeom>
            <a:noFill/>
            <a:ln w="28575" cap="rnd" cmpd="sng">
              <a:solidFill>
                <a:schemeClr val="bg1"/>
              </a:solidFill>
              <a:prstDash val="solid"/>
              <a:round/>
              <a:headEnd type="none" w="med" len="med"/>
              <a:tailEnd type="none" w="med" len="med"/>
            </a:ln>
          </p:spPr>
        </p:cxnSp>
        <p:cxnSp>
          <p:nvCxnSpPr>
            <p:cNvPr id="139" name="Shape 3047"/>
            <p:cNvCxnSpPr/>
            <p:nvPr/>
          </p:nvCxnSpPr>
          <p:spPr>
            <a:xfrm>
              <a:off x="4011" y="2212"/>
              <a:ext cx="42" cy="0"/>
            </a:xfrm>
            <a:prstGeom prst="straightConnector1">
              <a:avLst/>
            </a:prstGeom>
            <a:noFill/>
            <a:ln w="28575" cap="rnd" cmpd="sng">
              <a:solidFill>
                <a:schemeClr val="bg1"/>
              </a:solidFill>
              <a:prstDash val="solid"/>
              <a:round/>
              <a:headEnd type="none" w="med" len="med"/>
              <a:tailEnd type="none" w="med" len="med"/>
            </a:ln>
          </p:spPr>
        </p:cxnSp>
        <p:cxnSp>
          <p:nvCxnSpPr>
            <p:cNvPr id="140" name="Shape 3048"/>
            <p:cNvCxnSpPr/>
            <p:nvPr/>
          </p:nvCxnSpPr>
          <p:spPr>
            <a:xfrm>
              <a:off x="3622" y="2212"/>
              <a:ext cx="42" cy="0"/>
            </a:xfrm>
            <a:prstGeom prst="straightConnector1">
              <a:avLst/>
            </a:prstGeom>
            <a:noFill/>
            <a:ln w="28575" cap="rnd" cmpd="sng">
              <a:solidFill>
                <a:schemeClr val="bg1"/>
              </a:solidFill>
              <a:prstDash val="solid"/>
              <a:round/>
              <a:headEnd type="none" w="med" len="med"/>
              <a:tailEnd type="none" w="med" len="med"/>
            </a:ln>
          </p:spPr>
        </p:cxnSp>
        <p:cxnSp>
          <p:nvCxnSpPr>
            <p:cNvPr id="141" name="Shape 3049"/>
            <p:cNvCxnSpPr/>
            <p:nvPr/>
          </p:nvCxnSpPr>
          <p:spPr>
            <a:xfrm>
              <a:off x="3988" y="2300"/>
              <a:ext cx="35" cy="21"/>
            </a:xfrm>
            <a:prstGeom prst="straightConnector1">
              <a:avLst/>
            </a:prstGeom>
            <a:noFill/>
            <a:ln w="28575" cap="rnd" cmpd="sng">
              <a:solidFill>
                <a:schemeClr val="bg1"/>
              </a:solidFill>
              <a:prstDash val="solid"/>
              <a:round/>
              <a:headEnd type="none" w="med" len="med"/>
              <a:tailEnd type="none" w="med" len="med"/>
            </a:ln>
          </p:spPr>
        </p:cxnSp>
        <p:cxnSp>
          <p:nvCxnSpPr>
            <p:cNvPr id="142" name="Shape 3050"/>
            <p:cNvCxnSpPr/>
            <p:nvPr/>
          </p:nvCxnSpPr>
          <p:spPr>
            <a:xfrm>
              <a:off x="3652" y="2104"/>
              <a:ext cx="36" cy="21"/>
            </a:xfrm>
            <a:prstGeom prst="straightConnector1">
              <a:avLst/>
            </a:prstGeom>
            <a:noFill/>
            <a:ln w="28575" cap="rnd" cmpd="sng">
              <a:solidFill>
                <a:schemeClr val="bg1"/>
              </a:solidFill>
              <a:prstDash val="solid"/>
              <a:round/>
              <a:headEnd type="none" w="med" len="med"/>
              <a:tailEnd type="none" w="med" len="med"/>
            </a:ln>
          </p:spPr>
        </p:cxnSp>
        <p:cxnSp>
          <p:nvCxnSpPr>
            <p:cNvPr id="143" name="Shape 3051"/>
            <p:cNvCxnSpPr/>
            <p:nvPr/>
          </p:nvCxnSpPr>
          <p:spPr>
            <a:xfrm>
              <a:off x="3731" y="2027"/>
              <a:ext cx="19" cy="35"/>
            </a:xfrm>
            <a:prstGeom prst="straightConnector1">
              <a:avLst/>
            </a:prstGeom>
            <a:noFill/>
            <a:ln w="28575" cap="rnd" cmpd="sng">
              <a:solidFill>
                <a:schemeClr val="bg1"/>
              </a:solidFill>
              <a:prstDash val="solid"/>
              <a:round/>
              <a:headEnd type="none" w="med" len="med"/>
              <a:tailEnd type="none" w="med" len="med"/>
            </a:ln>
          </p:spPr>
        </p:cxnSp>
        <p:cxnSp>
          <p:nvCxnSpPr>
            <p:cNvPr id="144" name="Shape 3052"/>
            <p:cNvCxnSpPr/>
            <p:nvPr/>
          </p:nvCxnSpPr>
          <p:spPr>
            <a:xfrm>
              <a:off x="3838" y="1996"/>
              <a:ext cx="0" cy="42"/>
            </a:xfrm>
            <a:prstGeom prst="straightConnector1">
              <a:avLst/>
            </a:prstGeom>
            <a:noFill/>
            <a:ln w="28575" cap="rnd" cmpd="sng">
              <a:solidFill>
                <a:schemeClr val="bg1"/>
              </a:solidFill>
              <a:prstDash val="solid"/>
              <a:round/>
              <a:headEnd type="none" w="med" len="med"/>
              <a:tailEnd type="none" w="med" len="med"/>
            </a:ln>
          </p:spPr>
        </p:cxnSp>
        <p:sp>
          <p:nvSpPr>
            <p:cNvPr id="145" name="Shape 3053"/>
            <p:cNvSpPr/>
            <p:nvPr/>
          </p:nvSpPr>
          <p:spPr>
            <a:xfrm>
              <a:off x="3622" y="1996"/>
              <a:ext cx="430" cy="324"/>
            </a:xfrm>
            <a:custGeom>
              <a:avLst/>
              <a:gdLst/>
              <a:ahLst/>
              <a:cxnLst/>
              <a:rect l="0" t="0" r="0" b="0"/>
              <a:pathLst>
                <a:path w="120000" h="120000" extrusionOk="0">
                  <a:moveTo>
                    <a:pt x="8155" y="120000"/>
                  </a:moveTo>
                  <a:cubicBezTo>
                    <a:pt x="2912" y="107612"/>
                    <a:pt x="0" y="94451"/>
                    <a:pt x="0" y="79741"/>
                  </a:cubicBezTo>
                  <a:cubicBezTo>
                    <a:pt x="0" y="35612"/>
                    <a:pt x="26796" y="0"/>
                    <a:pt x="60000" y="0"/>
                  </a:cubicBezTo>
                  <a:cubicBezTo>
                    <a:pt x="93203" y="0"/>
                    <a:pt x="120000" y="35612"/>
                    <a:pt x="120000" y="79741"/>
                  </a:cubicBezTo>
                  <a:cubicBezTo>
                    <a:pt x="120000" y="94451"/>
                    <a:pt x="117087" y="107612"/>
                    <a:pt x="111844" y="120000"/>
                  </a:cubicBezTo>
                </a:path>
              </a:pathLst>
            </a:custGeom>
            <a:noFill/>
            <a:ln w="28575" cap="rnd" cmpd="sng">
              <a:solidFill>
                <a:schemeClr val="bg1"/>
              </a:solidFill>
              <a:prstDash val="solid"/>
              <a:round/>
              <a:headEnd type="none" w="med" len="med"/>
              <a:tailEnd type="none" w="med" len="med"/>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grpSp>
      <p:grpSp>
        <p:nvGrpSpPr>
          <p:cNvPr id="146" name="Shape 2898"/>
          <p:cNvGrpSpPr/>
          <p:nvPr/>
        </p:nvGrpSpPr>
        <p:grpSpPr>
          <a:xfrm>
            <a:off x="4291169" y="1362214"/>
            <a:ext cx="655735" cy="631843"/>
            <a:chOff x="2479" y="2967"/>
            <a:chExt cx="524" cy="481"/>
          </a:xfrm>
          <a:solidFill>
            <a:schemeClr val="bg1"/>
          </a:solidFill>
        </p:grpSpPr>
        <p:sp>
          <p:nvSpPr>
            <p:cNvPr id="147" name="Shape 2899"/>
            <p:cNvSpPr/>
            <p:nvPr/>
          </p:nvSpPr>
          <p:spPr>
            <a:xfrm>
              <a:off x="2545" y="3254"/>
              <a:ext cx="28" cy="28"/>
            </a:xfrm>
            <a:prstGeom prst="rect">
              <a:avLst/>
            </a:prstGeom>
            <a:grpFill/>
            <a:ln>
              <a:solidFill>
                <a:schemeClr val="tx1"/>
              </a:solid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48" name="Shape 2900"/>
            <p:cNvSpPr/>
            <p:nvPr/>
          </p:nvSpPr>
          <p:spPr>
            <a:xfrm>
              <a:off x="2545" y="3187"/>
              <a:ext cx="28" cy="28"/>
            </a:xfrm>
            <a:prstGeom prst="rect">
              <a:avLst/>
            </a:prstGeom>
            <a:grpFill/>
            <a:ln>
              <a:solidFill>
                <a:schemeClr val="tx1"/>
              </a:solid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49" name="Shape 2901"/>
            <p:cNvSpPr/>
            <p:nvPr/>
          </p:nvSpPr>
          <p:spPr>
            <a:xfrm>
              <a:off x="2545" y="3320"/>
              <a:ext cx="28" cy="28"/>
            </a:xfrm>
            <a:prstGeom prst="rect">
              <a:avLst/>
            </a:prstGeom>
            <a:grpFill/>
            <a:ln>
              <a:solidFill>
                <a:schemeClr val="tx1"/>
              </a:solid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50" name="Shape 2902"/>
            <p:cNvSpPr/>
            <p:nvPr/>
          </p:nvSpPr>
          <p:spPr>
            <a:xfrm>
              <a:off x="2479" y="2967"/>
              <a:ext cx="379" cy="481"/>
            </a:xfrm>
            <a:custGeom>
              <a:avLst/>
              <a:gdLst/>
              <a:ahLst/>
              <a:cxnLst/>
              <a:rect l="0" t="0" r="0" b="0"/>
              <a:pathLst>
                <a:path w="120000" h="120000" extrusionOk="0">
                  <a:moveTo>
                    <a:pt x="120000" y="27413"/>
                  </a:moveTo>
                  <a:cubicBezTo>
                    <a:pt x="120000" y="10344"/>
                    <a:pt x="120000" y="10344"/>
                    <a:pt x="120000" y="10344"/>
                  </a:cubicBezTo>
                  <a:cubicBezTo>
                    <a:pt x="120000" y="4655"/>
                    <a:pt x="114098" y="0"/>
                    <a:pt x="106885" y="0"/>
                  </a:cubicBezTo>
                  <a:cubicBezTo>
                    <a:pt x="39344" y="0"/>
                    <a:pt x="39344" y="0"/>
                    <a:pt x="39344" y="0"/>
                  </a:cubicBezTo>
                  <a:cubicBezTo>
                    <a:pt x="39344" y="0"/>
                    <a:pt x="39344" y="0"/>
                    <a:pt x="39344" y="0"/>
                  </a:cubicBezTo>
                  <a:cubicBezTo>
                    <a:pt x="38032" y="0"/>
                    <a:pt x="37377" y="517"/>
                    <a:pt x="36721" y="1034"/>
                  </a:cubicBezTo>
                  <a:cubicBezTo>
                    <a:pt x="1967" y="24310"/>
                    <a:pt x="1967" y="24310"/>
                    <a:pt x="1967" y="24310"/>
                  </a:cubicBezTo>
                  <a:cubicBezTo>
                    <a:pt x="655" y="24827"/>
                    <a:pt x="655" y="25862"/>
                    <a:pt x="0" y="26896"/>
                  </a:cubicBezTo>
                  <a:cubicBezTo>
                    <a:pt x="0" y="26896"/>
                    <a:pt x="0" y="26896"/>
                    <a:pt x="0" y="26896"/>
                  </a:cubicBezTo>
                  <a:cubicBezTo>
                    <a:pt x="0" y="109655"/>
                    <a:pt x="0" y="109655"/>
                    <a:pt x="0" y="109655"/>
                  </a:cubicBezTo>
                  <a:cubicBezTo>
                    <a:pt x="0" y="115344"/>
                    <a:pt x="5901" y="120000"/>
                    <a:pt x="13114" y="120000"/>
                  </a:cubicBezTo>
                  <a:cubicBezTo>
                    <a:pt x="106885" y="120000"/>
                    <a:pt x="106885" y="120000"/>
                    <a:pt x="106885" y="120000"/>
                  </a:cubicBezTo>
                  <a:cubicBezTo>
                    <a:pt x="114098" y="120000"/>
                    <a:pt x="120000" y="115344"/>
                    <a:pt x="120000" y="109655"/>
                  </a:cubicBezTo>
                  <a:cubicBezTo>
                    <a:pt x="120000" y="106034"/>
                    <a:pt x="120000" y="106034"/>
                    <a:pt x="120000" y="106034"/>
                  </a:cubicBezTo>
                  <a:cubicBezTo>
                    <a:pt x="116721" y="106034"/>
                    <a:pt x="113442" y="105517"/>
                    <a:pt x="110819" y="104482"/>
                  </a:cubicBezTo>
                  <a:cubicBezTo>
                    <a:pt x="110819" y="109655"/>
                    <a:pt x="110819" y="109655"/>
                    <a:pt x="110819" y="109655"/>
                  </a:cubicBezTo>
                  <a:cubicBezTo>
                    <a:pt x="110819" y="111724"/>
                    <a:pt x="108852" y="112758"/>
                    <a:pt x="106885" y="112758"/>
                  </a:cubicBezTo>
                  <a:cubicBezTo>
                    <a:pt x="13114" y="112758"/>
                    <a:pt x="13114" y="112758"/>
                    <a:pt x="13114" y="112758"/>
                  </a:cubicBezTo>
                  <a:cubicBezTo>
                    <a:pt x="11147" y="112758"/>
                    <a:pt x="9180" y="111724"/>
                    <a:pt x="9180" y="109655"/>
                  </a:cubicBezTo>
                  <a:cubicBezTo>
                    <a:pt x="9180" y="28965"/>
                    <a:pt x="9180" y="28965"/>
                    <a:pt x="9180" y="28965"/>
                  </a:cubicBezTo>
                  <a:cubicBezTo>
                    <a:pt x="38032" y="9310"/>
                    <a:pt x="38032" y="9310"/>
                    <a:pt x="38032" y="9310"/>
                  </a:cubicBezTo>
                  <a:cubicBezTo>
                    <a:pt x="38032" y="30517"/>
                    <a:pt x="38032" y="30517"/>
                    <a:pt x="38032" y="30517"/>
                  </a:cubicBezTo>
                  <a:cubicBezTo>
                    <a:pt x="23606" y="30517"/>
                    <a:pt x="23606" y="30517"/>
                    <a:pt x="23606" y="30517"/>
                  </a:cubicBezTo>
                  <a:cubicBezTo>
                    <a:pt x="23606" y="37758"/>
                    <a:pt x="23606" y="37758"/>
                    <a:pt x="23606" y="37758"/>
                  </a:cubicBezTo>
                  <a:cubicBezTo>
                    <a:pt x="47213" y="37758"/>
                    <a:pt x="47213" y="37758"/>
                    <a:pt x="47213" y="37758"/>
                  </a:cubicBezTo>
                  <a:cubicBezTo>
                    <a:pt x="47213" y="7241"/>
                    <a:pt x="47213" y="7241"/>
                    <a:pt x="47213" y="7241"/>
                  </a:cubicBezTo>
                  <a:cubicBezTo>
                    <a:pt x="106885" y="7241"/>
                    <a:pt x="106885" y="7241"/>
                    <a:pt x="106885" y="7241"/>
                  </a:cubicBezTo>
                  <a:cubicBezTo>
                    <a:pt x="108852" y="7241"/>
                    <a:pt x="110819" y="8793"/>
                    <a:pt x="110819" y="10344"/>
                  </a:cubicBezTo>
                  <a:cubicBezTo>
                    <a:pt x="110819" y="28965"/>
                    <a:pt x="110819" y="28965"/>
                    <a:pt x="110819" y="28965"/>
                  </a:cubicBezTo>
                  <a:cubicBezTo>
                    <a:pt x="113442" y="28448"/>
                    <a:pt x="116721" y="27931"/>
                    <a:pt x="120000" y="27413"/>
                  </a:cubicBezTo>
                  <a:close/>
                </a:path>
              </a:pathLst>
            </a:custGeom>
            <a:grpFill/>
            <a:ln>
              <a:solidFill>
                <a:schemeClr val="tx1"/>
              </a:solid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51" name="Shape 2903"/>
            <p:cNvSpPr/>
            <p:nvPr/>
          </p:nvSpPr>
          <p:spPr>
            <a:xfrm>
              <a:off x="2611" y="3254"/>
              <a:ext cx="113" cy="28"/>
            </a:xfrm>
            <a:custGeom>
              <a:avLst/>
              <a:gdLst/>
              <a:ahLst/>
              <a:cxnLst/>
              <a:rect l="0" t="0" r="0" b="0"/>
              <a:pathLst>
                <a:path w="120000" h="120000" extrusionOk="0">
                  <a:moveTo>
                    <a:pt x="0" y="119999"/>
                  </a:moveTo>
                  <a:cubicBezTo>
                    <a:pt x="120000" y="119999"/>
                    <a:pt x="120000" y="119999"/>
                    <a:pt x="120000" y="119999"/>
                  </a:cubicBezTo>
                  <a:cubicBezTo>
                    <a:pt x="117818" y="85714"/>
                    <a:pt x="115636" y="42857"/>
                    <a:pt x="113454" y="0"/>
                  </a:cubicBezTo>
                  <a:cubicBezTo>
                    <a:pt x="0" y="0"/>
                    <a:pt x="0" y="0"/>
                    <a:pt x="0" y="0"/>
                  </a:cubicBezTo>
                  <a:lnTo>
                    <a:pt x="0" y="119999"/>
                  </a:lnTo>
                  <a:close/>
                </a:path>
              </a:pathLst>
            </a:custGeom>
            <a:grpFill/>
            <a:ln>
              <a:solidFill>
                <a:schemeClr val="tx1"/>
              </a:solid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52" name="Shape 2904"/>
            <p:cNvSpPr/>
            <p:nvPr/>
          </p:nvSpPr>
          <p:spPr>
            <a:xfrm>
              <a:off x="2611" y="3187"/>
              <a:ext cx="113" cy="28"/>
            </a:xfrm>
            <a:custGeom>
              <a:avLst/>
              <a:gdLst/>
              <a:ahLst/>
              <a:cxnLst/>
              <a:rect l="0" t="0" r="0" b="0"/>
              <a:pathLst>
                <a:path w="120000" h="120000" extrusionOk="0">
                  <a:moveTo>
                    <a:pt x="0" y="119999"/>
                  </a:moveTo>
                  <a:cubicBezTo>
                    <a:pt x="113454" y="119999"/>
                    <a:pt x="113454" y="119999"/>
                    <a:pt x="113454" y="119999"/>
                  </a:cubicBezTo>
                  <a:cubicBezTo>
                    <a:pt x="115636" y="77142"/>
                    <a:pt x="117818" y="34285"/>
                    <a:pt x="120000" y="0"/>
                  </a:cubicBezTo>
                  <a:cubicBezTo>
                    <a:pt x="0" y="0"/>
                    <a:pt x="0" y="0"/>
                    <a:pt x="0" y="0"/>
                  </a:cubicBezTo>
                  <a:lnTo>
                    <a:pt x="0" y="119999"/>
                  </a:lnTo>
                  <a:close/>
                </a:path>
              </a:pathLst>
            </a:custGeom>
            <a:grpFill/>
            <a:ln>
              <a:solidFill>
                <a:schemeClr val="tx1"/>
              </a:solid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53" name="Shape 2905"/>
            <p:cNvSpPr/>
            <p:nvPr/>
          </p:nvSpPr>
          <p:spPr>
            <a:xfrm>
              <a:off x="2611" y="3320"/>
              <a:ext cx="154" cy="28"/>
            </a:xfrm>
            <a:custGeom>
              <a:avLst/>
              <a:gdLst/>
              <a:ahLst/>
              <a:cxnLst/>
              <a:rect l="0" t="0" r="0" b="0"/>
              <a:pathLst>
                <a:path w="120000" h="120000" extrusionOk="0">
                  <a:moveTo>
                    <a:pt x="0" y="119999"/>
                  </a:moveTo>
                  <a:cubicBezTo>
                    <a:pt x="120000" y="119999"/>
                    <a:pt x="120000" y="119999"/>
                    <a:pt x="120000" y="119999"/>
                  </a:cubicBezTo>
                  <a:cubicBezTo>
                    <a:pt x="113600" y="85714"/>
                    <a:pt x="107200" y="42857"/>
                    <a:pt x="102400" y="0"/>
                  </a:cubicBezTo>
                  <a:cubicBezTo>
                    <a:pt x="0" y="0"/>
                    <a:pt x="0" y="0"/>
                    <a:pt x="0" y="0"/>
                  </a:cubicBezTo>
                  <a:lnTo>
                    <a:pt x="0" y="119999"/>
                  </a:lnTo>
                  <a:close/>
                </a:path>
              </a:pathLst>
            </a:custGeom>
            <a:grpFill/>
            <a:ln>
              <a:solidFill>
                <a:schemeClr val="tx1"/>
              </a:solid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54" name="Shape 2906"/>
            <p:cNvSpPr/>
            <p:nvPr/>
          </p:nvSpPr>
          <p:spPr>
            <a:xfrm>
              <a:off x="2813" y="3182"/>
              <a:ext cx="126" cy="106"/>
            </a:xfrm>
            <a:custGeom>
              <a:avLst/>
              <a:gdLst/>
              <a:ahLst/>
              <a:cxnLst/>
              <a:rect l="0" t="0" r="0" b="0"/>
              <a:pathLst>
                <a:path w="120000" h="120000" extrusionOk="0">
                  <a:moveTo>
                    <a:pt x="54803" y="120000"/>
                  </a:moveTo>
                  <a:lnTo>
                    <a:pt x="0" y="67924"/>
                  </a:lnTo>
                  <a:lnTo>
                    <a:pt x="17952" y="41886"/>
                  </a:lnTo>
                  <a:lnTo>
                    <a:pt x="51023" y="73584"/>
                  </a:lnTo>
                  <a:lnTo>
                    <a:pt x="98267" y="0"/>
                  </a:lnTo>
                  <a:lnTo>
                    <a:pt x="120000" y="19245"/>
                  </a:lnTo>
                  <a:lnTo>
                    <a:pt x="54803" y="120000"/>
                  </a:lnTo>
                  <a:close/>
                </a:path>
              </a:pathLst>
            </a:custGeom>
            <a:grpFill/>
            <a:ln>
              <a:solidFill>
                <a:schemeClr val="tx1"/>
              </a:solid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55" name="Shape 2907"/>
            <p:cNvSpPr/>
            <p:nvPr/>
          </p:nvSpPr>
          <p:spPr>
            <a:xfrm>
              <a:off x="2747" y="3105"/>
              <a:ext cx="256" cy="260"/>
            </a:xfrm>
            <a:custGeom>
              <a:avLst/>
              <a:gdLst/>
              <a:ahLst/>
              <a:cxnLst/>
              <a:rect l="0" t="0" r="0" b="0"/>
              <a:pathLst>
                <a:path w="120000" h="120000" extrusionOk="0">
                  <a:moveTo>
                    <a:pt x="60000" y="120000"/>
                  </a:moveTo>
                  <a:cubicBezTo>
                    <a:pt x="27096" y="120000"/>
                    <a:pt x="0" y="93120"/>
                    <a:pt x="0" y="59520"/>
                  </a:cubicBezTo>
                  <a:cubicBezTo>
                    <a:pt x="0" y="26880"/>
                    <a:pt x="27096" y="0"/>
                    <a:pt x="60000" y="0"/>
                  </a:cubicBezTo>
                  <a:cubicBezTo>
                    <a:pt x="92903" y="0"/>
                    <a:pt x="120000" y="26880"/>
                    <a:pt x="120000" y="59520"/>
                  </a:cubicBezTo>
                  <a:cubicBezTo>
                    <a:pt x="120000" y="93120"/>
                    <a:pt x="92903" y="120000"/>
                    <a:pt x="60000" y="120000"/>
                  </a:cubicBezTo>
                  <a:close/>
                  <a:moveTo>
                    <a:pt x="60000" y="13440"/>
                  </a:moveTo>
                  <a:cubicBezTo>
                    <a:pt x="33870" y="13440"/>
                    <a:pt x="13548" y="34560"/>
                    <a:pt x="13548" y="59520"/>
                  </a:cubicBezTo>
                  <a:cubicBezTo>
                    <a:pt x="13548" y="85440"/>
                    <a:pt x="33870" y="106560"/>
                    <a:pt x="60000" y="106560"/>
                  </a:cubicBezTo>
                  <a:cubicBezTo>
                    <a:pt x="86129" y="106560"/>
                    <a:pt x="106451" y="85440"/>
                    <a:pt x="106451" y="59520"/>
                  </a:cubicBezTo>
                  <a:cubicBezTo>
                    <a:pt x="106451" y="34560"/>
                    <a:pt x="86129" y="13440"/>
                    <a:pt x="60000" y="13440"/>
                  </a:cubicBezTo>
                  <a:close/>
                </a:path>
              </a:pathLst>
            </a:custGeom>
            <a:grpFill/>
            <a:ln>
              <a:solidFill>
                <a:schemeClr val="tx1"/>
              </a:solid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grpSp>
      <p:grpSp>
        <p:nvGrpSpPr>
          <p:cNvPr id="156" name="Shape 2806"/>
          <p:cNvGrpSpPr/>
          <p:nvPr/>
        </p:nvGrpSpPr>
        <p:grpSpPr>
          <a:xfrm>
            <a:off x="6029921" y="1366416"/>
            <a:ext cx="553759" cy="626976"/>
            <a:chOff x="3604" y="1903"/>
            <a:chExt cx="474" cy="513"/>
          </a:xfrm>
          <a:solidFill>
            <a:schemeClr val="bg1"/>
          </a:solidFill>
        </p:grpSpPr>
        <p:sp>
          <p:nvSpPr>
            <p:cNvPr id="157" name="Shape 2807"/>
            <p:cNvSpPr/>
            <p:nvPr/>
          </p:nvSpPr>
          <p:spPr>
            <a:xfrm>
              <a:off x="3972" y="2120"/>
              <a:ext cx="106" cy="295"/>
            </a:xfrm>
            <a:custGeom>
              <a:avLst/>
              <a:gdLst/>
              <a:ahLst/>
              <a:cxnLst/>
              <a:rect l="0" t="0" r="0" b="0"/>
              <a:pathLst>
                <a:path w="120000" h="120000" extrusionOk="0">
                  <a:moveTo>
                    <a:pt x="54117" y="0"/>
                  </a:moveTo>
                  <a:cubicBezTo>
                    <a:pt x="0" y="0"/>
                    <a:pt x="0" y="0"/>
                    <a:pt x="0" y="0"/>
                  </a:cubicBezTo>
                  <a:cubicBezTo>
                    <a:pt x="0" y="11748"/>
                    <a:pt x="0" y="11748"/>
                    <a:pt x="0" y="11748"/>
                  </a:cubicBezTo>
                  <a:cubicBezTo>
                    <a:pt x="54117" y="11748"/>
                    <a:pt x="54117" y="11748"/>
                    <a:pt x="54117" y="11748"/>
                  </a:cubicBezTo>
                  <a:cubicBezTo>
                    <a:pt x="72941" y="11748"/>
                    <a:pt x="87058" y="16783"/>
                    <a:pt x="87058" y="23496"/>
                  </a:cubicBezTo>
                  <a:cubicBezTo>
                    <a:pt x="87058" y="57062"/>
                    <a:pt x="87058" y="57062"/>
                    <a:pt x="87058" y="57062"/>
                  </a:cubicBezTo>
                  <a:cubicBezTo>
                    <a:pt x="87058" y="62937"/>
                    <a:pt x="72941" y="68811"/>
                    <a:pt x="54117" y="68811"/>
                  </a:cubicBezTo>
                  <a:cubicBezTo>
                    <a:pt x="40000" y="68811"/>
                    <a:pt x="40000" y="68811"/>
                    <a:pt x="40000" y="68811"/>
                  </a:cubicBezTo>
                  <a:cubicBezTo>
                    <a:pt x="40000" y="120000"/>
                    <a:pt x="40000" y="120000"/>
                    <a:pt x="40000" y="120000"/>
                  </a:cubicBezTo>
                  <a:cubicBezTo>
                    <a:pt x="72941" y="120000"/>
                    <a:pt x="72941" y="120000"/>
                    <a:pt x="72941" y="120000"/>
                  </a:cubicBezTo>
                  <a:cubicBezTo>
                    <a:pt x="72941" y="79720"/>
                    <a:pt x="72941" y="79720"/>
                    <a:pt x="72941" y="79720"/>
                  </a:cubicBezTo>
                  <a:cubicBezTo>
                    <a:pt x="98823" y="76363"/>
                    <a:pt x="120000" y="67132"/>
                    <a:pt x="120000" y="57062"/>
                  </a:cubicBezTo>
                  <a:cubicBezTo>
                    <a:pt x="120000" y="23496"/>
                    <a:pt x="120000" y="23496"/>
                    <a:pt x="120000" y="23496"/>
                  </a:cubicBezTo>
                  <a:cubicBezTo>
                    <a:pt x="120000" y="10069"/>
                    <a:pt x="89411" y="0"/>
                    <a:pt x="54117" y="0"/>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58" name="Shape 2808"/>
            <p:cNvSpPr/>
            <p:nvPr/>
          </p:nvSpPr>
          <p:spPr>
            <a:xfrm>
              <a:off x="3604" y="2120"/>
              <a:ext cx="106" cy="295"/>
            </a:xfrm>
            <a:custGeom>
              <a:avLst/>
              <a:gdLst/>
              <a:ahLst/>
              <a:cxnLst/>
              <a:rect l="0" t="0" r="0" b="0"/>
              <a:pathLst>
                <a:path w="120000" h="120000" extrusionOk="0">
                  <a:moveTo>
                    <a:pt x="65882" y="11748"/>
                  </a:moveTo>
                  <a:cubicBezTo>
                    <a:pt x="120000" y="11748"/>
                    <a:pt x="120000" y="11748"/>
                    <a:pt x="120000" y="11748"/>
                  </a:cubicBezTo>
                  <a:cubicBezTo>
                    <a:pt x="120000" y="0"/>
                    <a:pt x="120000" y="0"/>
                    <a:pt x="120000" y="0"/>
                  </a:cubicBezTo>
                  <a:cubicBezTo>
                    <a:pt x="65882" y="0"/>
                    <a:pt x="65882" y="0"/>
                    <a:pt x="65882" y="0"/>
                  </a:cubicBezTo>
                  <a:cubicBezTo>
                    <a:pt x="30588" y="0"/>
                    <a:pt x="0" y="10069"/>
                    <a:pt x="0" y="23496"/>
                  </a:cubicBezTo>
                  <a:cubicBezTo>
                    <a:pt x="0" y="57062"/>
                    <a:pt x="0" y="57062"/>
                    <a:pt x="0" y="57062"/>
                  </a:cubicBezTo>
                  <a:cubicBezTo>
                    <a:pt x="0" y="67132"/>
                    <a:pt x="21176" y="76363"/>
                    <a:pt x="49411" y="79720"/>
                  </a:cubicBezTo>
                  <a:cubicBezTo>
                    <a:pt x="49411" y="120000"/>
                    <a:pt x="49411" y="120000"/>
                    <a:pt x="49411" y="120000"/>
                  </a:cubicBezTo>
                  <a:cubicBezTo>
                    <a:pt x="82352" y="120000"/>
                    <a:pt x="82352" y="120000"/>
                    <a:pt x="82352" y="120000"/>
                  </a:cubicBezTo>
                  <a:cubicBezTo>
                    <a:pt x="82352" y="68811"/>
                    <a:pt x="82352" y="68811"/>
                    <a:pt x="82352" y="68811"/>
                  </a:cubicBezTo>
                  <a:cubicBezTo>
                    <a:pt x="65882" y="68811"/>
                    <a:pt x="65882" y="68811"/>
                    <a:pt x="65882" y="68811"/>
                  </a:cubicBezTo>
                  <a:cubicBezTo>
                    <a:pt x="47058" y="68811"/>
                    <a:pt x="32941" y="62937"/>
                    <a:pt x="32941" y="57062"/>
                  </a:cubicBezTo>
                  <a:cubicBezTo>
                    <a:pt x="32941" y="23496"/>
                    <a:pt x="32941" y="23496"/>
                    <a:pt x="32941" y="23496"/>
                  </a:cubicBezTo>
                  <a:cubicBezTo>
                    <a:pt x="32941" y="16783"/>
                    <a:pt x="47058" y="11748"/>
                    <a:pt x="65882" y="11748"/>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59" name="Shape 2809"/>
            <p:cNvSpPr/>
            <p:nvPr/>
          </p:nvSpPr>
          <p:spPr>
            <a:xfrm>
              <a:off x="3738" y="2064"/>
              <a:ext cx="204" cy="352"/>
            </a:xfrm>
            <a:custGeom>
              <a:avLst/>
              <a:gdLst/>
              <a:ahLst/>
              <a:cxnLst/>
              <a:rect l="0" t="0" r="0" b="0"/>
              <a:pathLst>
                <a:path w="120000" h="120000" extrusionOk="0">
                  <a:moveTo>
                    <a:pt x="119999" y="19058"/>
                  </a:moveTo>
                  <a:cubicBezTo>
                    <a:pt x="119999" y="16941"/>
                    <a:pt x="118775" y="14823"/>
                    <a:pt x="117551" y="12705"/>
                  </a:cubicBezTo>
                  <a:cubicBezTo>
                    <a:pt x="115102" y="8470"/>
                    <a:pt x="110204" y="4941"/>
                    <a:pt x="102857" y="2823"/>
                  </a:cubicBezTo>
                  <a:cubicBezTo>
                    <a:pt x="97959" y="1411"/>
                    <a:pt x="91836" y="0"/>
                    <a:pt x="85714" y="0"/>
                  </a:cubicBezTo>
                  <a:cubicBezTo>
                    <a:pt x="34285" y="0"/>
                    <a:pt x="34285" y="0"/>
                    <a:pt x="34285" y="0"/>
                  </a:cubicBezTo>
                  <a:cubicBezTo>
                    <a:pt x="28163" y="0"/>
                    <a:pt x="22040" y="1411"/>
                    <a:pt x="17142" y="2823"/>
                  </a:cubicBezTo>
                  <a:cubicBezTo>
                    <a:pt x="9795" y="4941"/>
                    <a:pt x="4897" y="8470"/>
                    <a:pt x="2448" y="12705"/>
                  </a:cubicBezTo>
                  <a:cubicBezTo>
                    <a:pt x="1224" y="14823"/>
                    <a:pt x="0" y="16941"/>
                    <a:pt x="0" y="19058"/>
                  </a:cubicBezTo>
                  <a:cubicBezTo>
                    <a:pt x="0" y="19058"/>
                    <a:pt x="0" y="19764"/>
                    <a:pt x="0" y="19764"/>
                  </a:cubicBezTo>
                  <a:cubicBezTo>
                    <a:pt x="0" y="58588"/>
                    <a:pt x="0" y="58588"/>
                    <a:pt x="0" y="58588"/>
                  </a:cubicBezTo>
                  <a:cubicBezTo>
                    <a:pt x="0" y="60705"/>
                    <a:pt x="1224" y="63529"/>
                    <a:pt x="2448" y="65647"/>
                  </a:cubicBezTo>
                  <a:cubicBezTo>
                    <a:pt x="4897" y="69176"/>
                    <a:pt x="9795" y="72705"/>
                    <a:pt x="15918" y="74823"/>
                  </a:cubicBezTo>
                  <a:cubicBezTo>
                    <a:pt x="15918" y="74823"/>
                    <a:pt x="15918" y="75529"/>
                    <a:pt x="17142" y="75529"/>
                  </a:cubicBezTo>
                  <a:cubicBezTo>
                    <a:pt x="19591" y="76235"/>
                    <a:pt x="22040" y="76941"/>
                    <a:pt x="25714" y="77647"/>
                  </a:cubicBezTo>
                  <a:cubicBezTo>
                    <a:pt x="25714" y="120000"/>
                    <a:pt x="25714" y="120000"/>
                    <a:pt x="25714" y="120000"/>
                  </a:cubicBezTo>
                  <a:cubicBezTo>
                    <a:pt x="42857" y="120000"/>
                    <a:pt x="42857" y="120000"/>
                    <a:pt x="42857" y="120000"/>
                  </a:cubicBezTo>
                  <a:cubicBezTo>
                    <a:pt x="42857" y="68470"/>
                    <a:pt x="42857" y="68470"/>
                    <a:pt x="42857" y="68470"/>
                  </a:cubicBezTo>
                  <a:cubicBezTo>
                    <a:pt x="40408" y="68470"/>
                    <a:pt x="40408" y="68470"/>
                    <a:pt x="40408" y="68470"/>
                  </a:cubicBezTo>
                  <a:cubicBezTo>
                    <a:pt x="34285" y="68470"/>
                    <a:pt x="34285" y="68470"/>
                    <a:pt x="34285" y="68470"/>
                  </a:cubicBezTo>
                  <a:cubicBezTo>
                    <a:pt x="30612" y="68470"/>
                    <a:pt x="26938" y="67764"/>
                    <a:pt x="23265" y="66352"/>
                  </a:cubicBezTo>
                  <a:cubicBezTo>
                    <a:pt x="19591" y="64235"/>
                    <a:pt x="17142" y="61411"/>
                    <a:pt x="17142" y="58588"/>
                  </a:cubicBezTo>
                  <a:cubicBezTo>
                    <a:pt x="17142" y="19764"/>
                    <a:pt x="17142" y="19764"/>
                    <a:pt x="17142" y="19764"/>
                  </a:cubicBezTo>
                  <a:cubicBezTo>
                    <a:pt x="17142" y="19764"/>
                    <a:pt x="17142" y="19764"/>
                    <a:pt x="17142" y="19764"/>
                  </a:cubicBezTo>
                  <a:cubicBezTo>
                    <a:pt x="17142" y="14117"/>
                    <a:pt x="24489" y="9882"/>
                    <a:pt x="34285" y="9882"/>
                  </a:cubicBezTo>
                  <a:cubicBezTo>
                    <a:pt x="85714" y="9882"/>
                    <a:pt x="85714" y="9882"/>
                    <a:pt x="85714" y="9882"/>
                  </a:cubicBezTo>
                  <a:cubicBezTo>
                    <a:pt x="95510" y="9882"/>
                    <a:pt x="102857" y="14117"/>
                    <a:pt x="102857" y="19764"/>
                  </a:cubicBezTo>
                  <a:cubicBezTo>
                    <a:pt x="102857" y="19764"/>
                    <a:pt x="102857" y="19764"/>
                    <a:pt x="102857" y="19764"/>
                  </a:cubicBezTo>
                  <a:cubicBezTo>
                    <a:pt x="102857" y="58588"/>
                    <a:pt x="102857" y="58588"/>
                    <a:pt x="102857" y="58588"/>
                  </a:cubicBezTo>
                  <a:cubicBezTo>
                    <a:pt x="102857" y="61411"/>
                    <a:pt x="100408" y="64235"/>
                    <a:pt x="96734" y="65647"/>
                  </a:cubicBezTo>
                  <a:cubicBezTo>
                    <a:pt x="94285" y="67058"/>
                    <a:pt x="89387" y="68470"/>
                    <a:pt x="85714" y="68470"/>
                  </a:cubicBezTo>
                  <a:cubicBezTo>
                    <a:pt x="79591" y="68470"/>
                    <a:pt x="79591" y="68470"/>
                    <a:pt x="79591" y="68470"/>
                  </a:cubicBezTo>
                  <a:cubicBezTo>
                    <a:pt x="77142" y="68470"/>
                    <a:pt x="77142" y="68470"/>
                    <a:pt x="77142" y="68470"/>
                  </a:cubicBezTo>
                  <a:cubicBezTo>
                    <a:pt x="77142" y="120000"/>
                    <a:pt x="77142" y="120000"/>
                    <a:pt x="77142" y="120000"/>
                  </a:cubicBezTo>
                  <a:cubicBezTo>
                    <a:pt x="94285" y="120000"/>
                    <a:pt x="94285" y="120000"/>
                    <a:pt x="94285" y="120000"/>
                  </a:cubicBezTo>
                  <a:cubicBezTo>
                    <a:pt x="94285" y="77647"/>
                    <a:pt x="94285" y="77647"/>
                    <a:pt x="94285" y="77647"/>
                  </a:cubicBezTo>
                  <a:cubicBezTo>
                    <a:pt x="97959" y="76941"/>
                    <a:pt x="100408" y="76235"/>
                    <a:pt x="102857" y="75529"/>
                  </a:cubicBezTo>
                  <a:cubicBezTo>
                    <a:pt x="102857" y="75529"/>
                    <a:pt x="104081" y="74823"/>
                    <a:pt x="104081" y="74823"/>
                  </a:cubicBezTo>
                  <a:cubicBezTo>
                    <a:pt x="110204" y="72705"/>
                    <a:pt x="115102" y="69176"/>
                    <a:pt x="117551" y="65647"/>
                  </a:cubicBezTo>
                  <a:cubicBezTo>
                    <a:pt x="118775" y="63529"/>
                    <a:pt x="119999" y="60705"/>
                    <a:pt x="119999" y="58588"/>
                  </a:cubicBezTo>
                  <a:cubicBezTo>
                    <a:pt x="119999" y="19764"/>
                    <a:pt x="119999" y="19764"/>
                    <a:pt x="119999" y="19764"/>
                  </a:cubicBezTo>
                  <a:cubicBezTo>
                    <a:pt x="119999" y="19764"/>
                    <a:pt x="119999" y="19058"/>
                    <a:pt x="119999" y="19058"/>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60" name="Shape 2810"/>
            <p:cNvSpPr/>
            <p:nvPr/>
          </p:nvSpPr>
          <p:spPr>
            <a:xfrm>
              <a:off x="3772" y="1903"/>
              <a:ext cx="138" cy="137"/>
            </a:xfrm>
            <a:custGeom>
              <a:avLst/>
              <a:gdLst/>
              <a:ahLst/>
              <a:cxnLst/>
              <a:rect l="0" t="0" r="0" b="0"/>
              <a:pathLst>
                <a:path w="120000" h="120000" extrusionOk="0">
                  <a:moveTo>
                    <a:pt x="60000" y="120000"/>
                  </a:moveTo>
                  <a:cubicBezTo>
                    <a:pt x="92727" y="120000"/>
                    <a:pt x="120000" y="92727"/>
                    <a:pt x="120000" y="60000"/>
                  </a:cubicBezTo>
                  <a:cubicBezTo>
                    <a:pt x="120000" y="27272"/>
                    <a:pt x="92727" y="0"/>
                    <a:pt x="60000" y="0"/>
                  </a:cubicBezTo>
                  <a:cubicBezTo>
                    <a:pt x="27272" y="0"/>
                    <a:pt x="0" y="27272"/>
                    <a:pt x="0" y="60000"/>
                  </a:cubicBezTo>
                  <a:cubicBezTo>
                    <a:pt x="0" y="92727"/>
                    <a:pt x="27272" y="120000"/>
                    <a:pt x="60000" y="120000"/>
                  </a:cubicBezTo>
                  <a:close/>
                  <a:moveTo>
                    <a:pt x="60000" y="25454"/>
                  </a:moveTo>
                  <a:cubicBezTo>
                    <a:pt x="78181" y="25454"/>
                    <a:pt x="94545" y="41818"/>
                    <a:pt x="94545" y="60000"/>
                  </a:cubicBezTo>
                  <a:cubicBezTo>
                    <a:pt x="94545" y="80000"/>
                    <a:pt x="78181" y="94545"/>
                    <a:pt x="60000" y="94545"/>
                  </a:cubicBezTo>
                  <a:cubicBezTo>
                    <a:pt x="40000" y="94545"/>
                    <a:pt x="25454" y="80000"/>
                    <a:pt x="25454" y="60000"/>
                  </a:cubicBezTo>
                  <a:cubicBezTo>
                    <a:pt x="25454" y="41818"/>
                    <a:pt x="40000" y="25454"/>
                    <a:pt x="60000" y="25454"/>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61" name="Shape 2811"/>
            <p:cNvSpPr/>
            <p:nvPr/>
          </p:nvSpPr>
          <p:spPr>
            <a:xfrm>
              <a:off x="3929" y="1959"/>
              <a:ext cx="138" cy="137"/>
            </a:xfrm>
            <a:custGeom>
              <a:avLst/>
              <a:gdLst/>
              <a:ahLst/>
              <a:cxnLst/>
              <a:rect l="0" t="0" r="0" b="0"/>
              <a:pathLst>
                <a:path w="120000" h="120000" extrusionOk="0">
                  <a:moveTo>
                    <a:pt x="60000" y="120000"/>
                  </a:moveTo>
                  <a:cubicBezTo>
                    <a:pt x="92727" y="120000"/>
                    <a:pt x="120000" y="92727"/>
                    <a:pt x="120000" y="60000"/>
                  </a:cubicBezTo>
                  <a:cubicBezTo>
                    <a:pt x="120000" y="27272"/>
                    <a:pt x="92727" y="0"/>
                    <a:pt x="60000" y="0"/>
                  </a:cubicBezTo>
                  <a:cubicBezTo>
                    <a:pt x="27272" y="0"/>
                    <a:pt x="0" y="27272"/>
                    <a:pt x="0" y="60000"/>
                  </a:cubicBezTo>
                  <a:cubicBezTo>
                    <a:pt x="0" y="92727"/>
                    <a:pt x="27272" y="120000"/>
                    <a:pt x="60000" y="120000"/>
                  </a:cubicBezTo>
                  <a:close/>
                  <a:moveTo>
                    <a:pt x="60000" y="25454"/>
                  </a:moveTo>
                  <a:cubicBezTo>
                    <a:pt x="78181" y="25454"/>
                    <a:pt x="94545" y="40000"/>
                    <a:pt x="94545" y="60000"/>
                  </a:cubicBezTo>
                  <a:cubicBezTo>
                    <a:pt x="94545" y="78181"/>
                    <a:pt x="78181" y="94545"/>
                    <a:pt x="60000" y="94545"/>
                  </a:cubicBezTo>
                  <a:cubicBezTo>
                    <a:pt x="40000" y="94545"/>
                    <a:pt x="25454" y="78181"/>
                    <a:pt x="25454" y="60000"/>
                  </a:cubicBezTo>
                  <a:cubicBezTo>
                    <a:pt x="25454" y="40000"/>
                    <a:pt x="40000" y="25454"/>
                    <a:pt x="60000" y="25454"/>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62" name="Shape 2812"/>
            <p:cNvSpPr/>
            <p:nvPr/>
          </p:nvSpPr>
          <p:spPr>
            <a:xfrm>
              <a:off x="3613" y="1959"/>
              <a:ext cx="138" cy="137"/>
            </a:xfrm>
            <a:custGeom>
              <a:avLst/>
              <a:gdLst/>
              <a:ahLst/>
              <a:cxnLst/>
              <a:rect l="0" t="0" r="0" b="0"/>
              <a:pathLst>
                <a:path w="120000" h="120000" extrusionOk="0">
                  <a:moveTo>
                    <a:pt x="60000" y="120000"/>
                  </a:moveTo>
                  <a:cubicBezTo>
                    <a:pt x="92727" y="120000"/>
                    <a:pt x="120000" y="92727"/>
                    <a:pt x="120000" y="60000"/>
                  </a:cubicBezTo>
                  <a:cubicBezTo>
                    <a:pt x="120000" y="27272"/>
                    <a:pt x="92727" y="0"/>
                    <a:pt x="60000" y="0"/>
                  </a:cubicBezTo>
                  <a:cubicBezTo>
                    <a:pt x="27272" y="0"/>
                    <a:pt x="0" y="27272"/>
                    <a:pt x="0" y="60000"/>
                  </a:cubicBezTo>
                  <a:cubicBezTo>
                    <a:pt x="0" y="92727"/>
                    <a:pt x="27272" y="120000"/>
                    <a:pt x="60000" y="120000"/>
                  </a:cubicBezTo>
                  <a:close/>
                  <a:moveTo>
                    <a:pt x="60000" y="25454"/>
                  </a:moveTo>
                  <a:cubicBezTo>
                    <a:pt x="80000" y="25454"/>
                    <a:pt x="94545" y="40000"/>
                    <a:pt x="94545" y="60000"/>
                  </a:cubicBezTo>
                  <a:cubicBezTo>
                    <a:pt x="94545" y="78181"/>
                    <a:pt x="80000" y="94545"/>
                    <a:pt x="60000" y="94545"/>
                  </a:cubicBezTo>
                  <a:cubicBezTo>
                    <a:pt x="41818" y="94545"/>
                    <a:pt x="25454" y="78181"/>
                    <a:pt x="25454" y="60000"/>
                  </a:cubicBezTo>
                  <a:cubicBezTo>
                    <a:pt x="25454" y="40000"/>
                    <a:pt x="41818" y="25454"/>
                    <a:pt x="60000" y="25454"/>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grpSp>
      <p:grpSp>
        <p:nvGrpSpPr>
          <p:cNvPr id="163" name="Shape 2798"/>
          <p:cNvGrpSpPr/>
          <p:nvPr/>
        </p:nvGrpSpPr>
        <p:grpSpPr>
          <a:xfrm>
            <a:off x="7779499" y="1307159"/>
            <a:ext cx="614693" cy="726442"/>
            <a:chOff x="3593" y="1848"/>
            <a:chExt cx="495" cy="619"/>
          </a:xfrm>
          <a:solidFill>
            <a:schemeClr val="bg1"/>
          </a:solidFill>
        </p:grpSpPr>
        <p:sp>
          <p:nvSpPr>
            <p:cNvPr id="164" name="Shape 2799"/>
            <p:cNvSpPr/>
            <p:nvPr/>
          </p:nvSpPr>
          <p:spPr>
            <a:xfrm>
              <a:off x="3593" y="2155"/>
              <a:ext cx="182" cy="312"/>
            </a:xfrm>
            <a:custGeom>
              <a:avLst/>
              <a:gdLst/>
              <a:ahLst/>
              <a:cxnLst/>
              <a:rect l="0" t="0" r="0" b="0"/>
              <a:pathLst>
                <a:path w="120000" h="120000" extrusionOk="0">
                  <a:moveTo>
                    <a:pt x="92727" y="0"/>
                  </a:moveTo>
                  <a:cubicBezTo>
                    <a:pt x="27272" y="0"/>
                    <a:pt x="27272" y="0"/>
                    <a:pt x="27272" y="0"/>
                  </a:cubicBezTo>
                  <a:cubicBezTo>
                    <a:pt x="12272" y="0"/>
                    <a:pt x="0" y="7152"/>
                    <a:pt x="0" y="15894"/>
                  </a:cubicBezTo>
                  <a:cubicBezTo>
                    <a:pt x="0" y="61986"/>
                    <a:pt x="0" y="61986"/>
                    <a:pt x="0" y="61986"/>
                  </a:cubicBezTo>
                  <a:cubicBezTo>
                    <a:pt x="0" y="70728"/>
                    <a:pt x="10909" y="77086"/>
                    <a:pt x="24545" y="77880"/>
                  </a:cubicBezTo>
                  <a:cubicBezTo>
                    <a:pt x="24545" y="120000"/>
                    <a:pt x="24545" y="120000"/>
                    <a:pt x="24545" y="120000"/>
                  </a:cubicBezTo>
                  <a:cubicBezTo>
                    <a:pt x="43636" y="120000"/>
                    <a:pt x="43636" y="120000"/>
                    <a:pt x="43636" y="120000"/>
                  </a:cubicBezTo>
                  <a:cubicBezTo>
                    <a:pt x="43636" y="66754"/>
                    <a:pt x="43636" y="66754"/>
                    <a:pt x="43636" y="66754"/>
                  </a:cubicBezTo>
                  <a:cubicBezTo>
                    <a:pt x="27272" y="66754"/>
                    <a:pt x="27272" y="66754"/>
                    <a:pt x="27272" y="66754"/>
                  </a:cubicBezTo>
                  <a:cubicBezTo>
                    <a:pt x="23181" y="66754"/>
                    <a:pt x="19090" y="65165"/>
                    <a:pt x="19090" y="61986"/>
                  </a:cubicBezTo>
                  <a:cubicBezTo>
                    <a:pt x="19090" y="15894"/>
                    <a:pt x="19090" y="15894"/>
                    <a:pt x="19090" y="15894"/>
                  </a:cubicBezTo>
                  <a:cubicBezTo>
                    <a:pt x="19090" y="13509"/>
                    <a:pt x="23181" y="11125"/>
                    <a:pt x="27272" y="11125"/>
                  </a:cubicBezTo>
                  <a:cubicBezTo>
                    <a:pt x="92727" y="11125"/>
                    <a:pt x="92727" y="11125"/>
                    <a:pt x="92727" y="11125"/>
                  </a:cubicBezTo>
                  <a:cubicBezTo>
                    <a:pt x="96818" y="11125"/>
                    <a:pt x="100909" y="13509"/>
                    <a:pt x="100909" y="15894"/>
                  </a:cubicBezTo>
                  <a:cubicBezTo>
                    <a:pt x="100909" y="61986"/>
                    <a:pt x="100909" y="61986"/>
                    <a:pt x="100909" y="61986"/>
                  </a:cubicBezTo>
                  <a:cubicBezTo>
                    <a:pt x="100909" y="65165"/>
                    <a:pt x="96818" y="66754"/>
                    <a:pt x="92727" y="66754"/>
                  </a:cubicBezTo>
                  <a:cubicBezTo>
                    <a:pt x="76363" y="66754"/>
                    <a:pt x="76363" y="66754"/>
                    <a:pt x="76363" y="66754"/>
                  </a:cubicBezTo>
                  <a:cubicBezTo>
                    <a:pt x="76363" y="120000"/>
                    <a:pt x="76363" y="120000"/>
                    <a:pt x="76363" y="120000"/>
                  </a:cubicBezTo>
                  <a:cubicBezTo>
                    <a:pt x="95454" y="120000"/>
                    <a:pt x="95454" y="120000"/>
                    <a:pt x="95454" y="120000"/>
                  </a:cubicBezTo>
                  <a:cubicBezTo>
                    <a:pt x="95454" y="77880"/>
                    <a:pt x="95454" y="77880"/>
                    <a:pt x="95454" y="77880"/>
                  </a:cubicBezTo>
                  <a:cubicBezTo>
                    <a:pt x="109090" y="77086"/>
                    <a:pt x="120000" y="70728"/>
                    <a:pt x="120000" y="61986"/>
                  </a:cubicBezTo>
                  <a:cubicBezTo>
                    <a:pt x="120000" y="15894"/>
                    <a:pt x="120000" y="15894"/>
                    <a:pt x="120000" y="15894"/>
                  </a:cubicBezTo>
                  <a:cubicBezTo>
                    <a:pt x="120000" y="7152"/>
                    <a:pt x="107727" y="0"/>
                    <a:pt x="92727" y="0"/>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65" name="Shape 2800"/>
            <p:cNvSpPr/>
            <p:nvPr/>
          </p:nvSpPr>
          <p:spPr>
            <a:xfrm>
              <a:off x="3904" y="1848"/>
              <a:ext cx="28" cy="54"/>
            </a:xfrm>
            <a:custGeom>
              <a:avLst/>
              <a:gdLst/>
              <a:ahLst/>
              <a:cxnLst/>
              <a:rect l="0" t="0" r="0" b="0"/>
              <a:pathLst>
                <a:path w="120000" h="120000" extrusionOk="0">
                  <a:moveTo>
                    <a:pt x="59999" y="120000"/>
                  </a:moveTo>
                  <a:cubicBezTo>
                    <a:pt x="34285" y="120000"/>
                    <a:pt x="0" y="106153"/>
                    <a:pt x="0" y="87692"/>
                  </a:cubicBezTo>
                  <a:cubicBezTo>
                    <a:pt x="0" y="32307"/>
                    <a:pt x="0" y="32307"/>
                    <a:pt x="0" y="32307"/>
                  </a:cubicBezTo>
                  <a:cubicBezTo>
                    <a:pt x="0" y="13846"/>
                    <a:pt x="34285" y="0"/>
                    <a:pt x="59999" y="0"/>
                  </a:cubicBezTo>
                  <a:cubicBezTo>
                    <a:pt x="94285" y="0"/>
                    <a:pt x="119999" y="13846"/>
                    <a:pt x="119999" y="32307"/>
                  </a:cubicBezTo>
                  <a:cubicBezTo>
                    <a:pt x="119999" y="87692"/>
                    <a:pt x="119999" y="87692"/>
                    <a:pt x="119999" y="87692"/>
                  </a:cubicBezTo>
                  <a:cubicBezTo>
                    <a:pt x="119999" y="106153"/>
                    <a:pt x="94285" y="120000"/>
                    <a:pt x="59999" y="120000"/>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66" name="Shape 2801"/>
            <p:cNvSpPr/>
            <p:nvPr/>
          </p:nvSpPr>
          <p:spPr>
            <a:xfrm>
              <a:off x="3754" y="1912"/>
              <a:ext cx="50" cy="47"/>
            </a:xfrm>
            <a:custGeom>
              <a:avLst/>
              <a:gdLst/>
              <a:ahLst/>
              <a:cxnLst/>
              <a:rect l="0" t="0" r="0" b="0"/>
              <a:pathLst>
                <a:path w="120000" h="120000" extrusionOk="0">
                  <a:moveTo>
                    <a:pt x="80000" y="120000"/>
                  </a:moveTo>
                  <a:cubicBezTo>
                    <a:pt x="75000" y="120000"/>
                    <a:pt x="65000" y="120000"/>
                    <a:pt x="55000" y="109565"/>
                  </a:cubicBezTo>
                  <a:cubicBezTo>
                    <a:pt x="15000" y="67826"/>
                    <a:pt x="15000" y="67826"/>
                    <a:pt x="15000" y="67826"/>
                  </a:cubicBezTo>
                  <a:cubicBezTo>
                    <a:pt x="0" y="52173"/>
                    <a:pt x="0" y="26086"/>
                    <a:pt x="15000" y="15652"/>
                  </a:cubicBezTo>
                  <a:cubicBezTo>
                    <a:pt x="25000" y="0"/>
                    <a:pt x="50000" y="0"/>
                    <a:pt x="65000" y="15652"/>
                  </a:cubicBezTo>
                  <a:cubicBezTo>
                    <a:pt x="105000" y="57391"/>
                    <a:pt x="105000" y="57391"/>
                    <a:pt x="105000" y="57391"/>
                  </a:cubicBezTo>
                  <a:cubicBezTo>
                    <a:pt x="120000" y="73043"/>
                    <a:pt x="120000" y="99130"/>
                    <a:pt x="105000" y="109565"/>
                  </a:cubicBezTo>
                  <a:cubicBezTo>
                    <a:pt x="100000" y="120000"/>
                    <a:pt x="90000" y="120000"/>
                    <a:pt x="80000" y="120000"/>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67" name="Shape 2802"/>
            <p:cNvSpPr/>
            <p:nvPr/>
          </p:nvSpPr>
          <p:spPr>
            <a:xfrm>
              <a:off x="4034" y="1911"/>
              <a:ext cx="54" cy="52"/>
            </a:xfrm>
            <a:custGeom>
              <a:avLst/>
              <a:gdLst/>
              <a:ahLst/>
              <a:cxnLst/>
              <a:rect l="0" t="0" r="0" b="0"/>
              <a:pathLst>
                <a:path w="120000" h="120000" extrusionOk="0">
                  <a:moveTo>
                    <a:pt x="36923" y="120000"/>
                  </a:moveTo>
                  <a:cubicBezTo>
                    <a:pt x="27692" y="120000"/>
                    <a:pt x="18461" y="115200"/>
                    <a:pt x="13846" y="110400"/>
                  </a:cubicBezTo>
                  <a:cubicBezTo>
                    <a:pt x="0" y="96000"/>
                    <a:pt x="0" y="76800"/>
                    <a:pt x="13846" y="62400"/>
                  </a:cubicBezTo>
                  <a:cubicBezTo>
                    <a:pt x="60000" y="14400"/>
                    <a:pt x="60000" y="14400"/>
                    <a:pt x="60000" y="14400"/>
                  </a:cubicBezTo>
                  <a:cubicBezTo>
                    <a:pt x="73846" y="0"/>
                    <a:pt x="92307" y="0"/>
                    <a:pt x="106153" y="14400"/>
                  </a:cubicBezTo>
                  <a:cubicBezTo>
                    <a:pt x="120000" y="28800"/>
                    <a:pt x="120000" y="48000"/>
                    <a:pt x="106153" y="62400"/>
                  </a:cubicBezTo>
                  <a:cubicBezTo>
                    <a:pt x="60000" y="110400"/>
                    <a:pt x="60000" y="110400"/>
                    <a:pt x="60000" y="110400"/>
                  </a:cubicBezTo>
                  <a:cubicBezTo>
                    <a:pt x="50769" y="115200"/>
                    <a:pt x="46153" y="120000"/>
                    <a:pt x="36923" y="120000"/>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68" name="Shape 2803"/>
            <p:cNvSpPr/>
            <p:nvPr/>
          </p:nvSpPr>
          <p:spPr>
            <a:xfrm>
              <a:off x="3797" y="1936"/>
              <a:ext cx="244" cy="276"/>
            </a:xfrm>
            <a:custGeom>
              <a:avLst/>
              <a:gdLst/>
              <a:ahLst/>
              <a:cxnLst/>
              <a:rect l="0" t="0" r="0" b="0"/>
              <a:pathLst>
                <a:path w="120000" h="120000" extrusionOk="0">
                  <a:moveTo>
                    <a:pt x="60000" y="0"/>
                  </a:moveTo>
                  <a:cubicBezTo>
                    <a:pt x="27457" y="0"/>
                    <a:pt x="0" y="23458"/>
                    <a:pt x="0" y="54135"/>
                  </a:cubicBezTo>
                  <a:cubicBezTo>
                    <a:pt x="0" y="67669"/>
                    <a:pt x="5084" y="77593"/>
                    <a:pt x="11186" y="85714"/>
                  </a:cubicBezTo>
                  <a:cubicBezTo>
                    <a:pt x="22372" y="96541"/>
                    <a:pt x="33559" y="101052"/>
                    <a:pt x="35593" y="120000"/>
                  </a:cubicBezTo>
                  <a:cubicBezTo>
                    <a:pt x="60000" y="120000"/>
                    <a:pt x="60000" y="120000"/>
                    <a:pt x="60000" y="120000"/>
                  </a:cubicBezTo>
                  <a:cubicBezTo>
                    <a:pt x="84406" y="120000"/>
                    <a:pt x="84406" y="120000"/>
                    <a:pt x="84406" y="120000"/>
                  </a:cubicBezTo>
                  <a:cubicBezTo>
                    <a:pt x="86440" y="101052"/>
                    <a:pt x="97627" y="96541"/>
                    <a:pt x="108813" y="85714"/>
                  </a:cubicBezTo>
                  <a:cubicBezTo>
                    <a:pt x="115932" y="77593"/>
                    <a:pt x="120000" y="67669"/>
                    <a:pt x="120000" y="54135"/>
                  </a:cubicBezTo>
                  <a:cubicBezTo>
                    <a:pt x="120000" y="23458"/>
                    <a:pt x="93559" y="0"/>
                    <a:pt x="60000" y="0"/>
                  </a:cubicBezTo>
                  <a:close/>
                  <a:moveTo>
                    <a:pt x="98644" y="76691"/>
                  </a:moveTo>
                  <a:cubicBezTo>
                    <a:pt x="96610" y="79398"/>
                    <a:pt x="93559" y="81203"/>
                    <a:pt x="91525" y="83007"/>
                  </a:cubicBezTo>
                  <a:cubicBezTo>
                    <a:pt x="84406" y="89323"/>
                    <a:pt x="77288" y="95639"/>
                    <a:pt x="73220" y="107368"/>
                  </a:cubicBezTo>
                  <a:cubicBezTo>
                    <a:pt x="67118" y="107368"/>
                    <a:pt x="67118" y="107368"/>
                    <a:pt x="67118" y="107368"/>
                  </a:cubicBezTo>
                  <a:cubicBezTo>
                    <a:pt x="67118" y="72180"/>
                    <a:pt x="67118" y="72180"/>
                    <a:pt x="67118" y="72180"/>
                  </a:cubicBezTo>
                  <a:cubicBezTo>
                    <a:pt x="81355" y="60451"/>
                    <a:pt x="81355" y="60451"/>
                    <a:pt x="81355" y="60451"/>
                  </a:cubicBezTo>
                  <a:cubicBezTo>
                    <a:pt x="83389" y="57744"/>
                    <a:pt x="83389" y="53233"/>
                    <a:pt x="81355" y="51428"/>
                  </a:cubicBezTo>
                  <a:cubicBezTo>
                    <a:pt x="78305" y="48721"/>
                    <a:pt x="73220" y="48721"/>
                    <a:pt x="71186" y="51428"/>
                  </a:cubicBezTo>
                  <a:cubicBezTo>
                    <a:pt x="60000" y="60451"/>
                    <a:pt x="60000" y="60451"/>
                    <a:pt x="60000" y="60451"/>
                  </a:cubicBezTo>
                  <a:cubicBezTo>
                    <a:pt x="49830" y="51428"/>
                    <a:pt x="49830" y="51428"/>
                    <a:pt x="49830" y="51428"/>
                  </a:cubicBezTo>
                  <a:cubicBezTo>
                    <a:pt x="46779" y="48721"/>
                    <a:pt x="42711" y="48721"/>
                    <a:pt x="39661" y="51428"/>
                  </a:cubicBezTo>
                  <a:cubicBezTo>
                    <a:pt x="36610" y="53233"/>
                    <a:pt x="36610" y="57744"/>
                    <a:pt x="39661" y="60451"/>
                  </a:cubicBezTo>
                  <a:cubicBezTo>
                    <a:pt x="52881" y="72180"/>
                    <a:pt x="52881" y="72180"/>
                    <a:pt x="52881" y="72180"/>
                  </a:cubicBezTo>
                  <a:cubicBezTo>
                    <a:pt x="52881" y="107368"/>
                    <a:pt x="52881" y="107368"/>
                    <a:pt x="52881" y="107368"/>
                  </a:cubicBezTo>
                  <a:cubicBezTo>
                    <a:pt x="47796" y="107368"/>
                    <a:pt x="47796" y="107368"/>
                    <a:pt x="47796" y="107368"/>
                  </a:cubicBezTo>
                  <a:cubicBezTo>
                    <a:pt x="43728" y="95639"/>
                    <a:pt x="35593" y="89323"/>
                    <a:pt x="28474" y="83007"/>
                  </a:cubicBezTo>
                  <a:cubicBezTo>
                    <a:pt x="26440" y="81203"/>
                    <a:pt x="24406" y="79398"/>
                    <a:pt x="22372" y="77593"/>
                  </a:cubicBezTo>
                  <a:cubicBezTo>
                    <a:pt x="17288" y="71278"/>
                    <a:pt x="14237" y="63157"/>
                    <a:pt x="14237" y="54135"/>
                  </a:cubicBezTo>
                  <a:cubicBezTo>
                    <a:pt x="14237" y="30676"/>
                    <a:pt x="35593" y="12631"/>
                    <a:pt x="60000" y="12631"/>
                  </a:cubicBezTo>
                  <a:cubicBezTo>
                    <a:pt x="85423" y="12631"/>
                    <a:pt x="105762" y="30676"/>
                    <a:pt x="105762" y="54135"/>
                  </a:cubicBezTo>
                  <a:cubicBezTo>
                    <a:pt x="105762" y="65864"/>
                    <a:pt x="102711" y="72180"/>
                    <a:pt x="98644" y="76691"/>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69" name="Shape 2804"/>
            <p:cNvSpPr/>
            <p:nvPr/>
          </p:nvSpPr>
          <p:spPr>
            <a:xfrm>
              <a:off x="3872" y="2237"/>
              <a:ext cx="98" cy="28"/>
            </a:xfrm>
            <a:custGeom>
              <a:avLst/>
              <a:gdLst/>
              <a:ahLst/>
              <a:cxnLst/>
              <a:rect l="0" t="0" r="0" b="0"/>
              <a:pathLst>
                <a:path w="120000" h="120000" extrusionOk="0">
                  <a:moveTo>
                    <a:pt x="102127" y="0"/>
                  </a:moveTo>
                  <a:cubicBezTo>
                    <a:pt x="17872" y="0"/>
                    <a:pt x="17872" y="0"/>
                    <a:pt x="17872" y="0"/>
                  </a:cubicBezTo>
                  <a:cubicBezTo>
                    <a:pt x="7659" y="0"/>
                    <a:pt x="0" y="34285"/>
                    <a:pt x="0" y="59999"/>
                  </a:cubicBezTo>
                  <a:cubicBezTo>
                    <a:pt x="0" y="94285"/>
                    <a:pt x="7659" y="119999"/>
                    <a:pt x="17872" y="119999"/>
                  </a:cubicBezTo>
                  <a:cubicBezTo>
                    <a:pt x="102127" y="119999"/>
                    <a:pt x="102127" y="119999"/>
                    <a:pt x="102127" y="119999"/>
                  </a:cubicBezTo>
                  <a:cubicBezTo>
                    <a:pt x="112340" y="119999"/>
                    <a:pt x="120000" y="94285"/>
                    <a:pt x="120000" y="59999"/>
                  </a:cubicBezTo>
                  <a:cubicBezTo>
                    <a:pt x="120000" y="34285"/>
                    <a:pt x="112340" y="0"/>
                    <a:pt x="102127" y="0"/>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sp>
          <p:nvSpPr>
            <p:cNvPr id="170" name="Shape 2805"/>
            <p:cNvSpPr/>
            <p:nvPr/>
          </p:nvSpPr>
          <p:spPr>
            <a:xfrm>
              <a:off x="3624" y="2006"/>
              <a:ext cx="120" cy="121"/>
            </a:xfrm>
            <a:custGeom>
              <a:avLst/>
              <a:gdLst/>
              <a:ahLst/>
              <a:cxnLst/>
              <a:rect l="0" t="0" r="0" b="0"/>
              <a:pathLst>
                <a:path w="120000" h="120000" extrusionOk="0">
                  <a:moveTo>
                    <a:pt x="60000" y="0"/>
                  </a:moveTo>
                  <a:cubicBezTo>
                    <a:pt x="26896" y="0"/>
                    <a:pt x="0" y="26440"/>
                    <a:pt x="0" y="61016"/>
                  </a:cubicBezTo>
                  <a:cubicBezTo>
                    <a:pt x="0" y="93559"/>
                    <a:pt x="26896" y="120000"/>
                    <a:pt x="60000" y="120000"/>
                  </a:cubicBezTo>
                  <a:cubicBezTo>
                    <a:pt x="93103" y="120000"/>
                    <a:pt x="120000" y="93559"/>
                    <a:pt x="120000" y="61016"/>
                  </a:cubicBezTo>
                  <a:cubicBezTo>
                    <a:pt x="120000" y="26440"/>
                    <a:pt x="93103" y="0"/>
                    <a:pt x="60000" y="0"/>
                  </a:cubicBezTo>
                  <a:close/>
                  <a:moveTo>
                    <a:pt x="60000" y="91525"/>
                  </a:moveTo>
                  <a:cubicBezTo>
                    <a:pt x="43448" y="91525"/>
                    <a:pt x="28965" y="77288"/>
                    <a:pt x="28965" y="61016"/>
                  </a:cubicBezTo>
                  <a:cubicBezTo>
                    <a:pt x="28965" y="42711"/>
                    <a:pt x="43448" y="28474"/>
                    <a:pt x="60000" y="28474"/>
                  </a:cubicBezTo>
                  <a:cubicBezTo>
                    <a:pt x="78620" y="28474"/>
                    <a:pt x="91034" y="42711"/>
                    <a:pt x="91034" y="61016"/>
                  </a:cubicBezTo>
                  <a:cubicBezTo>
                    <a:pt x="91034" y="77288"/>
                    <a:pt x="78620" y="91525"/>
                    <a:pt x="60000" y="91525"/>
                  </a:cubicBezTo>
                  <a:close/>
                </a:path>
              </a:pathLst>
            </a:custGeom>
            <a:grpFill/>
            <a:ln>
              <a:noFill/>
            </a:ln>
          </p:spPr>
          <p:txBody>
            <a:bodyPr lIns="68551" tIns="34266" rIns="68551" bIns="34266"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sz="1350" dirty="0">
                <a:solidFill>
                  <a:schemeClr val="dk1"/>
                </a:solidFill>
              </a:endParaRPr>
            </a:p>
          </p:txBody>
        </p:sp>
      </p:grpSp>
      <p:sp>
        <p:nvSpPr>
          <p:cNvPr id="171" name="Text Box 43"/>
          <p:cNvSpPr txBox="1">
            <a:spLocks noChangeArrowheads="1"/>
          </p:cNvSpPr>
          <p:nvPr/>
        </p:nvSpPr>
        <p:spPr bwMode="auto">
          <a:xfrm>
            <a:off x="395681" y="2832832"/>
            <a:ext cx="1959731" cy="111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37160" indent="-137160" eaLnBrk="1" hangingPunct="1">
              <a:spcBef>
                <a:spcPts val="500"/>
              </a:spcBef>
              <a:buClr>
                <a:srgbClr val="0055B7"/>
              </a:buClr>
              <a:buFont typeface="Arial" panose="020B0604020202020204" pitchFamily="34" charset="0"/>
              <a:buChar char="•"/>
            </a:pPr>
            <a:r>
              <a:rPr lang="en-US" altLang="en-US" sz="1200" dirty="0">
                <a:ea typeface="MS PGothic" panose="020B0600070205080204" pitchFamily="34" charset="-128"/>
              </a:rPr>
              <a:t>Experienced in implementing Medidata’s latest solution versions</a:t>
            </a:r>
          </a:p>
          <a:p>
            <a:pPr marL="137160" indent="-137160" eaLnBrk="1" hangingPunct="1">
              <a:spcBef>
                <a:spcPts val="500"/>
              </a:spcBef>
              <a:buClr>
                <a:srgbClr val="0055B7"/>
              </a:buClr>
              <a:buFont typeface="Arial" panose="020B0604020202020204" pitchFamily="34" charset="0"/>
              <a:buChar char="•"/>
            </a:pPr>
            <a:r>
              <a:rPr lang="en-US" altLang="en-US" sz="1200" dirty="0">
                <a:ea typeface="MS PGothic" panose="020B0600070205080204" pitchFamily="34" charset="-128"/>
              </a:rPr>
              <a:t>Multi-product deployments</a:t>
            </a:r>
          </a:p>
          <a:p>
            <a:pPr marL="137160" indent="-137160">
              <a:spcBef>
                <a:spcPts val="500"/>
              </a:spcBef>
              <a:buClr>
                <a:srgbClr val="0055B7"/>
              </a:buClr>
              <a:buFont typeface="Arial" panose="020B0604020202020204" pitchFamily="34" charset="0"/>
              <a:buChar char="•"/>
            </a:pPr>
            <a:r>
              <a:rPr lang="en-US" altLang="en-US" sz="1200" dirty="0">
                <a:ea typeface="MS PGothic" panose="020B0600070205080204" pitchFamily="34" charset="-128"/>
              </a:rPr>
              <a:t>Single contract – no 3</a:t>
            </a:r>
            <a:r>
              <a:rPr lang="en-US" altLang="en-US" sz="1200" baseline="30000" dirty="0">
                <a:ea typeface="MS PGothic" panose="020B0600070205080204" pitchFamily="34" charset="-128"/>
              </a:rPr>
              <a:t>rd</a:t>
            </a:r>
            <a:r>
              <a:rPr lang="en-US" altLang="en-US" sz="1200" dirty="0">
                <a:ea typeface="MS PGothic" panose="020B0600070205080204" pitchFamily="34" charset="-128"/>
              </a:rPr>
              <a:t> party contracts (Rave Imaging, Rave </a:t>
            </a:r>
            <a:r>
              <a:rPr lang="en-US" altLang="en-US" sz="1200" dirty="0" err="1">
                <a:ea typeface="MS PGothic" panose="020B0600070205080204" pitchFamily="34" charset="-128"/>
              </a:rPr>
              <a:t>eCOA</a:t>
            </a:r>
            <a:r>
              <a:rPr lang="en-US" altLang="en-US" sz="1200" dirty="0">
                <a:ea typeface="MS PGothic" panose="020B0600070205080204" pitchFamily="34" charset="-128"/>
              </a:rPr>
              <a:t>/ePRO)</a:t>
            </a:r>
          </a:p>
        </p:txBody>
      </p:sp>
      <p:sp>
        <p:nvSpPr>
          <p:cNvPr id="174" name="Text Box 40"/>
          <p:cNvSpPr txBox="1">
            <a:spLocks noChangeArrowheads="1"/>
          </p:cNvSpPr>
          <p:nvPr/>
        </p:nvSpPr>
        <p:spPr bwMode="auto">
          <a:xfrm>
            <a:off x="2113855" y="2834657"/>
            <a:ext cx="1598609"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37160" indent="-137160" eaLnBrk="1" hangingPunct="1">
              <a:spcBef>
                <a:spcPts val="500"/>
              </a:spcBef>
              <a:buClr>
                <a:srgbClr val="00AFA9"/>
              </a:buClr>
              <a:buFont typeface="Arial" panose="020B0604020202020204" pitchFamily="34" charset="0"/>
              <a:buChar char="•"/>
            </a:pPr>
            <a:r>
              <a:rPr lang="en-US" altLang="en-US" sz="1200" dirty="0">
                <a:ea typeface="MS PGothic" panose="020B0600070205080204" pitchFamily="34" charset="-128"/>
              </a:rPr>
              <a:t>Faster build times</a:t>
            </a:r>
          </a:p>
          <a:p>
            <a:pPr marL="137160" indent="-137160" eaLnBrk="1" hangingPunct="1">
              <a:spcBef>
                <a:spcPts val="500"/>
              </a:spcBef>
              <a:buClr>
                <a:srgbClr val="00AFA9"/>
              </a:buClr>
              <a:buFont typeface="Arial" panose="020B0604020202020204" pitchFamily="34" charset="0"/>
              <a:buChar char="•"/>
            </a:pPr>
            <a:r>
              <a:rPr lang="en-US" altLang="en-US" sz="1200" dirty="0">
                <a:ea typeface="MS PGothic" panose="020B0600070205080204" pitchFamily="34" charset="-128"/>
              </a:rPr>
              <a:t>Attaining target FPI dates</a:t>
            </a:r>
          </a:p>
          <a:p>
            <a:pPr marL="137160" indent="-137160" eaLnBrk="1" hangingPunct="1">
              <a:spcBef>
                <a:spcPts val="500"/>
              </a:spcBef>
              <a:buClr>
                <a:srgbClr val="00AFA9"/>
              </a:buClr>
              <a:buFont typeface="Arial" panose="020B0604020202020204" pitchFamily="34" charset="0"/>
              <a:buChar char="•"/>
            </a:pPr>
            <a:r>
              <a:rPr lang="en-US" altLang="en-US" sz="1200" dirty="0">
                <a:ea typeface="MS PGothic" panose="020B0600070205080204" pitchFamily="34" charset="-128"/>
              </a:rPr>
              <a:t>Faster subsequent studies</a:t>
            </a:r>
          </a:p>
        </p:txBody>
      </p:sp>
      <p:sp>
        <p:nvSpPr>
          <p:cNvPr id="8" name="Rectangle 7"/>
          <p:cNvSpPr/>
          <p:nvPr/>
        </p:nvSpPr>
        <p:spPr>
          <a:xfrm>
            <a:off x="3831336" y="2834657"/>
            <a:ext cx="1664208" cy="1079783"/>
          </a:xfrm>
          <a:prstGeom prst="rect">
            <a:avLst/>
          </a:prstGeom>
        </p:spPr>
        <p:txBody>
          <a:bodyPr wrap="square">
            <a:spAutoFit/>
          </a:bodyPr>
          <a:lstStyle/>
          <a:p>
            <a:pPr marL="169863" indent="-169863">
              <a:buClr>
                <a:srgbClr val="002855"/>
              </a:buClr>
              <a:buFont typeface="Arial" panose="020B0604020202020204" pitchFamily="34" charset="0"/>
              <a:buChar char="•"/>
            </a:pPr>
            <a:r>
              <a:rPr lang="en-US" altLang="en-US" sz="1200" dirty="0"/>
              <a:t>Access to latest training and industry best practices</a:t>
            </a:r>
          </a:p>
          <a:p>
            <a:pPr marL="137160" indent="-137160">
              <a:spcBef>
                <a:spcPts val="500"/>
              </a:spcBef>
              <a:buClr>
                <a:srgbClr val="002855"/>
              </a:buClr>
              <a:buFont typeface="Arial" panose="020B0604020202020204" pitchFamily="34" charset="0"/>
              <a:buChar char="•"/>
            </a:pPr>
            <a:r>
              <a:rPr lang="en-US" altLang="en-US" sz="1200" dirty="0"/>
              <a:t>Continuous process improvements</a:t>
            </a:r>
          </a:p>
        </p:txBody>
      </p:sp>
      <p:sp>
        <p:nvSpPr>
          <p:cNvPr id="175" name="Rectangle 174"/>
          <p:cNvSpPr/>
          <p:nvPr/>
        </p:nvSpPr>
        <p:spPr>
          <a:xfrm>
            <a:off x="5513832" y="2834657"/>
            <a:ext cx="1609344" cy="461665"/>
          </a:xfrm>
          <a:prstGeom prst="rect">
            <a:avLst/>
          </a:prstGeom>
        </p:spPr>
        <p:txBody>
          <a:bodyPr wrap="square">
            <a:spAutoFit/>
          </a:bodyPr>
          <a:lstStyle/>
          <a:p>
            <a:pPr marL="169863" indent="-169863">
              <a:buClr>
                <a:srgbClr val="008FBE"/>
              </a:buClr>
              <a:buFont typeface="Arial" panose="020B0604020202020204" pitchFamily="34" charset="0"/>
              <a:buChar char="•"/>
            </a:pPr>
            <a:r>
              <a:rPr lang="en-US" altLang="en-US" sz="1200" dirty="0">
                <a:ea typeface="MS PGothic" panose="020B0600070205080204" pitchFamily="34" charset="-128"/>
              </a:rPr>
              <a:t>Global distribution of resources</a:t>
            </a:r>
          </a:p>
        </p:txBody>
      </p:sp>
      <p:sp>
        <p:nvSpPr>
          <p:cNvPr id="176" name="Rectangle 175"/>
          <p:cNvSpPr/>
          <p:nvPr/>
        </p:nvSpPr>
        <p:spPr>
          <a:xfrm>
            <a:off x="7306056" y="2834657"/>
            <a:ext cx="1499616" cy="895117"/>
          </a:xfrm>
          <a:prstGeom prst="rect">
            <a:avLst/>
          </a:prstGeom>
        </p:spPr>
        <p:txBody>
          <a:bodyPr wrap="square">
            <a:spAutoFit/>
          </a:bodyPr>
          <a:lstStyle/>
          <a:p>
            <a:pPr marL="137160" indent="-137160">
              <a:spcBef>
                <a:spcPts val="500"/>
              </a:spcBef>
              <a:buClr>
                <a:srgbClr val="EC9939"/>
              </a:buClr>
              <a:buFont typeface="Arial" panose="020B0604020202020204" pitchFamily="34" charset="0"/>
              <a:buChar char="•"/>
            </a:pPr>
            <a:r>
              <a:rPr lang="en-US" altLang="en-US" sz="1200" dirty="0">
                <a:ea typeface="MS PGothic" panose="020B0600070205080204" pitchFamily="34" charset="-128"/>
              </a:rPr>
              <a:t>Customer’s build hope</a:t>
            </a:r>
          </a:p>
          <a:p>
            <a:pPr marL="137160" indent="-137160">
              <a:spcBef>
                <a:spcPts val="500"/>
              </a:spcBef>
              <a:buClr>
                <a:srgbClr val="EC9939"/>
              </a:buClr>
              <a:buFont typeface="Arial" panose="020B0604020202020204" pitchFamily="34" charset="0"/>
              <a:buChar char="•"/>
            </a:pPr>
            <a:r>
              <a:rPr lang="en-US" altLang="en-US" sz="1200" dirty="0">
                <a:ea typeface="MS PGothic" panose="020B0600070205080204" pitchFamily="34" charset="-128"/>
              </a:rPr>
              <a:t>Medidata accelerates it</a:t>
            </a:r>
          </a:p>
        </p:txBody>
      </p:sp>
    </p:spTree>
    <p:extLst>
      <p:ext uri="{BB962C8B-B14F-4D97-AF65-F5344CB8AC3E}">
        <p14:creationId xmlns:p14="http://schemas.microsoft.com/office/powerpoint/2010/main" val="1618165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A85F03-174D-9944-8B8F-69D01565200E}"/>
              </a:ext>
            </a:extLst>
          </p:cNvPr>
          <p:cNvPicPr>
            <a:picLocks noChangeAspect="1"/>
          </p:cNvPicPr>
          <p:nvPr/>
        </p:nvPicPr>
        <p:blipFill>
          <a:blip r:embed="rId2"/>
          <a:stretch>
            <a:fillRect/>
          </a:stretch>
        </p:blipFill>
        <p:spPr>
          <a:xfrm>
            <a:off x="0" y="0"/>
            <a:ext cx="9144000" cy="4895401"/>
          </a:xfrm>
          <a:prstGeom prst="rect">
            <a:avLst/>
          </a:prstGeom>
        </p:spPr>
      </p:pic>
      <p:pic>
        <p:nvPicPr>
          <p:cNvPr id="11" name="Picture 10" descr="dots.png"/>
          <p:cNvPicPr>
            <a:picLocks noChangeAspect="1"/>
          </p:cNvPicPr>
          <p:nvPr/>
        </p:nvPicPr>
        <p:blipFill rotWithShape="1">
          <a:blip r:embed="rId3">
            <a:extLst>
              <a:ext uri="{28A0092B-C50C-407E-A947-70E740481C1C}">
                <a14:useLocalDpi xmlns:a14="http://schemas.microsoft.com/office/drawing/2010/main" val="0"/>
              </a:ext>
            </a:extLst>
          </a:blip>
          <a:srcRect b="4824"/>
          <a:stretch/>
        </p:blipFill>
        <p:spPr>
          <a:xfrm>
            <a:off x="0" y="0"/>
            <a:ext cx="2818592" cy="4895401"/>
          </a:xfrm>
          <a:prstGeom prst="rect">
            <a:avLst/>
          </a:prstGeom>
        </p:spPr>
      </p:pic>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3</a:t>
            </a:fld>
            <a:endParaRPr lang="en-US"/>
          </a:p>
        </p:txBody>
      </p:sp>
      <p:sp>
        <p:nvSpPr>
          <p:cNvPr id="7" name="TextBox 6"/>
          <p:cNvSpPr txBox="1"/>
          <p:nvPr/>
        </p:nvSpPr>
        <p:spPr>
          <a:xfrm>
            <a:off x="400647" y="2169043"/>
            <a:ext cx="5746153" cy="1384995"/>
          </a:xfrm>
          <a:prstGeom prst="rect">
            <a:avLst/>
          </a:prstGeom>
          <a:noFill/>
        </p:spPr>
        <p:txBody>
          <a:bodyPr wrap="square" rtlCol="0">
            <a:spAutoFit/>
          </a:bodyPr>
          <a:lstStyle/>
          <a:p>
            <a:pPr>
              <a:lnSpc>
                <a:spcPct val="70000"/>
              </a:lnSpc>
            </a:pPr>
            <a:r>
              <a:rPr lang="en-US" sz="4000" b="1" spc="-150" dirty="0">
                <a:solidFill>
                  <a:schemeClr val="bg1"/>
                </a:solidFill>
                <a:latin typeface="Arial"/>
                <a:cs typeface="Arial"/>
              </a:rPr>
              <a:t>Together we power </a:t>
            </a:r>
            <a:r>
              <a:rPr lang="en-US" sz="4000" b="1" spc="-150" dirty="0">
                <a:solidFill>
                  <a:srgbClr val="B7D108"/>
                </a:solidFill>
                <a:latin typeface="Arial"/>
                <a:cs typeface="Arial"/>
              </a:rPr>
              <a:t>smarter treatments </a:t>
            </a:r>
            <a:r>
              <a:rPr lang="en-US" sz="4000" b="1" spc="-150" dirty="0">
                <a:solidFill>
                  <a:schemeClr val="bg1"/>
                </a:solidFill>
                <a:latin typeface="Arial"/>
                <a:cs typeface="Arial"/>
              </a:rPr>
              <a:t>and </a:t>
            </a:r>
            <a:r>
              <a:rPr lang="en-US" sz="4000" b="1" spc="-150" dirty="0">
                <a:solidFill>
                  <a:srgbClr val="B7D108"/>
                </a:solidFill>
                <a:latin typeface="Arial"/>
                <a:cs typeface="Arial"/>
              </a:rPr>
              <a:t>healthier people. </a:t>
            </a:r>
          </a:p>
        </p:txBody>
      </p:sp>
    </p:spTree>
    <p:extLst>
      <p:ext uri="{BB962C8B-B14F-4D97-AF65-F5344CB8AC3E}">
        <p14:creationId xmlns:p14="http://schemas.microsoft.com/office/powerpoint/2010/main" val="770461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969" t="18565" r="19947" b="21688"/>
          <a:stretch/>
        </p:blipFill>
        <p:spPr>
          <a:xfrm>
            <a:off x="6088285" y="1093806"/>
            <a:ext cx="3008960" cy="2992057"/>
          </a:xfrm>
          <a:prstGeom prst="rect">
            <a:avLst/>
          </a:prstGeom>
        </p:spPr>
      </p:pic>
      <p:sp>
        <p:nvSpPr>
          <p:cNvPr id="5" name="Text Placeholder 4"/>
          <p:cNvSpPr>
            <a:spLocks noGrp="1"/>
          </p:cNvSpPr>
          <p:nvPr>
            <p:ph type="body" sz="quarter" idx="4294967295"/>
          </p:nvPr>
        </p:nvSpPr>
        <p:spPr>
          <a:xfrm>
            <a:off x="0" y="1200150"/>
            <a:ext cx="5540375" cy="831850"/>
          </a:xfrm>
          <a:prstGeom prst="rect">
            <a:avLst/>
          </a:prstGeom>
          <a:ln>
            <a:solidFill>
              <a:srgbClr val="121F42"/>
            </a:solidFill>
          </a:ln>
        </p:spPr>
        <p:txBody>
          <a:bodyPr tIns="91440"/>
          <a:lstStyle/>
          <a:p>
            <a:pPr marL="171450" indent="-171450">
              <a:buFont typeface="Arial" charset="0"/>
              <a:buChar char="•"/>
            </a:pPr>
            <a:r>
              <a:rPr lang="en-US" sz="1000" dirty="0"/>
              <a:t>Ambit needed to transition three critical oncology studies in progress </a:t>
            </a:r>
          </a:p>
          <a:p>
            <a:pPr marL="171450" indent="-171450">
              <a:buFont typeface="Arial" charset="0"/>
              <a:buChar char="•"/>
            </a:pPr>
            <a:r>
              <a:rPr lang="en-US" sz="1000" dirty="0"/>
              <a:t>Limited to a tight six month period to for complete transfer of knowledge,</a:t>
            </a:r>
            <a:br>
              <a:rPr lang="en-US" sz="1000" dirty="0"/>
            </a:br>
            <a:r>
              <a:rPr lang="en-US" sz="1000" dirty="0"/>
              <a:t>documentation and data</a:t>
            </a:r>
          </a:p>
          <a:p>
            <a:pPr marL="171450" indent="-171450">
              <a:buFont typeface="Arial" charset="0"/>
              <a:buChar char="•"/>
            </a:pPr>
            <a:r>
              <a:rPr lang="en-US" sz="1000" dirty="0"/>
              <a:t>Resources strained with volume of study data and time needed for migration </a:t>
            </a:r>
          </a:p>
        </p:txBody>
      </p:sp>
      <p:sp>
        <p:nvSpPr>
          <p:cNvPr id="3" name="Title 2"/>
          <p:cNvSpPr>
            <a:spLocks noGrp="1"/>
          </p:cNvSpPr>
          <p:nvPr>
            <p:ph type="title" idx="4294967295"/>
          </p:nvPr>
        </p:nvSpPr>
        <p:spPr>
          <a:xfrm>
            <a:off x="327546" y="280643"/>
            <a:ext cx="8522397" cy="167370"/>
          </a:xfrm>
          <a:prstGeom prst="rect">
            <a:avLst/>
          </a:prstGeom>
        </p:spPr>
        <p:txBody>
          <a:bodyPr>
            <a:noAutofit/>
          </a:bodyPr>
          <a:lstStyle/>
          <a:p>
            <a:pPr algn="l"/>
            <a:r>
              <a:rPr lang="en-US" sz="2800" b="1" dirty="0"/>
              <a:t>Professional Services Helps Ambit Biosciences Successfully Rescue Three Critical Oncology Studies</a:t>
            </a:r>
          </a:p>
        </p:txBody>
      </p:sp>
      <p:grpSp>
        <p:nvGrpSpPr>
          <p:cNvPr id="2" name="Group 1"/>
          <p:cNvGrpSpPr/>
          <p:nvPr/>
        </p:nvGrpSpPr>
        <p:grpSpPr>
          <a:xfrm>
            <a:off x="482703" y="903833"/>
            <a:ext cx="5281671" cy="333662"/>
            <a:chOff x="482703" y="903833"/>
            <a:chExt cx="5281671" cy="333662"/>
          </a:xfrm>
        </p:grpSpPr>
        <p:sp>
          <p:nvSpPr>
            <p:cNvPr id="6" name="Rectangle 5"/>
            <p:cNvSpPr/>
            <p:nvPr/>
          </p:nvSpPr>
          <p:spPr>
            <a:xfrm>
              <a:off x="482703" y="903833"/>
              <a:ext cx="5281671" cy="333662"/>
            </a:xfrm>
            <a:prstGeom prst="rect">
              <a:avLst/>
            </a:prstGeom>
            <a:solidFill>
              <a:srgbClr val="C3D500"/>
            </a:solidFill>
            <a:ln w="28575">
              <a:solidFill>
                <a:srgbClr val="C3D5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94278" y="915193"/>
              <a:ext cx="1866958" cy="307777"/>
            </a:xfrm>
            <a:prstGeom prst="rect">
              <a:avLst/>
            </a:prstGeom>
            <a:noFill/>
            <a:ln>
              <a:noFill/>
            </a:ln>
          </p:spPr>
          <p:txBody>
            <a:bodyPr wrap="square" rtlCol="0">
              <a:spAutoFit/>
            </a:bodyPr>
            <a:lstStyle/>
            <a:p>
              <a:r>
                <a:rPr lang="en-US" sz="1400" b="1" dirty="0"/>
                <a:t>The Challenge</a:t>
              </a:r>
            </a:p>
          </p:txBody>
        </p:sp>
      </p:grpSp>
      <p:sp>
        <p:nvSpPr>
          <p:cNvPr id="20" name="TextBox 19"/>
          <p:cNvSpPr txBox="1"/>
          <p:nvPr/>
        </p:nvSpPr>
        <p:spPr>
          <a:xfrm>
            <a:off x="6327624" y="2159301"/>
            <a:ext cx="2522320" cy="1762021"/>
          </a:xfrm>
          <a:prstGeom prst="rect">
            <a:avLst/>
          </a:prstGeom>
          <a:noFill/>
        </p:spPr>
        <p:txBody>
          <a:bodyPr wrap="square" rtlCol="0">
            <a:spAutoFit/>
          </a:bodyPr>
          <a:lstStyle/>
          <a:p>
            <a:r>
              <a:rPr lang="en-US" sz="1100" dirty="0"/>
              <a:t>“</a:t>
            </a:r>
            <a:r>
              <a:rPr lang="en-US" sz="1100" i="1" dirty="0"/>
              <a:t>The Medidata Professional Services team led us through the transition process step by step and provided us options along the way. </a:t>
            </a:r>
            <a:r>
              <a:rPr lang="is-IS" sz="1100" i="1" dirty="0"/>
              <a:t>They made recommendations based on our specific needs and style of working.</a:t>
            </a:r>
            <a:r>
              <a:rPr lang="en-US" sz="1100" i="1" dirty="0"/>
              <a:t> </a:t>
            </a:r>
            <a:r>
              <a:rPr lang="en-US" sz="1100" dirty="0"/>
              <a:t>”</a:t>
            </a:r>
          </a:p>
          <a:p>
            <a:endParaRPr lang="en-US" sz="1100" dirty="0"/>
          </a:p>
          <a:p>
            <a:pPr algn="r"/>
            <a:r>
              <a:rPr lang="en-US" sz="1000" dirty="0"/>
              <a:t>Mar Reyes</a:t>
            </a:r>
          </a:p>
          <a:p>
            <a:pPr algn="r"/>
            <a:r>
              <a:rPr lang="en-US" sz="1000" dirty="0"/>
              <a:t>Director of Data Management</a:t>
            </a:r>
          </a:p>
          <a:p>
            <a:pPr algn="r"/>
            <a:r>
              <a:rPr lang="en-US" sz="1000" dirty="0"/>
              <a:t>Ambit Biosciences</a:t>
            </a:r>
          </a:p>
        </p:txBody>
      </p:sp>
      <p:pic>
        <p:nvPicPr>
          <p:cNvPr id="7" name="Picture 6"/>
          <p:cNvPicPr>
            <a:picLocks noChangeAspect="1"/>
          </p:cNvPicPr>
          <p:nvPr/>
        </p:nvPicPr>
        <p:blipFill>
          <a:blip r:embed="rId4"/>
          <a:stretch>
            <a:fillRect/>
          </a:stretch>
        </p:blipFill>
        <p:spPr>
          <a:xfrm>
            <a:off x="8054264" y="1527858"/>
            <a:ext cx="650044" cy="575939"/>
          </a:xfrm>
          <a:prstGeom prst="rect">
            <a:avLst/>
          </a:prstGeom>
        </p:spPr>
      </p:pic>
      <p:sp>
        <p:nvSpPr>
          <p:cNvPr id="18" name="Text Placeholder 4"/>
          <p:cNvSpPr txBox="1">
            <a:spLocks/>
          </p:cNvSpPr>
          <p:nvPr/>
        </p:nvSpPr>
        <p:spPr>
          <a:xfrm>
            <a:off x="385266" y="2539437"/>
            <a:ext cx="5546759" cy="1170249"/>
          </a:xfrm>
          <a:prstGeom prst="rect">
            <a:avLst/>
          </a:prstGeom>
          <a:ln>
            <a:solidFill>
              <a:srgbClr val="121F42"/>
            </a:solidFill>
          </a:ln>
        </p:spPr>
        <p:txBody>
          <a:bodyPr tIns="9144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charset="0"/>
              <a:buChar char="•"/>
            </a:pPr>
            <a:r>
              <a:rPr lang="en-US" sz="1000" dirty="0" err="1"/>
              <a:t>Medidata</a:t>
            </a:r>
            <a:r>
              <a:rPr lang="en-US" sz="1000" dirty="0"/>
              <a:t> Professional Services reconfigured roles and workflows for each of the three studies to better fit Ambit's needs and available resources</a:t>
            </a:r>
          </a:p>
          <a:p>
            <a:pPr marL="171450" indent="-171450">
              <a:buFont typeface="Arial" charset="0"/>
              <a:buChar char="•"/>
            </a:pPr>
            <a:r>
              <a:rPr lang="en-US" sz="1000" dirty="0" err="1"/>
              <a:t>Medidata</a:t>
            </a:r>
            <a:r>
              <a:rPr lang="en-US" sz="1000" dirty="0"/>
              <a:t> Project Manager provided recommendations for timelines and transitions based on their experience</a:t>
            </a:r>
          </a:p>
          <a:p>
            <a:pPr marL="171450" indent="-171450">
              <a:buFont typeface="Arial" charset="0"/>
              <a:buChar char="•"/>
            </a:pPr>
            <a:r>
              <a:rPr lang="en-US" sz="1000" dirty="0"/>
              <a:t>Restructuring of Rave databases – including identifying missing elements from original setup</a:t>
            </a:r>
          </a:p>
          <a:p>
            <a:pPr marL="171450" indent="-171450">
              <a:buFont typeface="Arial" charset="0"/>
              <a:buChar char="•"/>
            </a:pPr>
            <a:r>
              <a:rPr lang="en-US" sz="1000" dirty="0"/>
              <a:t>Data loaded through Rave Web Services &amp; Synonym tables though Rave Coder </a:t>
            </a:r>
          </a:p>
        </p:txBody>
      </p:sp>
      <p:grpSp>
        <p:nvGrpSpPr>
          <p:cNvPr id="19" name="Group 18"/>
          <p:cNvGrpSpPr/>
          <p:nvPr/>
        </p:nvGrpSpPr>
        <p:grpSpPr>
          <a:xfrm>
            <a:off x="482703" y="2242476"/>
            <a:ext cx="5281671" cy="333662"/>
            <a:chOff x="482703" y="903833"/>
            <a:chExt cx="5281671" cy="333662"/>
          </a:xfrm>
        </p:grpSpPr>
        <p:sp>
          <p:nvSpPr>
            <p:cNvPr id="24" name="Rectangle 23"/>
            <p:cNvSpPr/>
            <p:nvPr/>
          </p:nvSpPr>
          <p:spPr>
            <a:xfrm>
              <a:off x="482703" y="903833"/>
              <a:ext cx="5281671" cy="333662"/>
            </a:xfrm>
            <a:prstGeom prst="rect">
              <a:avLst/>
            </a:prstGeom>
            <a:solidFill>
              <a:srgbClr val="C3D500"/>
            </a:solidFill>
            <a:ln w="28575">
              <a:solidFill>
                <a:srgbClr val="C3D5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94278" y="915193"/>
              <a:ext cx="1866958" cy="307777"/>
            </a:xfrm>
            <a:prstGeom prst="rect">
              <a:avLst/>
            </a:prstGeom>
            <a:noFill/>
            <a:ln>
              <a:noFill/>
            </a:ln>
          </p:spPr>
          <p:txBody>
            <a:bodyPr wrap="square" rtlCol="0">
              <a:spAutoFit/>
            </a:bodyPr>
            <a:lstStyle/>
            <a:p>
              <a:r>
                <a:rPr lang="en-US" sz="1400" b="1" dirty="0"/>
                <a:t>The Solution</a:t>
              </a:r>
            </a:p>
          </p:txBody>
        </p:sp>
      </p:grpSp>
      <p:sp>
        <p:nvSpPr>
          <p:cNvPr id="27" name="Text Placeholder 4"/>
          <p:cNvSpPr txBox="1">
            <a:spLocks/>
          </p:cNvSpPr>
          <p:nvPr/>
        </p:nvSpPr>
        <p:spPr>
          <a:xfrm>
            <a:off x="385266" y="4187162"/>
            <a:ext cx="5540899" cy="697354"/>
          </a:xfrm>
          <a:prstGeom prst="rect">
            <a:avLst/>
          </a:prstGeom>
          <a:ln>
            <a:solidFill>
              <a:srgbClr val="121F42"/>
            </a:solidFill>
          </a:ln>
        </p:spPr>
        <p:txBody>
          <a:bodyPr tIns="9144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charset="0"/>
              <a:buChar char="•"/>
            </a:pPr>
            <a:r>
              <a:rPr lang="en-US" sz="1000" dirty="0"/>
              <a:t>Successful study setup with tight timeline constraints and no data loss</a:t>
            </a:r>
          </a:p>
          <a:p>
            <a:pPr marL="171450" indent="-171450">
              <a:buFont typeface="Arial" charset="0"/>
              <a:buChar char="•"/>
            </a:pPr>
            <a:r>
              <a:rPr lang="en-US" sz="1000" dirty="0"/>
              <a:t>Tailored solution for Ambit’s needs based on Professional Service experience</a:t>
            </a:r>
          </a:p>
          <a:p>
            <a:pPr marL="171450" indent="-171450">
              <a:buFont typeface="Arial" charset="0"/>
              <a:buChar char="•"/>
            </a:pPr>
            <a:r>
              <a:rPr lang="en-US" sz="1000" dirty="0"/>
              <a:t>Transparency during data transfer process and seamless process and reassurance for sites</a:t>
            </a:r>
          </a:p>
        </p:txBody>
      </p:sp>
      <p:grpSp>
        <p:nvGrpSpPr>
          <p:cNvPr id="28" name="Group 27"/>
          <p:cNvGrpSpPr/>
          <p:nvPr/>
        </p:nvGrpSpPr>
        <p:grpSpPr>
          <a:xfrm>
            <a:off x="482703" y="3890201"/>
            <a:ext cx="5281671" cy="333662"/>
            <a:chOff x="482703" y="903833"/>
            <a:chExt cx="5281671" cy="333662"/>
          </a:xfrm>
        </p:grpSpPr>
        <p:sp>
          <p:nvSpPr>
            <p:cNvPr id="29" name="Rectangle 28"/>
            <p:cNvSpPr/>
            <p:nvPr/>
          </p:nvSpPr>
          <p:spPr>
            <a:xfrm>
              <a:off x="482703" y="903833"/>
              <a:ext cx="5281671" cy="333662"/>
            </a:xfrm>
            <a:prstGeom prst="rect">
              <a:avLst/>
            </a:prstGeom>
            <a:solidFill>
              <a:srgbClr val="C3D500"/>
            </a:solidFill>
            <a:ln w="28575">
              <a:solidFill>
                <a:srgbClr val="C3D5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494278" y="915193"/>
              <a:ext cx="1866958" cy="307777"/>
            </a:xfrm>
            <a:prstGeom prst="rect">
              <a:avLst/>
            </a:prstGeom>
            <a:noFill/>
            <a:ln>
              <a:noFill/>
            </a:ln>
          </p:spPr>
          <p:txBody>
            <a:bodyPr wrap="square" rtlCol="0">
              <a:spAutoFit/>
            </a:bodyPr>
            <a:lstStyle/>
            <a:p>
              <a:r>
                <a:rPr lang="en-US" sz="1400" b="1" dirty="0"/>
                <a:t>The Results</a:t>
              </a:r>
            </a:p>
          </p:txBody>
        </p:sp>
      </p:grpSp>
      <p:sp>
        <p:nvSpPr>
          <p:cNvPr id="21" name="Slide Number Placeholder 2"/>
          <p:cNvSpPr txBox="1">
            <a:spLocks/>
          </p:cNvSpPr>
          <p:nvPr/>
        </p:nvSpPr>
        <p:spPr>
          <a:xfrm>
            <a:off x="421528" y="4869656"/>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8F7070A-198F-CC4A-BE0C-52070E2510AC}" type="slidenum">
              <a:rPr lang="en-US" sz="900" smtClean="0"/>
              <a:pPr/>
              <a:t>30</a:t>
            </a:fld>
            <a:endParaRPr lang="en-US" sz="900" dirty="0"/>
          </a:p>
        </p:txBody>
      </p:sp>
    </p:spTree>
    <p:extLst>
      <p:ext uri="{BB962C8B-B14F-4D97-AF65-F5344CB8AC3E}">
        <p14:creationId xmlns:p14="http://schemas.microsoft.com/office/powerpoint/2010/main" val="3454309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969" t="18565" r="19947" b="21688"/>
          <a:stretch/>
        </p:blipFill>
        <p:spPr>
          <a:xfrm>
            <a:off x="6088285" y="1093806"/>
            <a:ext cx="3008960" cy="2992057"/>
          </a:xfrm>
          <a:prstGeom prst="rect">
            <a:avLst/>
          </a:prstGeom>
        </p:spPr>
      </p:pic>
      <p:sp>
        <p:nvSpPr>
          <p:cNvPr id="3" name="Title 2"/>
          <p:cNvSpPr>
            <a:spLocks noGrp="1"/>
          </p:cNvSpPr>
          <p:nvPr>
            <p:ph type="title" idx="4294967295"/>
          </p:nvPr>
        </p:nvSpPr>
        <p:spPr>
          <a:xfrm>
            <a:off x="527191" y="220412"/>
            <a:ext cx="8343900" cy="430212"/>
          </a:xfrm>
          <a:prstGeom prst="rect">
            <a:avLst/>
          </a:prstGeom>
        </p:spPr>
        <p:txBody>
          <a:bodyPr>
            <a:noAutofit/>
          </a:bodyPr>
          <a:lstStyle/>
          <a:p>
            <a:pPr algn="l"/>
            <a:r>
              <a:rPr lang="en-US" sz="2800" b="1" dirty="0" err="1"/>
              <a:t>Onconova</a:t>
            </a:r>
            <a:r>
              <a:rPr lang="en-US" sz="2800" b="1" dirty="0"/>
              <a:t> finds success with a flexible study build model using </a:t>
            </a:r>
            <a:r>
              <a:rPr lang="en-US" sz="2800" b="1" dirty="0" err="1"/>
              <a:t>Medidata</a:t>
            </a:r>
            <a:r>
              <a:rPr lang="en-US" sz="2800" b="1" dirty="0"/>
              <a:t> Rave</a:t>
            </a:r>
          </a:p>
        </p:txBody>
      </p:sp>
      <p:sp>
        <p:nvSpPr>
          <p:cNvPr id="5" name="Text Placeholder 4"/>
          <p:cNvSpPr>
            <a:spLocks noGrp="1"/>
          </p:cNvSpPr>
          <p:nvPr>
            <p:ph type="body" sz="quarter" idx="4294967295"/>
          </p:nvPr>
        </p:nvSpPr>
        <p:spPr>
          <a:xfrm>
            <a:off x="0" y="1200150"/>
            <a:ext cx="5540375" cy="703263"/>
          </a:xfrm>
          <a:prstGeom prst="rect">
            <a:avLst/>
          </a:prstGeom>
          <a:ln>
            <a:solidFill>
              <a:srgbClr val="121F42"/>
            </a:solidFill>
          </a:ln>
        </p:spPr>
        <p:txBody>
          <a:bodyPr tIns="91440"/>
          <a:lstStyle/>
          <a:p>
            <a:pPr marL="171450" indent="-171450">
              <a:buFont typeface="Arial" charset="0"/>
              <a:buChar char="•"/>
            </a:pPr>
            <a:r>
              <a:rPr lang="en-US" sz="1000" dirty="0"/>
              <a:t>Manual efforts around patient screening</a:t>
            </a:r>
          </a:p>
          <a:p>
            <a:pPr marL="171450" indent="-171450">
              <a:buFont typeface="Arial" charset="0"/>
              <a:buChar char="•"/>
            </a:pPr>
            <a:r>
              <a:rPr lang="en-US" sz="1000" dirty="0"/>
              <a:t>Non-documented communication to sites finding eligible candidates </a:t>
            </a:r>
          </a:p>
          <a:p>
            <a:pPr marL="171450" indent="-171450">
              <a:buFont typeface="Arial" charset="0"/>
              <a:buChar char="•"/>
            </a:pPr>
            <a:r>
              <a:rPr lang="en-US" sz="1000" dirty="0"/>
              <a:t>Variable internal resource availability for study build process </a:t>
            </a:r>
          </a:p>
        </p:txBody>
      </p:sp>
      <p:grpSp>
        <p:nvGrpSpPr>
          <p:cNvPr id="2" name="Group 1"/>
          <p:cNvGrpSpPr/>
          <p:nvPr/>
        </p:nvGrpSpPr>
        <p:grpSpPr>
          <a:xfrm>
            <a:off x="482703" y="903833"/>
            <a:ext cx="5281671" cy="333662"/>
            <a:chOff x="482703" y="903833"/>
            <a:chExt cx="5281671" cy="333662"/>
          </a:xfrm>
        </p:grpSpPr>
        <p:sp>
          <p:nvSpPr>
            <p:cNvPr id="6" name="Rectangle 5"/>
            <p:cNvSpPr/>
            <p:nvPr/>
          </p:nvSpPr>
          <p:spPr>
            <a:xfrm>
              <a:off x="482703" y="903833"/>
              <a:ext cx="5281671" cy="333662"/>
            </a:xfrm>
            <a:prstGeom prst="rect">
              <a:avLst/>
            </a:prstGeom>
            <a:solidFill>
              <a:srgbClr val="C3D500"/>
            </a:solidFill>
            <a:ln w="28575">
              <a:solidFill>
                <a:srgbClr val="C3D5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94278" y="915193"/>
              <a:ext cx="1866958" cy="307777"/>
            </a:xfrm>
            <a:prstGeom prst="rect">
              <a:avLst/>
            </a:prstGeom>
            <a:noFill/>
            <a:ln>
              <a:noFill/>
            </a:ln>
          </p:spPr>
          <p:txBody>
            <a:bodyPr wrap="square" rtlCol="0">
              <a:spAutoFit/>
            </a:bodyPr>
            <a:lstStyle/>
            <a:p>
              <a:r>
                <a:rPr lang="en-US" sz="1400" b="1" dirty="0"/>
                <a:t>The Challenge</a:t>
              </a:r>
            </a:p>
          </p:txBody>
        </p:sp>
      </p:grpSp>
      <p:sp>
        <p:nvSpPr>
          <p:cNvPr id="20" name="TextBox 19"/>
          <p:cNvSpPr txBox="1"/>
          <p:nvPr/>
        </p:nvSpPr>
        <p:spPr>
          <a:xfrm>
            <a:off x="6327624" y="2159301"/>
            <a:ext cx="2498072" cy="1661993"/>
          </a:xfrm>
          <a:prstGeom prst="rect">
            <a:avLst/>
          </a:prstGeom>
          <a:noFill/>
        </p:spPr>
        <p:txBody>
          <a:bodyPr wrap="square" rtlCol="0">
            <a:spAutoFit/>
          </a:bodyPr>
          <a:lstStyle/>
          <a:p>
            <a:r>
              <a:rPr lang="en-US" sz="1200" dirty="0"/>
              <a:t>“</a:t>
            </a:r>
            <a:r>
              <a:rPr lang="en-US" sz="1200" i="1" dirty="0"/>
              <a:t>We didn’t go shopping, we knew we wanted to use </a:t>
            </a:r>
            <a:r>
              <a:rPr lang="en-US" sz="1200" i="1" dirty="0" err="1"/>
              <a:t>Medidata</a:t>
            </a:r>
            <a:r>
              <a:rPr lang="en-US" sz="1200" i="1" dirty="0"/>
              <a:t> and it was a matter of working to find the right model to fit our business needs</a:t>
            </a:r>
            <a:r>
              <a:rPr lang="is-IS" sz="1200" i="1" dirty="0"/>
              <a:t>.</a:t>
            </a:r>
            <a:r>
              <a:rPr lang="en-US" sz="1200" i="1" dirty="0"/>
              <a:t> </a:t>
            </a:r>
            <a:r>
              <a:rPr lang="en-US" sz="1200" dirty="0"/>
              <a:t>”</a:t>
            </a:r>
          </a:p>
          <a:p>
            <a:endParaRPr lang="en-US" sz="1200" dirty="0"/>
          </a:p>
          <a:p>
            <a:pPr algn="r"/>
            <a:r>
              <a:rPr lang="en-US" sz="1000" dirty="0"/>
              <a:t>Patrick </a:t>
            </a:r>
            <a:r>
              <a:rPr lang="en-US" sz="1000" dirty="0" err="1"/>
              <a:t>Zbyszewski</a:t>
            </a:r>
            <a:r>
              <a:rPr lang="en-US" sz="1000" dirty="0"/>
              <a:t>,</a:t>
            </a:r>
          </a:p>
          <a:p>
            <a:pPr algn="r"/>
            <a:r>
              <a:rPr lang="en-US" sz="1000" dirty="0"/>
              <a:t> Director of Clinical Data Management,</a:t>
            </a:r>
          </a:p>
          <a:p>
            <a:pPr algn="r"/>
            <a:r>
              <a:rPr lang="en-US" sz="1000" dirty="0" err="1"/>
              <a:t>Onconova</a:t>
            </a:r>
            <a:r>
              <a:rPr lang="en-US" sz="1000" dirty="0"/>
              <a:t> Therapeutics</a:t>
            </a:r>
          </a:p>
        </p:txBody>
      </p:sp>
      <p:sp>
        <p:nvSpPr>
          <p:cNvPr id="18" name="Text Placeholder 4"/>
          <p:cNvSpPr txBox="1">
            <a:spLocks/>
          </p:cNvSpPr>
          <p:nvPr/>
        </p:nvSpPr>
        <p:spPr>
          <a:xfrm>
            <a:off x="385266" y="2331092"/>
            <a:ext cx="5546759" cy="1019779"/>
          </a:xfrm>
          <a:prstGeom prst="rect">
            <a:avLst/>
          </a:prstGeom>
          <a:ln>
            <a:solidFill>
              <a:srgbClr val="121F42"/>
            </a:solidFill>
          </a:ln>
        </p:spPr>
        <p:txBody>
          <a:bodyPr tIns="9144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charset="0"/>
              <a:buChar char="•"/>
            </a:pPr>
            <a:r>
              <a:rPr lang="en-US" sz="1100" dirty="0"/>
              <a:t>Flexible study build models depended on resource availability and</a:t>
            </a:r>
            <a:br>
              <a:rPr lang="en-US" sz="1100" dirty="0"/>
            </a:br>
            <a:r>
              <a:rPr lang="en-US" sz="1100" dirty="0"/>
              <a:t>URL ownership including </a:t>
            </a:r>
          </a:p>
          <a:p>
            <a:pPr marL="514350" indent="-171450" algn="thaiDist">
              <a:buClr>
                <a:schemeClr val="accent2"/>
              </a:buClr>
              <a:buFont typeface="Courier New" charset="0"/>
              <a:buChar char="o"/>
            </a:pPr>
            <a:r>
              <a:rPr lang="en-US" sz="900" dirty="0"/>
              <a:t>Outsourcing the database build  </a:t>
            </a:r>
          </a:p>
          <a:p>
            <a:pPr marL="514350" indent="-171450" algn="thaiDist">
              <a:buClr>
                <a:schemeClr val="accent2"/>
              </a:buClr>
              <a:buFont typeface="Courier New" charset="0"/>
              <a:buChar char="o"/>
            </a:pPr>
            <a:r>
              <a:rPr lang="en-US" sz="900" dirty="0"/>
              <a:t>Working with </a:t>
            </a:r>
            <a:r>
              <a:rPr lang="en-US" sz="900" dirty="0" err="1"/>
              <a:t>Medidata</a:t>
            </a:r>
            <a:r>
              <a:rPr lang="en-US" sz="900" dirty="0"/>
              <a:t> Implementation services to build studies</a:t>
            </a:r>
          </a:p>
          <a:p>
            <a:pPr marL="514350" indent="-171450" algn="thaiDist">
              <a:buClr>
                <a:schemeClr val="accent2"/>
              </a:buClr>
              <a:buFont typeface="Courier New" charset="0"/>
              <a:buChar char="o"/>
            </a:pPr>
            <a:r>
              <a:rPr lang="en-US" sz="900" dirty="0"/>
              <a:t>Knowledge Transferred enabled to configure their own enablement </a:t>
            </a:r>
          </a:p>
        </p:txBody>
      </p:sp>
      <p:grpSp>
        <p:nvGrpSpPr>
          <p:cNvPr id="19" name="Group 18"/>
          <p:cNvGrpSpPr/>
          <p:nvPr/>
        </p:nvGrpSpPr>
        <p:grpSpPr>
          <a:xfrm>
            <a:off x="482703" y="2034131"/>
            <a:ext cx="5281671" cy="333662"/>
            <a:chOff x="482703" y="903833"/>
            <a:chExt cx="5281671" cy="333662"/>
          </a:xfrm>
        </p:grpSpPr>
        <p:sp>
          <p:nvSpPr>
            <p:cNvPr id="24" name="Rectangle 23"/>
            <p:cNvSpPr/>
            <p:nvPr/>
          </p:nvSpPr>
          <p:spPr>
            <a:xfrm>
              <a:off x="482703" y="903833"/>
              <a:ext cx="5281671" cy="333662"/>
            </a:xfrm>
            <a:prstGeom prst="rect">
              <a:avLst/>
            </a:prstGeom>
            <a:solidFill>
              <a:srgbClr val="C3D500"/>
            </a:solidFill>
            <a:ln w="28575">
              <a:solidFill>
                <a:srgbClr val="C3D5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94278" y="915193"/>
              <a:ext cx="1866958" cy="307777"/>
            </a:xfrm>
            <a:prstGeom prst="rect">
              <a:avLst/>
            </a:prstGeom>
            <a:noFill/>
            <a:ln>
              <a:noFill/>
            </a:ln>
          </p:spPr>
          <p:txBody>
            <a:bodyPr wrap="square" rtlCol="0">
              <a:spAutoFit/>
            </a:bodyPr>
            <a:lstStyle/>
            <a:p>
              <a:r>
                <a:rPr lang="en-US" sz="1400" b="1" dirty="0"/>
                <a:t>The Solution</a:t>
              </a:r>
            </a:p>
          </p:txBody>
        </p:sp>
      </p:grpSp>
      <p:sp>
        <p:nvSpPr>
          <p:cNvPr id="27" name="Text Placeholder 4"/>
          <p:cNvSpPr txBox="1">
            <a:spLocks/>
          </p:cNvSpPr>
          <p:nvPr/>
        </p:nvSpPr>
        <p:spPr>
          <a:xfrm>
            <a:off x="385266" y="3793622"/>
            <a:ext cx="5540899" cy="1177703"/>
          </a:xfrm>
          <a:prstGeom prst="rect">
            <a:avLst/>
          </a:prstGeom>
          <a:ln>
            <a:solidFill>
              <a:srgbClr val="121F42"/>
            </a:solidFill>
          </a:ln>
        </p:spPr>
        <p:txBody>
          <a:bodyPr tIns="9144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charset="0"/>
              <a:buChar char="•"/>
            </a:pPr>
            <a:r>
              <a:rPr lang="en-US" sz="1000" dirty="0"/>
              <a:t>Versatility to outsource data management but maintain data collection in central location </a:t>
            </a:r>
          </a:p>
          <a:p>
            <a:pPr marL="171450" indent="-171450">
              <a:buFont typeface="Arial" charset="0"/>
              <a:buChar char="•"/>
            </a:pPr>
            <a:r>
              <a:rPr lang="en-US" sz="1000" dirty="0"/>
              <a:t>Custom functionality built with shared experience from </a:t>
            </a:r>
            <a:r>
              <a:rPr lang="en-US" sz="1000" dirty="0" err="1"/>
              <a:t>Medidata’s</a:t>
            </a:r>
            <a:r>
              <a:rPr lang="en-US" sz="1000" dirty="0"/>
              <a:t> Professional Services team including notifications and an audit trail of the eligibility discussion </a:t>
            </a:r>
          </a:p>
          <a:p>
            <a:pPr marL="171450" indent="-171450">
              <a:buFont typeface="Arial" charset="0"/>
              <a:buChar char="•"/>
            </a:pPr>
            <a:r>
              <a:rPr lang="en-US" sz="1000" dirty="0"/>
              <a:t>Reduced costs contracting third party builders</a:t>
            </a:r>
          </a:p>
          <a:p>
            <a:pPr marL="171450" indent="-171450">
              <a:buFont typeface="Arial" charset="0"/>
              <a:buChar char="•"/>
            </a:pPr>
            <a:r>
              <a:rPr lang="en-US" sz="1000" dirty="0"/>
              <a:t>Eliminated redundancies and efforts starting new projects leveraging a standardized study build operation  </a:t>
            </a:r>
          </a:p>
        </p:txBody>
      </p:sp>
      <p:grpSp>
        <p:nvGrpSpPr>
          <p:cNvPr id="28" name="Group 27"/>
          <p:cNvGrpSpPr/>
          <p:nvPr/>
        </p:nvGrpSpPr>
        <p:grpSpPr>
          <a:xfrm>
            <a:off x="482703" y="3496662"/>
            <a:ext cx="5281671" cy="333662"/>
            <a:chOff x="482703" y="903833"/>
            <a:chExt cx="5281671" cy="333662"/>
          </a:xfrm>
        </p:grpSpPr>
        <p:sp>
          <p:nvSpPr>
            <p:cNvPr id="29" name="Rectangle 28"/>
            <p:cNvSpPr/>
            <p:nvPr/>
          </p:nvSpPr>
          <p:spPr>
            <a:xfrm>
              <a:off x="482703" y="903833"/>
              <a:ext cx="5281671" cy="333662"/>
            </a:xfrm>
            <a:prstGeom prst="rect">
              <a:avLst/>
            </a:prstGeom>
            <a:solidFill>
              <a:srgbClr val="C3D500"/>
            </a:solidFill>
            <a:ln w="28575">
              <a:solidFill>
                <a:srgbClr val="C3D5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494278" y="915193"/>
              <a:ext cx="1866958" cy="307777"/>
            </a:xfrm>
            <a:prstGeom prst="rect">
              <a:avLst/>
            </a:prstGeom>
            <a:noFill/>
            <a:ln>
              <a:noFill/>
            </a:ln>
          </p:spPr>
          <p:txBody>
            <a:bodyPr wrap="square" rtlCol="0">
              <a:spAutoFit/>
            </a:bodyPr>
            <a:lstStyle/>
            <a:p>
              <a:r>
                <a:rPr lang="en-US" sz="1400" b="1" dirty="0"/>
                <a:t>The Results</a:t>
              </a:r>
            </a:p>
          </p:txBody>
        </p:sp>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0436" y="1618122"/>
            <a:ext cx="1306252" cy="368824"/>
          </a:xfrm>
          <a:prstGeom prst="rect">
            <a:avLst/>
          </a:prstGeom>
        </p:spPr>
      </p:pic>
      <p:sp>
        <p:nvSpPr>
          <p:cNvPr id="22" name="Slide Number Placeholder 2"/>
          <p:cNvSpPr txBox="1">
            <a:spLocks/>
          </p:cNvSpPr>
          <p:nvPr/>
        </p:nvSpPr>
        <p:spPr>
          <a:xfrm>
            <a:off x="421528" y="4918994"/>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8F7070A-198F-CC4A-BE0C-52070E2510AC}" type="slidenum">
              <a:rPr lang="en-US" sz="900" smtClean="0"/>
              <a:pPr/>
              <a:t>31</a:t>
            </a:fld>
            <a:endParaRPr lang="en-US" sz="900" dirty="0"/>
          </a:p>
        </p:txBody>
      </p:sp>
    </p:spTree>
    <p:extLst>
      <p:ext uri="{BB962C8B-B14F-4D97-AF65-F5344CB8AC3E}">
        <p14:creationId xmlns:p14="http://schemas.microsoft.com/office/powerpoint/2010/main" val="3418981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969" t="18565" r="19947" b="21688"/>
          <a:stretch/>
        </p:blipFill>
        <p:spPr>
          <a:xfrm>
            <a:off x="6088285" y="1093806"/>
            <a:ext cx="3008960" cy="3458097"/>
          </a:xfrm>
          <a:prstGeom prst="rect">
            <a:avLst/>
          </a:prstGeom>
        </p:spPr>
      </p:pic>
      <p:sp>
        <p:nvSpPr>
          <p:cNvPr id="3" name="Title 2"/>
          <p:cNvSpPr>
            <a:spLocks noGrp="1"/>
          </p:cNvSpPr>
          <p:nvPr>
            <p:ph type="title" idx="4294967295"/>
          </p:nvPr>
        </p:nvSpPr>
        <p:spPr>
          <a:xfrm>
            <a:off x="385266" y="252413"/>
            <a:ext cx="8630278" cy="430212"/>
          </a:xfrm>
          <a:prstGeom prst="rect">
            <a:avLst/>
          </a:prstGeom>
        </p:spPr>
        <p:txBody>
          <a:bodyPr>
            <a:noAutofit/>
          </a:bodyPr>
          <a:lstStyle/>
          <a:p>
            <a:pPr algn="l"/>
            <a:r>
              <a:rPr lang="en-US" sz="3200" b="1" dirty="0"/>
              <a:t>Tesaro pushes Medidata Rave to New Capabilities </a:t>
            </a:r>
          </a:p>
        </p:txBody>
      </p:sp>
      <p:sp>
        <p:nvSpPr>
          <p:cNvPr id="5" name="Text Placeholder 4"/>
          <p:cNvSpPr>
            <a:spLocks noGrp="1"/>
          </p:cNvSpPr>
          <p:nvPr>
            <p:ph type="body" sz="quarter" idx="4294967295"/>
          </p:nvPr>
        </p:nvSpPr>
        <p:spPr>
          <a:xfrm>
            <a:off x="0" y="1200150"/>
            <a:ext cx="5540375" cy="752475"/>
          </a:xfrm>
          <a:prstGeom prst="rect">
            <a:avLst/>
          </a:prstGeom>
          <a:ln>
            <a:solidFill>
              <a:srgbClr val="121F42"/>
            </a:solidFill>
          </a:ln>
        </p:spPr>
        <p:txBody>
          <a:bodyPr tIns="91440"/>
          <a:lstStyle/>
          <a:p>
            <a:pPr marL="171450" indent="-171450">
              <a:buFont typeface="Arial" charset="0"/>
              <a:buChar char="•"/>
            </a:pPr>
            <a:r>
              <a:rPr lang="en-US" sz="1000" dirty="0"/>
              <a:t>Tesaro looked to Medidata’s Rave offering to find a solution to help manage clinical trial supplies for an adaptive trial</a:t>
            </a:r>
          </a:p>
          <a:p>
            <a:pPr marL="171450" indent="-171450">
              <a:buFont typeface="Arial" charset="0"/>
              <a:buChar char="•"/>
            </a:pPr>
            <a:r>
              <a:rPr lang="en-US" sz="1000" dirty="0" err="1"/>
              <a:t>Tesaro</a:t>
            </a:r>
            <a:r>
              <a:rPr lang="en-US" sz="1000" dirty="0"/>
              <a:t> need a flexible system to adjust dosing and cohort sizes within specific patient populations </a:t>
            </a:r>
          </a:p>
        </p:txBody>
      </p:sp>
      <p:grpSp>
        <p:nvGrpSpPr>
          <p:cNvPr id="2" name="Group 1"/>
          <p:cNvGrpSpPr/>
          <p:nvPr/>
        </p:nvGrpSpPr>
        <p:grpSpPr>
          <a:xfrm>
            <a:off x="482703" y="903833"/>
            <a:ext cx="5281671" cy="333662"/>
            <a:chOff x="482703" y="903833"/>
            <a:chExt cx="5281671" cy="333662"/>
          </a:xfrm>
        </p:grpSpPr>
        <p:sp>
          <p:nvSpPr>
            <p:cNvPr id="6" name="Rectangle 5"/>
            <p:cNvSpPr/>
            <p:nvPr/>
          </p:nvSpPr>
          <p:spPr>
            <a:xfrm>
              <a:off x="482703" y="903833"/>
              <a:ext cx="5281671" cy="333662"/>
            </a:xfrm>
            <a:prstGeom prst="rect">
              <a:avLst/>
            </a:prstGeom>
            <a:solidFill>
              <a:srgbClr val="C3D500"/>
            </a:solidFill>
            <a:ln w="28575">
              <a:solidFill>
                <a:srgbClr val="C3D5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94278" y="915193"/>
              <a:ext cx="1866958" cy="307777"/>
            </a:xfrm>
            <a:prstGeom prst="rect">
              <a:avLst/>
            </a:prstGeom>
            <a:noFill/>
            <a:ln>
              <a:noFill/>
            </a:ln>
          </p:spPr>
          <p:txBody>
            <a:bodyPr wrap="square" rtlCol="0">
              <a:spAutoFit/>
            </a:bodyPr>
            <a:lstStyle/>
            <a:p>
              <a:r>
                <a:rPr lang="en-US" sz="1400" b="1" dirty="0"/>
                <a:t>The Challenge</a:t>
              </a:r>
            </a:p>
          </p:txBody>
        </p:sp>
      </p:grpSp>
      <p:sp>
        <p:nvSpPr>
          <p:cNvPr id="20" name="TextBox 19"/>
          <p:cNvSpPr txBox="1"/>
          <p:nvPr/>
        </p:nvSpPr>
        <p:spPr>
          <a:xfrm>
            <a:off x="6327624" y="2159301"/>
            <a:ext cx="2498072" cy="2246769"/>
          </a:xfrm>
          <a:prstGeom prst="rect">
            <a:avLst/>
          </a:prstGeom>
          <a:noFill/>
        </p:spPr>
        <p:txBody>
          <a:bodyPr wrap="square" rtlCol="0">
            <a:spAutoFit/>
          </a:bodyPr>
          <a:lstStyle/>
          <a:p>
            <a:r>
              <a:rPr lang="en-US" sz="1200" dirty="0"/>
              <a:t>“The partnership with Medidata resulted in a drug supply management system that included the functionality and priorities we needed, which resulted in a pooling of investigational product at the depot and investigator site levels to maximize the efficient use of the drug ”</a:t>
            </a:r>
          </a:p>
          <a:p>
            <a:endParaRPr lang="en-US" sz="1200" dirty="0"/>
          </a:p>
          <a:p>
            <a:pPr algn="r"/>
            <a:r>
              <a:rPr lang="en-US" sz="1000" dirty="0"/>
              <a:t>Simona </a:t>
            </a:r>
            <a:r>
              <a:rPr lang="en-US" sz="1000" dirty="0" err="1"/>
              <a:t>Cipra</a:t>
            </a:r>
            <a:endParaRPr lang="en-US" sz="1000" dirty="0"/>
          </a:p>
          <a:p>
            <a:pPr algn="r"/>
            <a:r>
              <a:rPr lang="en-US" sz="1000" dirty="0"/>
              <a:t>VP of clinical operations from </a:t>
            </a:r>
            <a:r>
              <a:rPr lang="en-US" sz="1000" dirty="0" err="1"/>
              <a:t>Tesaro</a:t>
            </a:r>
            <a:endParaRPr lang="en-US" sz="1000" dirty="0"/>
          </a:p>
        </p:txBody>
      </p:sp>
      <p:sp>
        <p:nvSpPr>
          <p:cNvPr id="18" name="Text Placeholder 4"/>
          <p:cNvSpPr txBox="1">
            <a:spLocks/>
          </p:cNvSpPr>
          <p:nvPr/>
        </p:nvSpPr>
        <p:spPr>
          <a:xfrm>
            <a:off x="385266" y="2451671"/>
            <a:ext cx="5546759" cy="668341"/>
          </a:xfrm>
          <a:prstGeom prst="rect">
            <a:avLst/>
          </a:prstGeom>
          <a:ln>
            <a:solidFill>
              <a:srgbClr val="121F42"/>
            </a:solidFill>
          </a:ln>
        </p:spPr>
        <p:txBody>
          <a:bodyPr tIns="9144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charset="0"/>
              <a:buChar char="•"/>
            </a:pPr>
            <a:r>
              <a:rPr lang="en-US" sz="1100" dirty="0"/>
              <a:t>Co-development of new functionality within Medidata Rave to enable users to pool clinical supply inventory across multiple trials at the same research site </a:t>
            </a:r>
          </a:p>
        </p:txBody>
      </p:sp>
      <p:grpSp>
        <p:nvGrpSpPr>
          <p:cNvPr id="19" name="Group 18"/>
          <p:cNvGrpSpPr/>
          <p:nvPr/>
        </p:nvGrpSpPr>
        <p:grpSpPr>
          <a:xfrm>
            <a:off x="482703" y="2154710"/>
            <a:ext cx="5281671" cy="333662"/>
            <a:chOff x="482703" y="903833"/>
            <a:chExt cx="5281671" cy="333662"/>
          </a:xfrm>
        </p:grpSpPr>
        <p:sp>
          <p:nvSpPr>
            <p:cNvPr id="24" name="Rectangle 23"/>
            <p:cNvSpPr/>
            <p:nvPr/>
          </p:nvSpPr>
          <p:spPr>
            <a:xfrm>
              <a:off x="482703" y="903833"/>
              <a:ext cx="5281671" cy="333662"/>
            </a:xfrm>
            <a:prstGeom prst="rect">
              <a:avLst/>
            </a:prstGeom>
            <a:solidFill>
              <a:srgbClr val="C3D500"/>
            </a:solidFill>
            <a:ln w="28575">
              <a:solidFill>
                <a:srgbClr val="C3D5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94278" y="915193"/>
              <a:ext cx="1866958" cy="307777"/>
            </a:xfrm>
            <a:prstGeom prst="rect">
              <a:avLst/>
            </a:prstGeom>
            <a:noFill/>
            <a:ln>
              <a:noFill/>
            </a:ln>
          </p:spPr>
          <p:txBody>
            <a:bodyPr wrap="square" rtlCol="0">
              <a:spAutoFit/>
            </a:bodyPr>
            <a:lstStyle/>
            <a:p>
              <a:r>
                <a:rPr lang="en-US" sz="1400" b="1" dirty="0"/>
                <a:t>The Solution</a:t>
              </a:r>
            </a:p>
          </p:txBody>
        </p:sp>
      </p:grpSp>
      <p:sp>
        <p:nvSpPr>
          <p:cNvPr id="27" name="Text Placeholder 4"/>
          <p:cNvSpPr txBox="1">
            <a:spLocks/>
          </p:cNvSpPr>
          <p:nvPr/>
        </p:nvSpPr>
        <p:spPr>
          <a:xfrm>
            <a:off x="385266" y="3793623"/>
            <a:ext cx="5540899" cy="919124"/>
          </a:xfrm>
          <a:prstGeom prst="rect">
            <a:avLst/>
          </a:prstGeom>
          <a:ln>
            <a:solidFill>
              <a:srgbClr val="121F42"/>
            </a:solidFill>
          </a:ln>
        </p:spPr>
        <p:txBody>
          <a:bodyPr tIns="9144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Arial" charset="0"/>
              <a:buChar char="•"/>
            </a:pPr>
            <a:r>
              <a:rPr lang="en-US" sz="1000" dirty="0"/>
              <a:t>40% Reduction in packing waste </a:t>
            </a:r>
          </a:p>
          <a:p>
            <a:pPr marL="171450" indent="-171450">
              <a:buFont typeface="Arial" charset="0"/>
              <a:buChar char="•"/>
            </a:pPr>
            <a:r>
              <a:rPr lang="en-US" sz="1000" dirty="0"/>
              <a:t>34% Reduction in shipping costs</a:t>
            </a:r>
          </a:p>
          <a:p>
            <a:pPr marL="171450" indent="-171450">
              <a:buFont typeface="Arial" charset="0"/>
              <a:buChar char="•"/>
            </a:pPr>
            <a:r>
              <a:rPr lang="en-US" sz="1000" dirty="0"/>
              <a:t>35% Reduction in data entry time</a:t>
            </a:r>
          </a:p>
          <a:p>
            <a:pPr marL="171450" indent="-171450">
              <a:buFont typeface="Arial" charset="0"/>
              <a:buChar char="•"/>
            </a:pPr>
            <a:r>
              <a:rPr lang="en-US" sz="1000" dirty="0"/>
              <a:t>Flexibility and agility to the clinical supply chain</a:t>
            </a:r>
          </a:p>
        </p:txBody>
      </p:sp>
      <p:grpSp>
        <p:nvGrpSpPr>
          <p:cNvPr id="28" name="Group 27"/>
          <p:cNvGrpSpPr/>
          <p:nvPr/>
        </p:nvGrpSpPr>
        <p:grpSpPr>
          <a:xfrm>
            <a:off x="482703" y="3496662"/>
            <a:ext cx="5281671" cy="333662"/>
            <a:chOff x="482703" y="903833"/>
            <a:chExt cx="5281671" cy="333662"/>
          </a:xfrm>
        </p:grpSpPr>
        <p:sp>
          <p:nvSpPr>
            <p:cNvPr id="29" name="Rectangle 28"/>
            <p:cNvSpPr/>
            <p:nvPr/>
          </p:nvSpPr>
          <p:spPr>
            <a:xfrm>
              <a:off x="482703" y="903833"/>
              <a:ext cx="5281671" cy="333662"/>
            </a:xfrm>
            <a:prstGeom prst="rect">
              <a:avLst/>
            </a:prstGeom>
            <a:solidFill>
              <a:srgbClr val="C3D500"/>
            </a:solidFill>
            <a:ln w="28575">
              <a:solidFill>
                <a:srgbClr val="C3D5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494278" y="915193"/>
              <a:ext cx="1866958" cy="307777"/>
            </a:xfrm>
            <a:prstGeom prst="rect">
              <a:avLst/>
            </a:prstGeom>
            <a:noFill/>
            <a:ln>
              <a:noFill/>
            </a:ln>
          </p:spPr>
          <p:txBody>
            <a:bodyPr wrap="square" rtlCol="0">
              <a:spAutoFit/>
            </a:bodyPr>
            <a:lstStyle/>
            <a:p>
              <a:r>
                <a:rPr lang="en-US" sz="1400" b="1" dirty="0"/>
                <a:t>The Results</a:t>
              </a:r>
            </a:p>
          </p:txBody>
        </p:sp>
      </p:grpSp>
      <p:pic>
        <p:nvPicPr>
          <p:cNvPr id="7" name="Picture 6"/>
          <p:cNvPicPr>
            <a:picLocks noChangeAspect="1"/>
          </p:cNvPicPr>
          <p:nvPr/>
        </p:nvPicPr>
        <p:blipFill>
          <a:blip r:embed="rId4"/>
          <a:stretch>
            <a:fillRect/>
          </a:stretch>
        </p:blipFill>
        <p:spPr>
          <a:xfrm>
            <a:off x="7164014" y="1631191"/>
            <a:ext cx="1464587" cy="414300"/>
          </a:xfrm>
          <a:prstGeom prst="rect">
            <a:avLst/>
          </a:prstGeom>
        </p:spPr>
      </p:pic>
      <p:sp>
        <p:nvSpPr>
          <p:cNvPr id="21" name="Slide Number Placeholder 2"/>
          <p:cNvSpPr txBox="1">
            <a:spLocks/>
          </p:cNvSpPr>
          <p:nvPr/>
        </p:nvSpPr>
        <p:spPr>
          <a:xfrm>
            <a:off x="421528" y="4869656"/>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8F7070A-198F-CC4A-BE0C-52070E2510AC}" type="slidenum">
              <a:rPr lang="en-US" sz="900" smtClean="0"/>
              <a:pPr/>
              <a:t>32</a:t>
            </a:fld>
            <a:endParaRPr lang="en-US" sz="900" dirty="0"/>
          </a:p>
        </p:txBody>
      </p:sp>
    </p:spTree>
    <p:extLst>
      <p:ext uri="{BB962C8B-B14F-4D97-AF65-F5344CB8AC3E}">
        <p14:creationId xmlns:p14="http://schemas.microsoft.com/office/powerpoint/2010/main" val="3022563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11F53"/>
            </a:gs>
            <a:gs pos="100000">
              <a:srgbClr val="01193F"/>
            </a:gs>
          </a:gsLst>
          <a:lin ang="16200000" scaled="0"/>
        </a:gradFill>
        <a:effectLst/>
      </p:bgPr>
    </p:bg>
    <p:spTree>
      <p:nvGrpSpPr>
        <p:cNvPr id="1" name=""/>
        <p:cNvGrpSpPr/>
        <p:nvPr/>
      </p:nvGrpSpPr>
      <p:grpSpPr>
        <a:xfrm>
          <a:off x="0" y="0"/>
          <a:ext cx="0" cy="0"/>
          <a:chOff x="0" y="0"/>
          <a:chExt cx="0" cy="0"/>
        </a:xfrm>
      </p:grpSpPr>
      <p:pic>
        <p:nvPicPr>
          <p:cNvPr id="5" name="Picture 4"/>
          <p:cNvPicPr>
            <a:picLocks/>
          </p:cNvPicPr>
          <p:nvPr/>
        </p:nvPicPr>
        <p:blipFill>
          <a:blip r:embed="rId3">
            <a:alphaModFix amt="7000"/>
            <a:extLst>
              <a:ext uri="{28A0092B-C50C-407E-A947-70E740481C1C}">
                <a14:useLocalDpi xmlns:a14="http://schemas.microsoft.com/office/drawing/2010/main" val="0"/>
              </a:ext>
            </a:extLst>
          </a:blip>
          <a:stretch>
            <a:fillRect/>
          </a:stretch>
        </p:blipFill>
        <p:spPr>
          <a:xfrm flipV="1">
            <a:off x="-8128" y="-4572"/>
            <a:ext cx="9152128" cy="5148072"/>
          </a:xfrm>
          <a:prstGeom prst="rect">
            <a:avLst/>
          </a:prstGeom>
        </p:spPr>
      </p:pic>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33</a:t>
            </a:fld>
            <a:endParaRPr lang="en-US"/>
          </a:p>
        </p:txBody>
      </p:sp>
      <p:sp>
        <p:nvSpPr>
          <p:cNvPr id="4" name="TextBox 3"/>
          <p:cNvSpPr txBox="1"/>
          <p:nvPr/>
        </p:nvSpPr>
        <p:spPr>
          <a:xfrm>
            <a:off x="476241" y="2213960"/>
            <a:ext cx="4530002" cy="715581"/>
          </a:xfrm>
          <a:prstGeom prst="rect">
            <a:avLst/>
          </a:prstGeom>
          <a:noFill/>
        </p:spPr>
        <p:txBody>
          <a:bodyPr wrap="square" rtlCol="0">
            <a:spAutoFit/>
          </a:bodyPr>
          <a:lstStyle/>
          <a:p>
            <a:pPr>
              <a:lnSpc>
                <a:spcPct val="70000"/>
              </a:lnSpc>
            </a:pPr>
            <a:r>
              <a:rPr lang="en-US" sz="5400" b="1" spc="-300" dirty="0">
                <a:solidFill>
                  <a:schemeClr val="bg1"/>
                </a:solidFill>
                <a:latin typeface="Arial"/>
                <a:cs typeface="Arial"/>
              </a:rPr>
              <a:t>Thank you.</a:t>
            </a:r>
          </a:p>
        </p:txBody>
      </p:sp>
    </p:spTree>
    <p:extLst>
      <p:ext uri="{BB962C8B-B14F-4D97-AF65-F5344CB8AC3E}">
        <p14:creationId xmlns:p14="http://schemas.microsoft.com/office/powerpoint/2010/main" val="1432428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34</a:t>
            </a:fld>
            <a:endParaRPr lang="en-US"/>
          </a:p>
        </p:txBody>
      </p:sp>
      <p:sp>
        <p:nvSpPr>
          <p:cNvPr id="5" name="Title 4"/>
          <p:cNvSpPr>
            <a:spLocks noGrp="1"/>
          </p:cNvSpPr>
          <p:nvPr>
            <p:ph type="title"/>
          </p:nvPr>
        </p:nvSpPr>
        <p:spPr/>
        <p:txBody>
          <a:bodyPr/>
          <a:lstStyle/>
          <a:p>
            <a:endParaRPr lang="en-US"/>
          </a:p>
        </p:txBody>
      </p:sp>
      <p:pic>
        <p:nvPicPr>
          <p:cNvPr id="7" name="Picture 6"/>
          <p:cNvPicPr>
            <a:picLocks/>
          </p:cNvPicPr>
          <p:nvPr/>
        </p:nvPicPr>
        <p:blipFill>
          <a:blip r:embed="rId2">
            <a:alphaModFix amt="7000"/>
            <a:extLst>
              <a:ext uri="{28A0092B-C50C-407E-A947-70E740481C1C}">
                <a14:useLocalDpi xmlns:a14="http://schemas.microsoft.com/office/drawing/2010/main" val="0"/>
              </a:ext>
            </a:extLst>
          </a:blip>
          <a:stretch>
            <a:fillRect/>
          </a:stretch>
        </p:blipFill>
        <p:spPr>
          <a:xfrm flipV="1">
            <a:off x="-8128" y="-4572"/>
            <a:ext cx="9152128" cy="5148072"/>
          </a:xfrm>
          <a:prstGeom prst="rect">
            <a:avLst/>
          </a:prstGeom>
        </p:spPr>
      </p:pic>
      <p:sp>
        <p:nvSpPr>
          <p:cNvPr id="8" name="TextBox 7"/>
          <p:cNvSpPr txBox="1"/>
          <p:nvPr/>
        </p:nvSpPr>
        <p:spPr>
          <a:xfrm>
            <a:off x="476241" y="2213960"/>
            <a:ext cx="4530002" cy="686278"/>
          </a:xfrm>
          <a:prstGeom prst="rect">
            <a:avLst/>
          </a:prstGeom>
          <a:noFill/>
        </p:spPr>
        <p:txBody>
          <a:bodyPr wrap="square" rtlCol="0">
            <a:spAutoFit/>
          </a:bodyPr>
          <a:lstStyle/>
          <a:p>
            <a:pPr>
              <a:lnSpc>
                <a:spcPct val="70000"/>
              </a:lnSpc>
            </a:pPr>
            <a:r>
              <a:rPr lang="en-US" sz="5400" b="1" spc="-300" dirty="0">
                <a:solidFill>
                  <a:schemeClr val="bg1"/>
                </a:solidFill>
                <a:latin typeface="Arial"/>
                <a:cs typeface="Arial"/>
              </a:rPr>
              <a:t>Backup.</a:t>
            </a:r>
          </a:p>
        </p:txBody>
      </p:sp>
    </p:spTree>
    <p:extLst>
      <p:ext uri="{BB962C8B-B14F-4D97-AF65-F5344CB8AC3E}">
        <p14:creationId xmlns:p14="http://schemas.microsoft.com/office/powerpoint/2010/main" val="1073665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11F53"/>
            </a:gs>
            <a:gs pos="100000">
              <a:srgbClr val="01193F"/>
            </a:gs>
          </a:gsLst>
          <a:lin ang="16200000" scaled="0"/>
        </a:gradFill>
        <a:effectLst/>
      </p:bgPr>
    </p:bg>
    <p:spTree>
      <p:nvGrpSpPr>
        <p:cNvPr id="1" name=""/>
        <p:cNvGrpSpPr/>
        <p:nvPr/>
      </p:nvGrpSpPr>
      <p:grpSpPr>
        <a:xfrm>
          <a:off x="0" y="0"/>
          <a:ext cx="0" cy="0"/>
          <a:chOff x="0" y="0"/>
          <a:chExt cx="0" cy="0"/>
        </a:xfrm>
      </p:grpSpPr>
      <p:pic>
        <p:nvPicPr>
          <p:cNvPr id="6" name="Picture 5"/>
          <p:cNvPicPr>
            <a:picLocks/>
          </p:cNvPicPr>
          <p:nvPr/>
        </p:nvPicPr>
        <p:blipFill>
          <a:blip r:embed="rId3">
            <a:alphaModFix amt="7000"/>
            <a:extLst>
              <a:ext uri="{28A0092B-C50C-407E-A947-70E740481C1C}">
                <a14:useLocalDpi xmlns:a14="http://schemas.microsoft.com/office/drawing/2010/main" val="0"/>
              </a:ext>
            </a:extLst>
          </a:blip>
          <a:stretch>
            <a:fillRect/>
          </a:stretch>
        </p:blipFill>
        <p:spPr>
          <a:xfrm flipV="1">
            <a:off x="-8128" y="-4572"/>
            <a:ext cx="9152128" cy="5148072"/>
          </a:xfrm>
          <a:prstGeom prst="rect">
            <a:avLst/>
          </a:prstGeom>
        </p:spPr>
      </p:pic>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35</a:t>
            </a:fld>
            <a:endParaRPr lang="en-US"/>
          </a:p>
        </p:txBody>
      </p:sp>
      <p:sp>
        <p:nvSpPr>
          <p:cNvPr id="8" name="TextBox 7"/>
          <p:cNvSpPr txBox="1"/>
          <p:nvPr/>
        </p:nvSpPr>
        <p:spPr>
          <a:xfrm>
            <a:off x="476240" y="1923111"/>
            <a:ext cx="5048259" cy="1267976"/>
          </a:xfrm>
          <a:prstGeom prst="rect">
            <a:avLst/>
          </a:prstGeom>
          <a:noFill/>
        </p:spPr>
        <p:txBody>
          <a:bodyPr wrap="square" rtlCol="0">
            <a:spAutoFit/>
          </a:bodyPr>
          <a:lstStyle/>
          <a:p>
            <a:pPr>
              <a:lnSpc>
                <a:spcPct val="70000"/>
              </a:lnSpc>
            </a:pPr>
            <a:r>
              <a:rPr lang="en-US" sz="5400" b="1" spc="-300" dirty="0">
                <a:solidFill>
                  <a:srgbClr val="B7D108"/>
                </a:solidFill>
                <a:latin typeface="Arial"/>
                <a:cs typeface="Arial"/>
              </a:rPr>
              <a:t>Unified </a:t>
            </a:r>
          </a:p>
          <a:p>
            <a:pPr>
              <a:lnSpc>
                <a:spcPct val="70000"/>
              </a:lnSpc>
            </a:pPr>
            <a:r>
              <a:rPr lang="en-US" sz="5400" b="1" spc="-300" dirty="0">
                <a:solidFill>
                  <a:srgbClr val="B7D108"/>
                </a:solidFill>
                <a:latin typeface="Arial"/>
                <a:cs typeface="Arial"/>
              </a:rPr>
              <a:t>Platform</a:t>
            </a:r>
          </a:p>
        </p:txBody>
      </p:sp>
    </p:spTree>
    <p:extLst>
      <p:ext uri="{BB962C8B-B14F-4D97-AF65-F5344CB8AC3E}">
        <p14:creationId xmlns:p14="http://schemas.microsoft.com/office/powerpoint/2010/main" val="201932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36</a:t>
            </a:fld>
            <a:endParaRPr lang="en-US"/>
          </a:p>
        </p:txBody>
      </p:sp>
      <p:sp>
        <p:nvSpPr>
          <p:cNvPr id="4" name="TextBox 3"/>
          <p:cNvSpPr txBox="1"/>
          <p:nvPr/>
        </p:nvSpPr>
        <p:spPr>
          <a:xfrm>
            <a:off x="551010" y="1952150"/>
            <a:ext cx="1549277" cy="686278"/>
          </a:xfrm>
          <a:prstGeom prst="rect">
            <a:avLst/>
          </a:prstGeom>
          <a:noFill/>
        </p:spPr>
        <p:txBody>
          <a:bodyPr wrap="square" rtlCol="0">
            <a:spAutoFit/>
          </a:bodyPr>
          <a:lstStyle/>
          <a:p>
            <a:pPr>
              <a:lnSpc>
                <a:spcPct val="70000"/>
              </a:lnSpc>
            </a:pPr>
            <a:r>
              <a:rPr lang="en-US" sz="5400" b="1" spc="-150" dirty="0">
                <a:solidFill>
                  <a:srgbClr val="B7D108"/>
                </a:solidFill>
                <a:latin typeface="Arial"/>
                <a:cs typeface="Arial"/>
              </a:rPr>
              <a:t>35%</a:t>
            </a:r>
          </a:p>
        </p:txBody>
      </p:sp>
      <p:cxnSp>
        <p:nvCxnSpPr>
          <p:cNvPr id="5" name="Straight Connector 4"/>
          <p:cNvCxnSpPr/>
          <p:nvPr/>
        </p:nvCxnSpPr>
        <p:spPr>
          <a:xfrm>
            <a:off x="452820" y="1786044"/>
            <a:ext cx="0" cy="1868816"/>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sp>
        <p:nvSpPr>
          <p:cNvPr id="6" name="TextBox 5"/>
          <p:cNvSpPr txBox="1"/>
          <p:nvPr/>
        </p:nvSpPr>
        <p:spPr>
          <a:xfrm>
            <a:off x="551009" y="2596888"/>
            <a:ext cx="2015612" cy="1274195"/>
          </a:xfrm>
          <a:prstGeom prst="rect">
            <a:avLst/>
          </a:prstGeom>
          <a:noFill/>
        </p:spPr>
        <p:txBody>
          <a:bodyPr wrap="square" rtlCol="0">
            <a:spAutoFit/>
          </a:bodyPr>
          <a:lstStyle/>
          <a:p>
            <a:pPr>
              <a:lnSpc>
                <a:spcPct val="80000"/>
              </a:lnSpc>
            </a:pPr>
            <a:r>
              <a:rPr lang="en-US" sz="2400" b="1" spc="-100" dirty="0">
                <a:solidFill>
                  <a:srgbClr val="000000"/>
                </a:solidFill>
                <a:latin typeface="Arial"/>
                <a:cs typeface="Arial"/>
              </a:rPr>
              <a:t>increase in high-complexity studies</a:t>
            </a:r>
          </a:p>
        </p:txBody>
      </p:sp>
      <p:sp>
        <p:nvSpPr>
          <p:cNvPr id="7" name="TextBox 6"/>
          <p:cNvSpPr txBox="1"/>
          <p:nvPr/>
        </p:nvSpPr>
        <p:spPr>
          <a:xfrm>
            <a:off x="2763000" y="1959977"/>
            <a:ext cx="1788627" cy="686278"/>
          </a:xfrm>
          <a:prstGeom prst="rect">
            <a:avLst/>
          </a:prstGeom>
          <a:noFill/>
        </p:spPr>
        <p:txBody>
          <a:bodyPr wrap="square" rtlCol="0">
            <a:spAutoFit/>
          </a:bodyPr>
          <a:lstStyle/>
          <a:p>
            <a:pPr>
              <a:lnSpc>
                <a:spcPct val="70000"/>
              </a:lnSpc>
            </a:pPr>
            <a:r>
              <a:rPr lang="en-US" sz="5400" b="1" spc="-150" dirty="0">
                <a:solidFill>
                  <a:srgbClr val="B7D108"/>
                </a:solidFill>
                <a:latin typeface="Arial"/>
                <a:cs typeface="Arial"/>
              </a:rPr>
              <a:t>$26B</a:t>
            </a:r>
          </a:p>
        </p:txBody>
      </p:sp>
      <p:cxnSp>
        <p:nvCxnSpPr>
          <p:cNvPr id="8" name="Straight Connector 7"/>
          <p:cNvCxnSpPr/>
          <p:nvPr/>
        </p:nvCxnSpPr>
        <p:spPr>
          <a:xfrm>
            <a:off x="2664810" y="1793871"/>
            <a:ext cx="0" cy="1868816"/>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sp>
        <p:nvSpPr>
          <p:cNvPr id="9" name="TextBox 8"/>
          <p:cNvSpPr txBox="1"/>
          <p:nvPr/>
        </p:nvSpPr>
        <p:spPr>
          <a:xfrm>
            <a:off x="2763000" y="2604715"/>
            <a:ext cx="2058581" cy="683264"/>
          </a:xfrm>
          <a:prstGeom prst="rect">
            <a:avLst/>
          </a:prstGeom>
          <a:noFill/>
        </p:spPr>
        <p:txBody>
          <a:bodyPr wrap="square" rtlCol="0">
            <a:spAutoFit/>
          </a:bodyPr>
          <a:lstStyle>
            <a:defPPr>
              <a:defRPr lang="en-US"/>
            </a:defPPr>
            <a:lvl1pPr>
              <a:lnSpc>
                <a:spcPct val="80000"/>
              </a:lnSpc>
              <a:defRPr sz="2400" b="1" spc="-100">
                <a:solidFill>
                  <a:srgbClr val="000000"/>
                </a:solidFill>
                <a:latin typeface="Arial"/>
                <a:cs typeface="Arial"/>
              </a:defRPr>
            </a:lvl1pPr>
          </a:lstStyle>
          <a:p>
            <a:r>
              <a:rPr lang="en-US" dirty="0"/>
              <a:t>average cost per drug</a:t>
            </a:r>
          </a:p>
        </p:txBody>
      </p:sp>
      <p:sp>
        <p:nvSpPr>
          <p:cNvPr id="10" name="TextBox 9"/>
          <p:cNvSpPr txBox="1"/>
          <p:nvPr/>
        </p:nvSpPr>
        <p:spPr>
          <a:xfrm>
            <a:off x="5017960" y="1959977"/>
            <a:ext cx="1549277" cy="686278"/>
          </a:xfrm>
          <a:prstGeom prst="rect">
            <a:avLst/>
          </a:prstGeom>
          <a:noFill/>
        </p:spPr>
        <p:txBody>
          <a:bodyPr wrap="square" rtlCol="0">
            <a:spAutoFit/>
          </a:bodyPr>
          <a:lstStyle/>
          <a:p>
            <a:pPr>
              <a:lnSpc>
                <a:spcPct val="70000"/>
              </a:lnSpc>
            </a:pPr>
            <a:r>
              <a:rPr lang="en-US" sz="5400" b="1" spc="-150" dirty="0">
                <a:solidFill>
                  <a:srgbClr val="B7D108"/>
                </a:solidFill>
                <a:latin typeface="Arial"/>
                <a:cs typeface="Arial"/>
              </a:rPr>
              <a:t>25</a:t>
            </a:r>
          </a:p>
        </p:txBody>
      </p:sp>
      <p:cxnSp>
        <p:nvCxnSpPr>
          <p:cNvPr id="11" name="Straight Connector 10"/>
          <p:cNvCxnSpPr/>
          <p:nvPr/>
        </p:nvCxnSpPr>
        <p:spPr>
          <a:xfrm>
            <a:off x="4919770" y="1793871"/>
            <a:ext cx="0" cy="1868816"/>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sp>
        <p:nvSpPr>
          <p:cNvPr id="12" name="TextBox 11"/>
          <p:cNvSpPr txBox="1"/>
          <p:nvPr/>
        </p:nvSpPr>
        <p:spPr>
          <a:xfrm>
            <a:off x="5017960" y="2604715"/>
            <a:ext cx="2297240" cy="683264"/>
          </a:xfrm>
          <a:prstGeom prst="rect">
            <a:avLst/>
          </a:prstGeom>
          <a:noFill/>
        </p:spPr>
        <p:txBody>
          <a:bodyPr wrap="square" rtlCol="0">
            <a:spAutoFit/>
          </a:bodyPr>
          <a:lstStyle>
            <a:defPPr>
              <a:defRPr lang="en-US"/>
            </a:defPPr>
            <a:lvl1pPr>
              <a:lnSpc>
                <a:spcPct val="80000"/>
              </a:lnSpc>
              <a:defRPr sz="2400" b="1" spc="-100">
                <a:solidFill>
                  <a:srgbClr val="000000"/>
                </a:solidFill>
                <a:latin typeface="Arial"/>
                <a:cs typeface="Arial"/>
              </a:defRPr>
            </a:lvl1pPr>
          </a:lstStyle>
          <a:p>
            <a:r>
              <a:rPr lang="en-US" dirty="0"/>
              <a:t>discrete systems</a:t>
            </a:r>
          </a:p>
        </p:txBody>
      </p:sp>
      <p:sp>
        <p:nvSpPr>
          <p:cNvPr id="13" name="TextBox 12"/>
          <p:cNvSpPr txBox="1"/>
          <p:nvPr/>
        </p:nvSpPr>
        <p:spPr>
          <a:xfrm>
            <a:off x="337375" y="1144268"/>
            <a:ext cx="3583140" cy="323165"/>
          </a:xfrm>
          <a:prstGeom prst="rect">
            <a:avLst/>
          </a:prstGeom>
          <a:noFill/>
        </p:spPr>
        <p:txBody>
          <a:bodyPr wrap="square" rtlCol="0">
            <a:spAutoFit/>
          </a:bodyPr>
          <a:lstStyle/>
          <a:p>
            <a:pPr>
              <a:lnSpc>
                <a:spcPct val="80000"/>
              </a:lnSpc>
            </a:pPr>
            <a:r>
              <a:rPr lang="en-US" i="1" dirty="0">
                <a:solidFill>
                  <a:srgbClr val="B7D108"/>
                </a:solidFill>
                <a:latin typeface="Georgia"/>
                <a:cs typeface="Georgia"/>
              </a:rPr>
              <a:t>Unified Platform</a:t>
            </a:r>
          </a:p>
        </p:txBody>
      </p:sp>
      <p:sp>
        <p:nvSpPr>
          <p:cNvPr id="15" name="TextBox 14"/>
          <p:cNvSpPr txBox="1"/>
          <p:nvPr/>
        </p:nvSpPr>
        <p:spPr>
          <a:xfrm>
            <a:off x="5043360" y="1673865"/>
            <a:ext cx="1549277" cy="240066"/>
          </a:xfrm>
          <a:prstGeom prst="rect">
            <a:avLst/>
          </a:prstGeom>
          <a:noFill/>
        </p:spPr>
        <p:txBody>
          <a:bodyPr wrap="square" rtlCol="0">
            <a:spAutoFit/>
          </a:bodyPr>
          <a:lstStyle/>
          <a:p>
            <a:pPr>
              <a:lnSpc>
                <a:spcPct val="80000"/>
              </a:lnSpc>
            </a:pPr>
            <a:r>
              <a:rPr lang="en-US" sz="1200" b="1" spc="-100" dirty="0">
                <a:solidFill>
                  <a:srgbClr val="B7D108"/>
                </a:solidFill>
                <a:latin typeface="Arial"/>
                <a:cs typeface="Arial"/>
              </a:rPr>
              <a:t>Up to</a:t>
            </a:r>
          </a:p>
        </p:txBody>
      </p:sp>
    </p:spTree>
    <p:extLst>
      <p:ext uri="{BB962C8B-B14F-4D97-AF65-F5344CB8AC3E}">
        <p14:creationId xmlns:p14="http://schemas.microsoft.com/office/powerpoint/2010/main" val="897593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11F53"/>
            </a:gs>
            <a:gs pos="100000">
              <a:srgbClr val="01193F"/>
            </a:gs>
          </a:gsLst>
          <a:lin ang="16200000" scaled="0"/>
        </a:gradFill>
        <a:effectLst/>
      </p:bgPr>
    </p:bg>
    <p:spTree>
      <p:nvGrpSpPr>
        <p:cNvPr id="1" name=""/>
        <p:cNvGrpSpPr/>
        <p:nvPr/>
      </p:nvGrpSpPr>
      <p:grpSpPr>
        <a:xfrm>
          <a:off x="0" y="0"/>
          <a:ext cx="0" cy="0"/>
          <a:chOff x="0" y="0"/>
          <a:chExt cx="0" cy="0"/>
        </a:xfrm>
      </p:grpSpPr>
      <p:pic>
        <p:nvPicPr>
          <p:cNvPr id="6" name="Picture 5"/>
          <p:cNvPicPr>
            <a:picLocks/>
          </p:cNvPicPr>
          <p:nvPr/>
        </p:nvPicPr>
        <p:blipFill>
          <a:blip r:embed="rId3">
            <a:alphaModFix amt="7000"/>
            <a:extLst>
              <a:ext uri="{28A0092B-C50C-407E-A947-70E740481C1C}">
                <a14:useLocalDpi xmlns:a14="http://schemas.microsoft.com/office/drawing/2010/main" val="0"/>
              </a:ext>
            </a:extLst>
          </a:blip>
          <a:stretch>
            <a:fillRect/>
          </a:stretch>
        </p:blipFill>
        <p:spPr>
          <a:xfrm flipV="1">
            <a:off x="-8128" y="-4572"/>
            <a:ext cx="9152128" cy="5148072"/>
          </a:xfrm>
          <a:prstGeom prst="rect">
            <a:avLst/>
          </a:prstGeom>
        </p:spPr>
      </p:pic>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37</a:t>
            </a:fld>
            <a:endParaRPr lang="en-US"/>
          </a:p>
        </p:txBody>
      </p:sp>
      <p:sp>
        <p:nvSpPr>
          <p:cNvPr id="8" name="TextBox 7"/>
          <p:cNvSpPr txBox="1"/>
          <p:nvPr/>
        </p:nvSpPr>
        <p:spPr>
          <a:xfrm>
            <a:off x="476240" y="1923111"/>
            <a:ext cx="5048259" cy="1267976"/>
          </a:xfrm>
          <a:prstGeom prst="rect">
            <a:avLst/>
          </a:prstGeom>
          <a:noFill/>
        </p:spPr>
        <p:txBody>
          <a:bodyPr wrap="square" rtlCol="0">
            <a:spAutoFit/>
          </a:bodyPr>
          <a:lstStyle/>
          <a:p>
            <a:pPr>
              <a:lnSpc>
                <a:spcPct val="70000"/>
              </a:lnSpc>
            </a:pPr>
            <a:r>
              <a:rPr lang="en-US" sz="5400" b="1" spc="-300" dirty="0">
                <a:solidFill>
                  <a:srgbClr val="3066CD"/>
                </a:solidFill>
                <a:latin typeface="Arial"/>
                <a:cs typeface="Arial"/>
              </a:rPr>
              <a:t>Unrivaled expertise</a:t>
            </a:r>
          </a:p>
        </p:txBody>
      </p:sp>
    </p:spTree>
    <p:extLst>
      <p:ext uri="{BB962C8B-B14F-4D97-AF65-F5344CB8AC3E}">
        <p14:creationId xmlns:p14="http://schemas.microsoft.com/office/powerpoint/2010/main" val="245749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38</a:t>
            </a:fld>
            <a:endParaRPr lang="en-US"/>
          </a:p>
        </p:txBody>
      </p:sp>
      <p:sp>
        <p:nvSpPr>
          <p:cNvPr id="4" name="TextBox 3"/>
          <p:cNvSpPr txBox="1"/>
          <p:nvPr/>
        </p:nvSpPr>
        <p:spPr>
          <a:xfrm>
            <a:off x="551010" y="1952150"/>
            <a:ext cx="1549277" cy="686278"/>
          </a:xfrm>
          <a:prstGeom prst="rect">
            <a:avLst/>
          </a:prstGeom>
          <a:noFill/>
        </p:spPr>
        <p:txBody>
          <a:bodyPr wrap="square" rtlCol="0">
            <a:spAutoFit/>
          </a:bodyPr>
          <a:lstStyle/>
          <a:p>
            <a:pPr>
              <a:lnSpc>
                <a:spcPct val="70000"/>
              </a:lnSpc>
            </a:pPr>
            <a:r>
              <a:rPr lang="en-US" sz="5400" b="1" spc="-300" dirty="0">
                <a:solidFill>
                  <a:srgbClr val="3166CD"/>
                </a:solidFill>
                <a:latin typeface="Arial"/>
                <a:cs typeface="Arial"/>
              </a:rPr>
              <a:t>46</a:t>
            </a:r>
            <a:endParaRPr lang="en-US" sz="5400" b="1" spc="-150" dirty="0">
              <a:solidFill>
                <a:srgbClr val="B7D108"/>
              </a:solidFill>
              <a:latin typeface="Arial"/>
              <a:cs typeface="Arial"/>
            </a:endParaRPr>
          </a:p>
        </p:txBody>
      </p:sp>
      <p:cxnSp>
        <p:nvCxnSpPr>
          <p:cNvPr id="5" name="Straight Connector 4"/>
          <p:cNvCxnSpPr/>
          <p:nvPr/>
        </p:nvCxnSpPr>
        <p:spPr>
          <a:xfrm>
            <a:off x="452820" y="1786044"/>
            <a:ext cx="0" cy="2450592"/>
          </a:xfrm>
          <a:prstGeom prst="line">
            <a:avLst/>
          </a:prstGeom>
          <a:ln w="3175" cmpd="sng">
            <a:solidFill>
              <a:srgbClr val="3066CD"/>
            </a:solidFill>
          </a:ln>
        </p:spPr>
        <p:style>
          <a:lnRef idx="1">
            <a:schemeClr val="accent4"/>
          </a:lnRef>
          <a:fillRef idx="0">
            <a:schemeClr val="accent4"/>
          </a:fillRef>
          <a:effectRef idx="0">
            <a:schemeClr val="accent4"/>
          </a:effectRef>
          <a:fontRef idx="minor">
            <a:schemeClr val="tx1"/>
          </a:fontRef>
        </p:style>
      </p:cxnSp>
      <p:sp>
        <p:nvSpPr>
          <p:cNvPr id="6" name="TextBox 5"/>
          <p:cNvSpPr txBox="1"/>
          <p:nvPr/>
        </p:nvSpPr>
        <p:spPr>
          <a:xfrm>
            <a:off x="551009" y="2596888"/>
            <a:ext cx="2015611" cy="978729"/>
          </a:xfrm>
          <a:prstGeom prst="rect">
            <a:avLst/>
          </a:prstGeom>
          <a:noFill/>
        </p:spPr>
        <p:txBody>
          <a:bodyPr wrap="square" rtlCol="0">
            <a:spAutoFit/>
          </a:bodyPr>
          <a:lstStyle>
            <a:defPPr>
              <a:defRPr lang="en-US"/>
            </a:defPPr>
            <a:lvl1pPr>
              <a:lnSpc>
                <a:spcPct val="80000"/>
              </a:lnSpc>
              <a:defRPr sz="2400" b="1" spc="-100">
                <a:solidFill>
                  <a:srgbClr val="000000"/>
                </a:solidFill>
                <a:latin typeface="Arial"/>
                <a:cs typeface="Arial"/>
              </a:defRPr>
            </a:lvl1pPr>
          </a:lstStyle>
          <a:p>
            <a:r>
              <a:rPr lang="en-US" dirty="0"/>
              <a:t>Novel drug approvals, doubled YoY</a:t>
            </a:r>
          </a:p>
        </p:txBody>
      </p:sp>
      <p:sp>
        <p:nvSpPr>
          <p:cNvPr id="7" name="TextBox 6"/>
          <p:cNvSpPr txBox="1"/>
          <p:nvPr/>
        </p:nvSpPr>
        <p:spPr>
          <a:xfrm>
            <a:off x="2763000" y="1959977"/>
            <a:ext cx="1788627" cy="686278"/>
          </a:xfrm>
          <a:prstGeom prst="rect">
            <a:avLst/>
          </a:prstGeom>
          <a:noFill/>
        </p:spPr>
        <p:txBody>
          <a:bodyPr wrap="square" rtlCol="0">
            <a:spAutoFit/>
          </a:bodyPr>
          <a:lstStyle/>
          <a:p>
            <a:pPr>
              <a:lnSpc>
                <a:spcPct val="70000"/>
              </a:lnSpc>
            </a:pPr>
            <a:r>
              <a:rPr lang="en-US" sz="5400" b="1" spc="-150" dirty="0">
                <a:solidFill>
                  <a:srgbClr val="3066CD"/>
                </a:solidFill>
                <a:latin typeface="Arial"/>
                <a:cs typeface="Arial"/>
              </a:rPr>
              <a:t>&gt;200</a:t>
            </a:r>
          </a:p>
        </p:txBody>
      </p:sp>
      <p:cxnSp>
        <p:nvCxnSpPr>
          <p:cNvPr id="8" name="Straight Connector 7"/>
          <p:cNvCxnSpPr/>
          <p:nvPr/>
        </p:nvCxnSpPr>
        <p:spPr>
          <a:xfrm>
            <a:off x="2664810" y="1793871"/>
            <a:ext cx="0" cy="2454371"/>
          </a:xfrm>
          <a:prstGeom prst="line">
            <a:avLst/>
          </a:prstGeom>
          <a:ln w="3175" cmpd="sng">
            <a:solidFill>
              <a:srgbClr val="3066CD"/>
            </a:solidFill>
          </a:ln>
        </p:spPr>
        <p:style>
          <a:lnRef idx="1">
            <a:schemeClr val="accent4"/>
          </a:lnRef>
          <a:fillRef idx="0">
            <a:schemeClr val="accent4"/>
          </a:fillRef>
          <a:effectRef idx="0">
            <a:schemeClr val="accent4"/>
          </a:effectRef>
          <a:fontRef idx="minor">
            <a:schemeClr val="tx1"/>
          </a:fontRef>
        </p:style>
      </p:cxnSp>
      <p:sp>
        <p:nvSpPr>
          <p:cNvPr id="9" name="TextBox 8"/>
          <p:cNvSpPr txBox="1"/>
          <p:nvPr/>
        </p:nvSpPr>
        <p:spPr>
          <a:xfrm>
            <a:off x="2763000" y="2604715"/>
            <a:ext cx="2058581" cy="1865126"/>
          </a:xfrm>
          <a:prstGeom prst="rect">
            <a:avLst/>
          </a:prstGeom>
          <a:noFill/>
        </p:spPr>
        <p:txBody>
          <a:bodyPr wrap="square" rtlCol="0">
            <a:spAutoFit/>
          </a:bodyPr>
          <a:lstStyle>
            <a:defPPr>
              <a:defRPr lang="en-US"/>
            </a:defPPr>
            <a:lvl1pPr>
              <a:lnSpc>
                <a:spcPct val="80000"/>
              </a:lnSpc>
              <a:defRPr sz="2400" b="1" spc="-100">
                <a:solidFill>
                  <a:srgbClr val="000000"/>
                </a:solidFill>
                <a:latin typeface="Arial"/>
                <a:cs typeface="Arial"/>
              </a:defRPr>
            </a:lvl1pPr>
          </a:lstStyle>
          <a:p>
            <a:r>
              <a:rPr lang="en-US" dirty="0"/>
              <a:t>innovative, outcomes-based contracts executed world-wide</a:t>
            </a:r>
          </a:p>
        </p:txBody>
      </p:sp>
      <p:sp>
        <p:nvSpPr>
          <p:cNvPr id="10" name="TextBox 9"/>
          <p:cNvSpPr txBox="1"/>
          <p:nvPr/>
        </p:nvSpPr>
        <p:spPr>
          <a:xfrm>
            <a:off x="5017960" y="1959977"/>
            <a:ext cx="1549277" cy="686278"/>
          </a:xfrm>
          <a:prstGeom prst="rect">
            <a:avLst/>
          </a:prstGeom>
          <a:noFill/>
        </p:spPr>
        <p:txBody>
          <a:bodyPr wrap="square" rtlCol="0">
            <a:spAutoFit/>
          </a:bodyPr>
          <a:lstStyle/>
          <a:p>
            <a:pPr>
              <a:lnSpc>
                <a:spcPct val="70000"/>
              </a:lnSpc>
            </a:pPr>
            <a:r>
              <a:rPr lang="en-US" sz="5400" b="1" spc="-150" dirty="0">
                <a:solidFill>
                  <a:srgbClr val="3066CD"/>
                </a:solidFill>
                <a:latin typeface="Arial"/>
                <a:cs typeface="Arial"/>
              </a:rPr>
              <a:t>4x</a:t>
            </a:r>
          </a:p>
        </p:txBody>
      </p:sp>
      <p:cxnSp>
        <p:nvCxnSpPr>
          <p:cNvPr id="11" name="Straight Connector 10"/>
          <p:cNvCxnSpPr/>
          <p:nvPr/>
        </p:nvCxnSpPr>
        <p:spPr>
          <a:xfrm>
            <a:off x="4919770" y="1793871"/>
            <a:ext cx="0" cy="2454371"/>
          </a:xfrm>
          <a:prstGeom prst="line">
            <a:avLst/>
          </a:prstGeom>
          <a:ln w="3175" cmpd="sng">
            <a:solidFill>
              <a:srgbClr val="3066CD"/>
            </a:solidFill>
          </a:ln>
        </p:spPr>
        <p:style>
          <a:lnRef idx="1">
            <a:schemeClr val="accent4"/>
          </a:lnRef>
          <a:fillRef idx="0">
            <a:schemeClr val="accent4"/>
          </a:fillRef>
          <a:effectRef idx="0">
            <a:schemeClr val="accent4"/>
          </a:effectRef>
          <a:fontRef idx="minor">
            <a:schemeClr val="tx1"/>
          </a:fontRef>
        </p:style>
      </p:cxnSp>
      <p:sp>
        <p:nvSpPr>
          <p:cNvPr id="12" name="TextBox 11"/>
          <p:cNvSpPr txBox="1"/>
          <p:nvPr/>
        </p:nvSpPr>
        <p:spPr>
          <a:xfrm>
            <a:off x="5017960" y="2604715"/>
            <a:ext cx="2297240" cy="1569660"/>
          </a:xfrm>
          <a:prstGeom prst="rect">
            <a:avLst/>
          </a:prstGeom>
          <a:noFill/>
        </p:spPr>
        <p:txBody>
          <a:bodyPr wrap="square" rtlCol="0">
            <a:spAutoFit/>
          </a:bodyPr>
          <a:lstStyle>
            <a:defPPr>
              <a:defRPr lang="en-US"/>
            </a:defPPr>
            <a:lvl1pPr>
              <a:lnSpc>
                <a:spcPct val="80000"/>
              </a:lnSpc>
              <a:defRPr sz="2400" b="1" spc="-100">
                <a:solidFill>
                  <a:srgbClr val="000000"/>
                </a:solidFill>
                <a:latin typeface="Arial"/>
                <a:cs typeface="Arial"/>
              </a:defRPr>
            </a:lvl1pPr>
          </a:lstStyle>
          <a:p>
            <a:r>
              <a:rPr lang="en-US" dirty="0"/>
              <a:t>two-year increase in chief digital officers in pharma</a:t>
            </a:r>
          </a:p>
        </p:txBody>
      </p:sp>
      <p:sp>
        <p:nvSpPr>
          <p:cNvPr id="13" name="TextBox 12"/>
          <p:cNvSpPr txBox="1"/>
          <p:nvPr/>
        </p:nvSpPr>
        <p:spPr>
          <a:xfrm>
            <a:off x="337375" y="1144268"/>
            <a:ext cx="3583140" cy="323165"/>
          </a:xfrm>
          <a:prstGeom prst="rect">
            <a:avLst/>
          </a:prstGeom>
          <a:noFill/>
        </p:spPr>
        <p:txBody>
          <a:bodyPr wrap="square" rtlCol="0">
            <a:spAutoFit/>
          </a:bodyPr>
          <a:lstStyle/>
          <a:p>
            <a:pPr>
              <a:lnSpc>
                <a:spcPct val="80000"/>
              </a:lnSpc>
            </a:pPr>
            <a:r>
              <a:rPr lang="en-US" i="1" dirty="0">
                <a:solidFill>
                  <a:srgbClr val="3066CD"/>
                </a:solidFill>
                <a:latin typeface="Georgia"/>
                <a:cs typeface="Georgia"/>
              </a:rPr>
              <a:t>Unrivaled Expertise</a:t>
            </a:r>
          </a:p>
        </p:txBody>
      </p:sp>
    </p:spTree>
    <p:extLst>
      <p:ext uri="{BB962C8B-B14F-4D97-AF65-F5344CB8AC3E}">
        <p14:creationId xmlns:p14="http://schemas.microsoft.com/office/powerpoint/2010/main" val="2595734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011F53"/>
            </a:gs>
            <a:gs pos="100000">
              <a:srgbClr val="01193F"/>
            </a:gs>
          </a:gsLst>
          <a:lin ang="16200000" scaled="0"/>
        </a:gradFill>
        <a:effectLst/>
      </p:bgPr>
    </p:bg>
    <p:spTree>
      <p:nvGrpSpPr>
        <p:cNvPr id="1" name=""/>
        <p:cNvGrpSpPr/>
        <p:nvPr/>
      </p:nvGrpSpPr>
      <p:grpSpPr>
        <a:xfrm>
          <a:off x="0" y="0"/>
          <a:ext cx="0" cy="0"/>
          <a:chOff x="0" y="0"/>
          <a:chExt cx="0" cy="0"/>
        </a:xfrm>
      </p:grpSpPr>
      <p:pic>
        <p:nvPicPr>
          <p:cNvPr id="6" name="Picture 5"/>
          <p:cNvPicPr>
            <a:picLocks/>
          </p:cNvPicPr>
          <p:nvPr/>
        </p:nvPicPr>
        <p:blipFill>
          <a:blip r:embed="rId3">
            <a:alphaModFix amt="7000"/>
            <a:extLst>
              <a:ext uri="{28A0092B-C50C-407E-A947-70E740481C1C}">
                <a14:useLocalDpi xmlns:a14="http://schemas.microsoft.com/office/drawing/2010/main" val="0"/>
              </a:ext>
            </a:extLst>
          </a:blip>
          <a:stretch>
            <a:fillRect/>
          </a:stretch>
        </p:blipFill>
        <p:spPr>
          <a:xfrm flipV="1">
            <a:off x="-8128" y="-4572"/>
            <a:ext cx="9152128" cy="5148072"/>
          </a:xfrm>
          <a:prstGeom prst="rect">
            <a:avLst/>
          </a:prstGeom>
        </p:spPr>
      </p:pic>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39</a:t>
            </a:fld>
            <a:endParaRPr lang="en-US"/>
          </a:p>
        </p:txBody>
      </p:sp>
      <p:sp>
        <p:nvSpPr>
          <p:cNvPr id="8" name="TextBox 7"/>
          <p:cNvSpPr txBox="1"/>
          <p:nvPr/>
        </p:nvSpPr>
        <p:spPr>
          <a:xfrm>
            <a:off x="476240" y="1923111"/>
            <a:ext cx="5048259" cy="1267976"/>
          </a:xfrm>
          <a:prstGeom prst="rect">
            <a:avLst/>
          </a:prstGeom>
          <a:noFill/>
        </p:spPr>
        <p:txBody>
          <a:bodyPr wrap="square" rtlCol="0">
            <a:spAutoFit/>
          </a:bodyPr>
          <a:lstStyle/>
          <a:p>
            <a:pPr>
              <a:lnSpc>
                <a:spcPct val="70000"/>
              </a:lnSpc>
            </a:pPr>
            <a:r>
              <a:rPr lang="en-US" sz="5400" b="1" spc="-300" dirty="0">
                <a:solidFill>
                  <a:srgbClr val="17B4AD"/>
                </a:solidFill>
                <a:latin typeface="Arial"/>
                <a:cs typeface="Arial"/>
              </a:rPr>
              <a:t>Pioneering</a:t>
            </a:r>
          </a:p>
          <a:p>
            <a:pPr>
              <a:lnSpc>
                <a:spcPct val="70000"/>
              </a:lnSpc>
            </a:pPr>
            <a:r>
              <a:rPr lang="en-US" sz="5400" b="1" spc="-300" dirty="0">
                <a:solidFill>
                  <a:srgbClr val="17B4AD"/>
                </a:solidFill>
                <a:latin typeface="Arial"/>
                <a:cs typeface="Arial"/>
              </a:rPr>
              <a:t>analytics</a:t>
            </a:r>
          </a:p>
        </p:txBody>
      </p:sp>
    </p:spTree>
    <p:extLst>
      <p:ext uri="{BB962C8B-B14F-4D97-AF65-F5344CB8AC3E}">
        <p14:creationId xmlns:p14="http://schemas.microsoft.com/office/powerpoint/2010/main" val="134856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4</a:t>
            </a:fld>
            <a:endParaRPr lang="en-US"/>
          </a:p>
        </p:txBody>
      </p:sp>
      <p:sp>
        <p:nvSpPr>
          <p:cNvPr id="19" name="TextBox 18"/>
          <p:cNvSpPr txBox="1"/>
          <p:nvPr/>
        </p:nvSpPr>
        <p:spPr>
          <a:xfrm>
            <a:off x="551010" y="1137136"/>
            <a:ext cx="1549277" cy="686278"/>
          </a:xfrm>
          <a:prstGeom prst="rect">
            <a:avLst/>
          </a:prstGeom>
          <a:noFill/>
        </p:spPr>
        <p:txBody>
          <a:bodyPr wrap="square" rtlCol="0">
            <a:spAutoFit/>
          </a:bodyPr>
          <a:lstStyle/>
          <a:p>
            <a:pPr>
              <a:lnSpc>
                <a:spcPct val="70000"/>
              </a:lnSpc>
            </a:pPr>
            <a:r>
              <a:rPr lang="en-US" sz="5400" b="1" spc="-150" dirty="0">
                <a:solidFill>
                  <a:srgbClr val="B7D108"/>
                </a:solidFill>
                <a:latin typeface="Arial"/>
                <a:cs typeface="Arial"/>
              </a:rPr>
              <a:t>1K</a:t>
            </a:r>
          </a:p>
        </p:txBody>
      </p:sp>
      <p:sp>
        <p:nvSpPr>
          <p:cNvPr id="24" name="TextBox 23"/>
          <p:cNvSpPr txBox="1"/>
          <p:nvPr/>
        </p:nvSpPr>
        <p:spPr>
          <a:xfrm>
            <a:off x="3287656" y="1144963"/>
            <a:ext cx="1665841" cy="686278"/>
          </a:xfrm>
          <a:prstGeom prst="rect">
            <a:avLst/>
          </a:prstGeom>
          <a:noFill/>
        </p:spPr>
        <p:txBody>
          <a:bodyPr wrap="none" rtlCol="0">
            <a:spAutoFit/>
          </a:bodyPr>
          <a:lstStyle/>
          <a:p>
            <a:pPr>
              <a:lnSpc>
                <a:spcPct val="70000"/>
              </a:lnSpc>
            </a:pPr>
            <a:r>
              <a:rPr lang="en-US" sz="5400" b="1" spc="-150" dirty="0">
                <a:solidFill>
                  <a:srgbClr val="B7D108"/>
                </a:solidFill>
                <a:latin typeface="Arial"/>
                <a:cs typeface="Arial"/>
              </a:rPr>
              <a:t>100+</a:t>
            </a:r>
          </a:p>
        </p:txBody>
      </p:sp>
      <p:grpSp>
        <p:nvGrpSpPr>
          <p:cNvPr id="11" name="Group 10"/>
          <p:cNvGrpSpPr/>
          <p:nvPr/>
        </p:nvGrpSpPr>
        <p:grpSpPr>
          <a:xfrm>
            <a:off x="452820" y="1013018"/>
            <a:ext cx="2736646" cy="1435660"/>
            <a:chOff x="452820" y="1013018"/>
            <a:chExt cx="2736646" cy="1556603"/>
          </a:xfrm>
        </p:grpSpPr>
        <p:cxnSp>
          <p:nvCxnSpPr>
            <p:cNvPr id="23" name="Straight Connector 22"/>
            <p:cNvCxnSpPr/>
            <p:nvPr/>
          </p:nvCxnSpPr>
          <p:spPr>
            <a:xfrm>
              <a:off x="452820" y="1013018"/>
              <a:ext cx="0" cy="1548776"/>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p:nvPr/>
          </p:nvCxnSpPr>
          <p:spPr>
            <a:xfrm>
              <a:off x="3189466" y="1020845"/>
              <a:ext cx="0" cy="1548776"/>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grpSp>
      <p:sp>
        <p:nvSpPr>
          <p:cNvPr id="26" name="TextBox 25"/>
          <p:cNvSpPr txBox="1"/>
          <p:nvPr/>
        </p:nvSpPr>
        <p:spPr>
          <a:xfrm>
            <a:off x="560518" y="2921965"/>
            <a:ext cx="915635" cy="686278"/>
          </a:xfrm>
          <a:prstGeom prst="rect">
            <a:avLst/>
          </a:prstGeom>
          <a:noFill/>
        </p:spPr>
        <p:txBody>
          <a:bodyPr wrap="none" rtlCol="0">
            <a:spAutoFit/>
          </a:bodyPr>
          <a:lstStyle/>
          <a:p>
            <a:pPr>
              <a:lnSpc>
                <a:spcPct val="70000"/>
              </a:lnSpc>
            </a:pPr>
            <a:r>
              <a:rPr lang="en-US" sz="5400" b="1" spc="-150" dirty="0">
                <a:solidFill>
                  <a:srgbClr val="B7D108"/>
                </a:solidFill>
                <a:latin typeface="Arial"/>
                <a:cs typeface="Arial"/>
              </a:rPr>
              <a:t>18</a:t>
            </a:r>
          </a:p>
        </p:txBody>
      </p:sp>
      <p:cxnSp>
        <p:nvCxnSpPr>
          <p:cNvPr id="30" name="Straight Connector 29"/>
          <p:cNvCxnSpPr/>
          <p:nvPr/>
        </p:nvCxnSpPr>
        <p:spPr>
          <a:xfrm>
            <a:off x="462328" y="2797847"/>
            <a:ext cx="0" cy="1548776"/>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cxnSp>
        <p:nvCxnSpPr>
          <p:cNvPr id="32" name="Straight Connector 31"/>
          <p:cNvCxnSpPr/>
          <p:nvPr/>
        </p:nvCxnSpPr>
        <p:spPr>
          <a:xfrm>
            <a:off x="3198974" y="2805674"/>
            <a:ext cx="0" cy="1548776"/>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sp>
        <p:nvSpPr>
          <p:cNvPr id="33" name="TextBox 32"/>
          <p:cNvSpPr txBox="1"/>
          <p:nvPr/>
        </p:nvSpPr>
        <p:spPr>
          <a:xfrm>
            <a:off x="337375" y="409478"/>
            <a:ext cx="3583140" cy="323165"/>
          </a:xfrm>
          <a:prstGeom prst="rect">
            <a:avLst/>
          </a:prstGeom>
          <a:noFill/>
        </p:spPr>
        <p:txBody>
          <a:bodyPr wrap="square" rtlCol="0">
            <a:spAutoFit/>
          </a:bodyPr>
          <a:lstStyle/>
          <a:p>
            <a:pPr>
              <a:lnSpc>
                <a:spcPct val="80000"/>
              </a:lnSpc>
            </a:pPr>
            <a:r>
              <a:rPr lang="en-US" i="1" dirty="0">
                <a:solidFill>
                  <a:srgbClr val="B7D108"/>
                </a:solidFill>
                <a:latin typeface="Georgia"/>
                <a:cs typeface="Georgia"/>
              </a:rPr>
              <a:t>About Us</a:t>
            </a:r>
          </a:p>
        </p:txBody>
      </p:sp>
      <p:sp>
        <p:nvSpPr>
          <p:cNvPr id="34" name="TextBox 33"/>
          <p:cNvSpPr txBox="1"/>
          <p:nvPr/>
        </p:nvSpPr>
        <p:spPr>
          <a:xfrm>
            <a:off x="558913" y="1765414"/>
            <a:ext cx="1769075" cy="387798"/>
          </a:xfrm>
          <a:prstGeom prst="rect">
            <a:avLst/>
          </a:prstGeom>
          <a:noFill/>
        </p:spPr>
        <p:txBody>
          <a:bodyPr wrap="square" rtlCol="0">
            <a:spAutoFit/>
          </a:bodyPr>
          <a:lstStyle/>
          <a:p>
            <a:pPr>
              <a:lnSpc>
                <a:spcPct val="80000"/>
              </a:lnSpc>
            </a:pPr>
            <a:r>
              <a:rPr lang="en-US" sz="2400" b="1" spc="-100" dirty="0">
                <a:solidFill>
                  <a:srgbClr val="000000"/>
                </a:solidFill>
                <a:latin typeface="Arial"/>
                <a:cs typeface="Arial"/>
              </a:rPr>
              <a:t>customers</a:t>
            </a:r>
          </a:p>
        </p:txBody>
      </p:sp>
      <p:sp>
        <p:nvSpPr>
          <p:cNvPr id="35" name="TextBox 34"/>
          <p:cNvSpPr txBox="1"/>
          <p:nvPr/>
        </p:nvSpPr>
        <p:spPr>
          <a:xfrm>
            <a:off x="3295559" y="1765414"/>
            <a:ext cx="1314784" cy="683264"/>
          </a:xfrm>
          <a:prstGeom prst="rect">
            <a:avLst/>
          </a:prstGeom>
          <a:noFill/>
        </p:spPr>
        <p:txBody>
          <a:bodyPr wrap="none" rtlCol="0">
            <a:spAutoFit/>
          </a:bodyPr>
          <a:lstStyle/>
          <a:p>
            <a:pPr>
              <a:lnSpc>
                <a:spcPct val="80000"/>
              </a:lnSpc>
            </a:pPr>
            <a:r>
              <a:rPr lang="en-US" sz="2400" b="1" spc="-100">
                <a:solidFill>
                  <a:srgbClr val="000000"/>
                </a:solidFill>
                <a:latin typeface="Arial"/>
                <a:cs typeface="Arial"/>
              </a:rPr>
              <a:t>industry</a:t>
            </a:r>
            <a:endParaRPr lang="en-US" sz="2400" b="1" spc="-100" dirty="0">
              <a:solidFill>
                <a:srgbClr val="000000"/>
              </a:solidFill>
              <a:latin typeface="Arial"/>
              <a:cs typeface="Arial"/>
            </a:endParaRPr>
          </a:p>
          <a:p>
            <a:pPr>
              <a:lnSpc>
                <a:spcPct val="80000"/>
              </a:lnSpc>
            </a:pPr>
            <a:r>
              <a:rPr lang="en-US" sz="2400" b="1" spc="-100" dirty="0">
                <a:solidFill>
                  <a:srgbClr val="000000"/>
                </a:solidFill>
                <a:latin typeface="Arial"/>
                <a:cs typeface="Arial"/>
              </a:rPr>
              <a:t>partners</a:t>
            </a:r>
          </a:p>
        </p:txBody>
      </p:sp>
      <p:sp>
        <p:nvSpPr>
          <p:cNvPr id="36" name="TextBox 35"/>
          <p:cNvSpPr txBox="1"/>
          <p:nvPr/>
        </p:nvSpPr>
        <p:spPr>
          <a:xfrm>
            <a:off x="558913" y="3556492"/>
            <a:ext cx="2148347" cy="683264"/>
          </a:xfrm>
          <a:prstGeom prst="rect">
            <a:avLst/>
          </a:prstGeom>
          <a:noFill/>
        </p:spPr>
        <p:txBody>
          <a:bodyPr wrap="square" rtlCol="0">
            <a:spAutoFit/>
          </a:bodyPr>
          <a:lstStyle/>
          <a:p>
            <a:pPr>
              <a:lnSpc>
                <a:spcPct val="80000"/>
              </a:lnSpc>
            </a:pPr>
            <a:r>
              <a:rPr lang="en-US" sz="2400" b="1" spc="-100" dirty="0">
                <a:solidFill>
                  <a:srgbClr val="000000"/>
                </a:solidFill>
                <a:latin typeface="Arial"/>
                <a:cs typeface="Arial"/>
              </a:rPr>
              <a:t>pharma</a:t>
            </a:r>
          </a:p>
          <a:p>
            <a:pPr>
              <a:lnSpc>
                <a:spcPct val="80000"/>
              </a:lnSpc>
            </a:pPr>
            <a:r>
              <a:rPr lang="en-US" sz="2400" b="1" spc="-100" dirty="0">
                <a:solidFill>
                  <a:srgbClr val="000000"/>
                </a:solidFill>
                <a:latin typeface="Arial"/>
                <a:cs typeface="Arial"/>
              </a:rPr>
              <a:t>customers</a:t>
            </a:r>
          </a:p>
        </p:txBody>
      </p:sp>
      <p:sp>
        <p:nvSpPr>
          <p:cNvPr id="37" name="TextBox 36"/>
          <p:cNvSpPr txBox="1"/>
          <p:nvPr/>
        </p:nvSpPr>
        <p:spPr>
          <a:xfrm>
            <a:off x="3295559" y="3556492"/>
            <a:ext cx="1733167" cy="683264"/>
          </a:xfrm>
          <a:prstGeom prst="rect">
            <a:avLst/>
          </a:prstGeom>
          <a:noFill/>
        </p:spPr>
        <p:txBody>
          <a:bodyPr wrap="none" rtlCol="0">
            <a:spAutoFit/>
          </a:bodyPr>
          <a:lstStyle/>
          <a:p>
            <a:pPr>
              <a:lnSpc>
                <a:spcPct val="80000"/>
              </a:lnSpc>
            </a:pPr>
            <a:r>
              <a:rPr lang="en-US" sz="2400" b="1" spc="-100" dirty="0">
                <a:solidFill>
                  <a:srgbClr val="000000"/>
                </a:solidFill>
                <a:latin typeface="Arial"/>
                <a:cs typeface="Arial"/>
              </a:rPr>
              <a:t>med device</a:t>
            </a:r>
          </a:p>
          <a:p>
            <a:pPr>
              <a:lnSpc>
                <a:spcPct val="80000"/>
              </a:lnSpc>
            </a:pPr>
            <a:r>
              <a:rPr lang="en-US" sz="2400" b="1" spc="-100" dirty="0">
                <a:solidFill>
                  <a:srgbClr val="000000"/>
                </a:solidFill>
                <a:latin typeface="Arial"/>
                <a:cs typeface="Arial"/>
              </a:rPr>
              <a:t>customers</a:t>
            </a:r>
          </a:p>
        </p:txBody>
      </p:sp>
      <p:sp>
        <p:nvSpPr>
          <p:cNvPr id="38" name="TextBox 37"/>
          <p:cNvSpPr txBox="1"/>
          <p:nvPr/>
        </p:nvSpPr>
        <p:spPr>
          <a:xfrm>
            <a:off x="1325648" y="3148624"/>
            <a:ext cx="1136850" cy="338554"/>
          </a:xfrm>
          <a:prstGeom prst="rect">
            <a:avLst/>
          </a:prstGeom>
          <a:noFill/>
        </p:spPr>
        <p:txBody>
          <a:bodyPr wrap="none" rtlCol="0">
            <a:spAutoFit/>
          </a:bodyPr>
          <a:lstStyle>
            <a:defPPr>
              <a:defRPr lang="en-US"/>
            </a:defPPr>
            <a:lvl1pPr>
              <a:lnSpc>
                <a:spcPct val="80000"/>
              </a:lnSpc>
              <a:defRPr sz="2000" b="1" spc="-100">
                <a:solidFill>
                  <a:srgbClr val="B7D108"/>
                </a:solidFill>
                <a:latin typeface="Arial"/>
                <a:cs typeface="Arial"/>
              </a:defRPr>
            </a:lvl1pPr>
          </a:lstStyle>
          <a:p>
            <a:r>
              <a:rPr lang="en-US" dirty="0"/>
              <a:t>of top 25</a:t>
            </a:r>
          </a:p>
        </p:txBody>
      </p:sp>
      <p:sp>
        <p:nvSpPr>
          <p:cNvPr id="39" name="TextBox 38"/>
          <p:cNvSpPr txBox="1"/>
          <p:nvPr/>
        </p:nvSpPr>
        <p:spPr>
          <a:xfrm>
            <a:off x="3287656" y="2921965"/>
            <a:ext cx="915635" cy="686278"/>
          </a:xfrm>
          <a:prstGeom prst="rect">
            <a:avLst/>
          </a:prstGeom>
          <a:noFill/>
        </p:spPr>
        <p:txBody>
          <a:bodyPr wrap="none" rtlCol="0">
            <a:spAutoFit/>
          </a:bodyPr>
          <a:lstStyle/>
          <a:p>
            <a:pPr>
              <a:lnSpc>
                <a:spcPct val="70000"/>
              </a:lnSpc>
            </a:pPr>
            <a:r>
              <a:rPr lang="en-US" sz="5400" b="1" spc="-150" dirty="0">
                <a:solidFill>
                  <a:srgbClr val="B7D108"/>
                </a:solidFill>
                <a:latin typeface="Arial"/>
                <a:cs typeface="Arial"/>
              </a:rPr>
              <a:t>18</a:t>
            </a:r>
          </a:p>
        </p:txBody>
      </p:sp>
      <p:sp>
        <p:nvSpPr>
          <p:cNvPr id="40" name="TextBox 39"/>
          <p:cNvSpPr txBox="1"/>
          <p:nvPr/>
        </p:nvSpPr>
        <p:spPr>
          <a:xfrm>
            <a:off x="4052786" y="3148624"/>
            <a:ext cx="1136850" cy="338554"/>
          </a:xfrm>
          <a:prstGeom prst="rect">
            <a:avLst/>
          </a:prstGeom>
          <a:noFill/>
        </p:spPr>
        <p:txBody>
          <a:bodyPr wrap="none" rtlCol="0">
            <a:spAutoFit/>
          </a:bodyPr>
          <a:lstStyle>
            <a:defPPr>
              <a:defRPr lang="en-US"/>
            </a:defPPr>
            <a:lvl1pPr>
              <a:lnSpc>
                <a:spcPct val="80000"/>
              </a:lnSpc>
              <a:defRPr sz="2000" b="1" spc="-100">
                <a:solidFill>
                  <a:srgbClr val="B7D108"/>
                </a:solidFill>
                <a:latin typeface="Arial"/>
                <a:cs typeface="Arial"/>
              </a:defRPr>
            </a:lvl1pPr>
          </a:lstStyle>
          <a:p>
            <a:r>
              <a:rPr lang="en-US" dirty="0"/>
              <a:t>of top 25</a:t>
            </a:r>
          </a:p>
        </p:txBody>
      </p:sp>
    </p:spTree>
    <p:extLst>
      <p:ext uri="{BB962C8B-B14F-4D97-AF65-F5344CB8AC3E}">
        <p14:creationId xmlns:p14="http://schemas.microsoft.com/office/powerpoint/2010/main" val="1486791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40</a:t>
            </a:fld>
            <a:endParaRPr lang="en-US"/>
          </a:p>
        </p:txBody>
      </p:sp>
      <p:sp>
        <p:nvSpPr>
          <p:cNvPr id="4" name="TextBox 3"/>
          <p:cNvSpPr txBox="1"/>
          <p:nvPr/>
        </p:nvSpPr>
        <p:spPr>
          <a:xfrm>
            <a:off x="551010" y="1952150"/>
            <a:ext cx="1549277" cy="686278"/>
          </a:xfrm>
          <a:prstGeom prst="rect">
            <a:avLst/>
          </a:prstGeom>
          <a:noFill/>
        </p:spPr>
        <p:txBody>
          <a:bodyPr wrap="square" rtlCol="0">
            <a:spAutoFit/>
          </a:bodyPr>
          <a:lstStyle/>
          <a:p>
            <a:pPr>
              <a:lnSpc>
                <a:spcPct val="70000"/>
              </a:lnSpc>
            </a:pPr>
            <a:r>
              <a:rPr lang="en-US" sz="5400" b="1" spc="-300" dirty="0">
                <a:solidFill>
                  <a:srgbClr val="17B4AD"/>
                </a:solidFill>
                <a:latin typeface="Arial"/>
                <a:cs typeface="Arial"/>
              </a:rPr>
              <a:t>69%</a:t>
            </a:r>
            <a:endParaRPr lang="en-US" sz="5400" b="1" spc="-150" dirty="0">
              <a:solidFill>
                <a:srgbClr val="17B4AD"/>
              </a:solidFill>
              <a:latin typeface="Arial"/>
              <a:cs typeface="Arial"/>
            </a:endParaRPr>
          </a:p>
        </p:txBody>
      </p:sp>
      <p:cxnSp>
        <p:nvCxnSpPr>
          <p:cNvPr id="5" name="Straight Connector 4"/>
          <p:cNvCxnSpPr/>
          <p:nvPr/>
        </p:nvCxnSpPr>
        <p:spPr>
          <a:xfrm>
            <a:off x="452820" y="1786044"/>
            <a:ext cx="0" cy="2286000"/>
          </a:xfrm>
          <a:prstGeom prst="line">
            <a:avLst/>
          </a:prstGeom>
          <a:ln w="3175" cmpd="sng">
            <a:solidFill>
              <a:srgbClr val="17B4AD"/>
            </a:solidFill>
          </a:ln>
        </p:spPr>
        <p:style>
          <a:lnRef idx="1">
            <a:schemeClr val="accent4"/>
          </a:lnRef>
          <a:fillRef idx="0">
            <a:schemeClr val="accent4"/>
          </a:fillRef>
          <a:effectRef idx="0">
            <a:schemeClr val="accent4"/>
          </a:effectRef>
          <a:fontRef idx="minor">
            <a:schemeClr val="tx1"/>
          </a:fontRef>
        </p:style>
      </p:cxnSp>
      <p:sp>
        <p:nvSpPr>
          <p:cNvPr id="6" name="TextBox 5"/>
          <p:cNvSpPr txBox="1"/>
          <p:nvPr/>
        </p:nvSpPr>
        <p:spPr>
          <a:xfrm>
            <a:off x="551010" y="2596888"/>
            <a:ext cx="1894002" cy="1274195"/>
          </a:xfrm>
          <a:prstGeom prst="rect">
            <a:avLst/>
          </a:prstGeom>
          <a:noFill/>
        </p:spPr>
        <p:txBody>
          <a:bodyPr wrap="square" rtlCol="0">
            <a:spAutoFit/>
          </a:bodyPr>
          <a:lstStyle>
            <a:defPPr>
              <a:defRPr lang="en-US"/>
            </a:defPPr>
            <a:lvl1pPr>
              <a:lnSpc>
                <a:spcPct val="80000"/>
              </a:lnSpc>
              <a:defRPr sz="2400" b="1" spc="-100">
                <a:solidFill>
                  <a:srgbClr val="000000"/>
                </a:solidFill>
                <a:latin typeface="Arial"/>
                <a:cs typeface="Arial"/>
              </a:defRPr>
            </a:lvl1pPr>
          </a:lstStyle>
          <a:p>
            <a:r>
              <a:rPr lang="en-US" dirty="0"/>
              <a:t>increase of precision medicines in the next 5</a:t>
            </a:r>
          </a:p>
        </p:txBody>
      </p:sp>
      <p:sp>
        <p:nvSpPr>
          <p:cNvPr id="7" name="TextBox 6"/>
          <p:cNvSpPr txBox="1"/>
          <p:nvPr/>
        </p:nvSpPr>
        <p:spPr>
          <a:xfrm>
            <a:off x="2763000" y="1959977"/>
            <a:ext cx="1549277" cy="686278"/>
          </a:xfrm>
          <a:prstGeom prst="rect">
            <a:avLst/>
          </a:prstGeom>
          <a:noFill/>
        </p:spPr>
        <p:txBody>
          <a:bodyPr wrap="square" rtlCol="0">
            <a:spAutoFit/>
          </a:bodyPr>
          <a:lstStyle/>
          <a:p>
            <a:pPr>
              <a:lnSpc>
                <a:spcPct val="70000"/>
              </a:lnSpc>
            </a:pPr>
            <a:r>
              <a:rPr lang="en-US" sz="5400" b="1" spc="-300" dirty="0">
                <a:solidFill>
                  <a:srgbClr val="17B4AD"/>
                </a:solidFill>
                <a:latin typeface="Arial"/>
                <a:cs typeface="Arial"/>
              </a:rPr>
              <a:t>4x</a:t>
            </a:r>
            <a:endParaRPr lang="en-US" sz="5400" b="1" spc="-150" dirty="0">
              <a:solidFill>
                <a:srgbClr val="17B4AD"/>
              </a:solidFill>
              <a:latin typeface="Arial"/>
              <a:cs typeface="Arial"/>
            </a:endParaRPr>
          </a:p>
        </p:txBody>
      </p:sp>
      <p:cxnSp>
        <p:nvCxnSpPr>
          <p:cNvPr id="8" name="Straight Connector 7"/>
          <p:cNvCxnSpPr/>
          <p:nvPr/>
        </p:nvCxnSpPr>
        <p:spPr>
          <a:xfrm>
            <a:off x="2664810" y="1793871"/>
            <a:ext cx="0" cy="2286000"/>
          </a:xfrm>
          <a:prstGeom prst="line">
            <a:avLst/>
          </a:prstGeom>
          <a:ln w="3175" cmpd="sng">
            <a:solidFill>
              <a:srgbClr val="17B4AD"/>
            </a:solidFill>
          </a:ln>
        </p:spPr>
        <p:style>
          <a:lnRef idx="1">
            <a:schemeClr val="accent4"/>
          </a:lnRef>
          <a:fillRef idx="0">
            <a:schemeClr val="accent4"/>
          </a:fillRef>
          <a:effectRef idx="0">
            <a:schemeClr val="accent4"/>
          </a:effectRef>
          <a:fontRef idx="minor">
            <a:schemeClr val="tx1"/>
          </a:fontRef>
        </p:style>
      </p:cxnSp>
      <p:sp>
        <p:nvSpPr>
          <p:cNvPr id="9" name="TextBox 8"/>
          <p:cNvSpPr txBox="1"/>
          <p:nvPr/>
        </p:nvSpPr>
        <p:spPr>
          <a:xfrm>
            <a:off x="2763000" y="2604715"/>
            <a:ext cx="2058581" cy="978729"/>
          </a:xfrm>
          <a:prstGeom prst="rect">
            <a:avLst/>
          </a:prstGeom>
          <a:noFill/>
        </p:spPr>
        <p:txBody>
          <a:bodyPr wrap="square" rtlCol="0">
            <a:spAutoFit/>
          </a:bodyPr>
          <a:lstStyle>
            <a:defPPr>
              <a:defRPr lang="en-US"/>
            </a:defPPr>
            <a:lvl1pPr>
              <a:lnSpc>
                <a:spcPct val="80000"/>
              </a:lnSpc>
              <a:defRPr sz="2400" b="1" spc="-100">
                <a:solidFill>
                  <a:srgbClr val="000000"/>
                </a:solidFill>
                <a:latin typeface="Arial"/>
                <a:cs typeface="Arial"/>
              </a:defRPr>
            </a:lvl1pPr>
          </a:lstStyle>
          <a:p>
            <a:r>
              <a:rPr lang="en-US" dirty="0"/>
              <a:t>use of medical sensors</a:t>
            </a:r>
          </a:p>
        </p:txBody>
      </p:sp>
      <p:sp>
        <p:nvSpPr>
          <p:cNvPr id="10" name="TextBox 9"/>
          <p:cNvSpPr txBox="1"/>
          <p:nvPr/>
        </p:nvSpPr>
        <p:spPr>
          <a:xfrm>
            <a:off x="5017960" y="1959977"/>
            <a:ext cx="1549277" cy="686278"/>
          </a:xfrm>
          <a:prstGeom prst="rect">
            <a:avLst/>
          </a:prstGeom>
          <a:noFill/>
        </p:spPr>
        <p:txBody>
          <a:bodyPr wrap="square" rtlCol="0">
            <a:spAutoFit/>
          </a:bodyPr>
          <a:lstStyle/>
          <a:p>
            <a:pPr>
              <a:lnSpc>
                <a:spcPct val="70000"/>
              </a:lnSpc>
            </a:pPr>
            <a:r>
              <a:rPr lang="en-US" sz="5400" b="1" spc="-300" dirty="0">
                <a:solidFill>
                  <a:srgbClr val="17B4AD"/>
                </a:solidFill>
                <a:latin typeface="Arial"/>
                <a:cs typeface="Arial"/>
              </a:rPr>
              <a:t>3x</a:t>
            </a:r>
            <a:endParaRPr lang="en-US" sz="5400" b="1" spc="-150" dirty="0">
              <a:solidFill>
                <a:srgbClr val="17B4AD"/>
              </a:solidFill>
              <a:latin typeface="Arial"/>
              <a:cs typeface="Arial"/>
            </a:endParaRPr>
          </a:p>
        </p:txBody>
      </p:sp>
      <p:cxnSp>
        <p:nvCxnSpPr>
          <p:cNvPr id="11" name="Straight Connector 10"/>
          <p:cNvCxnSpPr/>
          <p:nvPr/>
        </p:nvCxnSpPr>
        <p:spPr>
          <a:xfrm>
            <a:off x="4919770" y="1793871"/>
            <a:ext cx="0" cy="2284353"/>
          </a:xfrm>
          <a:prstGeom prst="line">
            <a:avLst/>
          </a:prstGeom>
          <a:ln w="3175" cmpd="sng">
            <a:solidFill>
              <a:srgbClr val="17B4AD"/>
            </a:solidFill>
          </a:ln>
        </p:spPr>
        <p:style>
          <a:lnRef idx="1">
            <a:schemeClr val="accent4"/>
          </a:lnRef>
          <a:fillRef idx="0">
            <a:schemeClr val="accent4"/>
          </a:fillRef>
          <a:effectRef idx="0">
            <a:schemeClr val="accent4"/>
          </a:effectRef>
          <a:fontRef idx="minor">
            <a:schemeClr val="tx1"/>
          </a:fontRef>
        </p:style>
      </p:cxnSp>
      <p:sp>
        <p:nvSpPr>
          <p:cNvPr id="12" name="TextBox 11"/>
          <p:cNvSpPr txBox="1"/>
          <p:nvPr/>
        </p:nvSpPr>
        <p:spPr>
          <a:xfrm>
            <a:off x="5017959" y="2604715"/>
            <a:ext cx="2826630" cy="1569660"/>
          </a:xfrm>
          <a:prstGeom prst="rect">
            <a:avLst/>
          </a:prstGeom>
          <a:noFill/>
        </p:spPr>
        <p:txBody>
          <a:bodyPr wrap="square" rtlCol="0">
            <a:spAutoFit/>
          </a:bodyPr>
          <a:lstStyle>
            <a:defPPr>
              <a:defRPr lang="en-US"/>
            </a:defPPr>
            <a:lvl1pPr>
              <a:lnSpc>
                <a:spcPct val="80000"/>
              </a:lnSpc>
              <a:defRPr sz="2400" b="1" spc="-100">
                <a:solidFill>
                  <a:srgbClr val="000000"/>
                </a:solidFill>
                <a:latin typeface="Arial"/>
                <a:cs typeface="Arial"/>
              </a:defRPr>
            </a:lvl1pPr>
          </a:lstStyle>
          <a:p>
            <a:r>
              <a:rPr lang="en-US" dirty="0"/>
              <a:t>increase in likelihood of trial success when including biomarkers</a:t>
            </a:r>
          </a:p>
        </p:txBody>
      </p:sp>
      <p:sp>
        <p:nvSpPr>
          <p:cNvPr id="13" name="TextBox 12"/>
          <p:cNvSpPr txBox="1"/>
          <p:nvPr/>
        </p:nvSpPr>
        <p:spPr>
          <a:xfrm>
            <a:off x="337375" y="1144268"/>
            <a:ext cx="4329218" cy="313932"/>
          </a:xfrm>
          <a:prstGeom prst="rect">
            <a:avLst/>
          </a:prstGeom>
          <a:noFill/>
        </p:spPr>
        <p:txBody>
          <a:bodyPr wrap="square" rtlCol="0">
            <a:spAutoFit/>
          </a:bodyPr>
          <a:lstStyle/>
          <a:p>
            <a:pPr>
              <a:lnSpc>
                <a:spcPct val="80000"/>
              </a:lnSpc>
            </a:pPr>
            <a:r>
              <a:rPr lang="en-US" i="1" dirty="0">
                <a:solidFill>
                  <a:srgbClr val="17B4AD"/>
                </a:solidFill>
                <a:latin typeface="Georgia"/>
                <a:cs typeface="Georgia"/>
              </a:rPr>
              <a:t>Pioneering Analytics</a:t>
            </a:r>
          </a:p>
        </p:txBody>
      </p:sp>
    </p:spTree>
    <p:extLst>
      <p:ext uri="{BB962C8B-B14F-4D97-AF65-F5344CB8AC3E}">
        <p14:creationId xmlns:p14="http://schemas.microsoft.com/office/powerpoint/2010/main" val="25722041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3">
            <a:alphaModFix amt="7000"/>
            <a:extLst>
              <a:ext uri="{28A0092B-C50C-407E-A947-70E740481C1C}">
                <a14:useLocalDpi xmlns:a14="http://schemas.microsoft.com/office/drawing/2010/main" val="0"/>
              </a:ext>
            </a:extLst>
          </a:blip>
          <a:stretch>
            <a:fillRect/>
          </a:stretch>
        </p:blipFill>
        <p:spPr>
          <a:xfrm flipV="1">
            <a:off x="-8128" y="-4572"/>
            <a:ext cx="9152128" cy="5148072"/>
          </a:xfrm>
          <a:prstGeom prst="rect">
            <a:avLst/>
          </a:prstGeom>
        </p:spPr>
      </p:pic>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41</a:t>
            </a:fld>
            <a:endParaRPr lang="en-US"/>
          </a:p>
        </p:txBody>
      </p:sp>
      <p:sp>
        <p:nvSpPr>
          <p:cNvPr id="7" name="TextBox 6"/>
          <p:cNvSpPr txBox="1"/>
          <p:nvPr/>
        </p:nvSpPr>
        <p:spPr>
          <a:xfrm>
            <a:off x="476240" y="1966456"/>
            <a:ext cx="6737360" cy="2234458"/>
          </a:xfrm>
          <a:prstGeom prst="rect">
            <a:avLst/>
          </a:prstGeom>
          <a:noFill/>
        </p:spPr>
        <p:txBody>
          <a:bodyPr wrap="square" rtlCol="0">
            <a:spAutoFit/>
          </a:bodyPr>
          <a:lstStyle/>
          <a:p>
            <a:pPr>
              <a:lnSpc>
                <a:spcPct val="87000"/>
              </a:lnSpc>
            </a:pPr>
            <a:r>
              <a:rPr lang="en-US" sz="4000" b="1" spc="-150" dirty="0">
                <a:solidFill>
                  <a:schemeClr val="bg1"/>
                </a:solidFill>
                <a:latin typeface="Arial"/>
                <a:cs typeface="Arial"/>
              </a:rPr>
              <a:t>We power </a:t>
            </a:r>
            <a:r>
              <a:rPr lang="en-US" sz="4000" b="1" spc="-150" dirty="0">
                <a:solidFill>
                  <a:srgbClr val="17B4AD"/>
                </a:solidFill>
                <a:latin typeface="Arial"/>
                <a:cs typeface="Arial"/>
              </a:rPr>
              <a:t>operational and scientific innovation </a:t>
            </a:r>
            <a:r>
              <a:rPr lang="en-US" sz="4000" b="1" spc="-150" dirty="0">
                <a:solidFill>
                  <a:schemeClr val="bg1"/>
                </a:solidFill>
                <a:latin typeface="Arial"/>
                <a:cs typeface="Arial"/>
              </a:rPr>
              <a:t>with MEDS, the largest dataset in the industry.</a:t>
            </a:r>
          </a:p>
        </p:txBody>
      </p:sp>
    </p:spTree>
    <p:extLst>
      <p:ext uri="{BB962C8B-B14F-4D97-AF65-F5344CB8AC3E}">
        <p14:creationId xmlns:p14="http://schemas.microsoft.com/office/powerpoint/2010/main" val="1845996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ular Callout 14"/>
          <p:cNvSpPr/>
          <p:nvPr/>
        </p:nvSpPr>
        <p:spPr>
          <a:xfrm rot="5400000">
            <a:off x="6347651" y="1581477"/>
            <a:ext cx="2541845" cy="3050849"/>
          </a:xfrm>
          <a:prstGeom prst="wedgeRectCallout">
            <a:avLst>
              <a:gd name="adj1" fmla="val -21400"/>
              <a:gd name="adj2" fmla="val 61173"/>
            </a:avLst>
          </a:prstGeom>
          <a:solidFill>
            <a:srgbClr val="ABC6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1"/>
          </p:nvPr>
        </p:nvSpPr>
        <p:spPr>
          <a:prstGeom prst="rect">
            <a:avLst/>
          </a:prstGeom>
        </p:spPr>
        <p:txBody>
          <a:bodyPr/>
          <a:lstStyle/>
          <a:p>
            <a:fld id="{C8F7070A-198F-CC4A-BE0C-52070E2510AC}" type="slidenum">
              <a:rPr lang="en-US" smtClean="0"/>
              <a:pPr/>
              <a:t>42</a:t>
            </a:fld>
            <a:endParaRPr lang="en-US" dirty="0"/>
          </a:p>
        </p:txBody>
      </p:sp>
      <p:sp>
        <p:nvSpPr>
          <p:cNvPr id="3" name="Title 2"/>
          <p:cNvSpPr>
            <a:spLocks noGrp="1"/>
          </p:cNvSpPr>
          <p:nvPr>
            <p:ph type="title" idx="4294967295"/>
          </p:nvPr>
        </p:nvSpPr>
        <p:spPr>
          <a:xfrm>
            <a:off x="769872" y="239042"/>
            <a:ext cx="8343900" cy="430212"/>
          </a:xfrm>
          <a:prstGeom prst="rect">
            <a:avLst/>
          </a:prstGeom>
        </p:spPr>
        <p:txBody>
          <a:bodyPr>
            <a:noAutofit/>
          </a:bodyPr>
          <a:lstStyle/>
          <a:p>
            <a:pPr algn="l"/>
            <a:r>
              <a:rPr lang="en-US" sz="2400" b="1" dirty="0"/>
              <a:t>Customers Rank Medidata Professional Services </a:t>
            </a:r>
            <a:r>
              <a:rPr lang="en-US" sz="5400" b="1" i="1" dirty="0">
                <a:solidFill>
                  <a:srgbClr val="ABC607"/>
                </a:solidFill>
              </a:rPr>
              <a:t>#1</a:t>
            </a:r>
            <a:br>
              <a:rPr lang="en-US" b="1" dirty="0">
                <a:solidFill>
                  <a:srgbClr val="ABC607"/>
                </a:solidFill>
              </a:rPr>
            </a:br>
            <a:r>
              <a:rPr lang="en-US" sz="2400" b="1" dirty="0"/>
              <a:t>in Recent Life Sciences Strategy Group Survey</a:t>
            </a:r>
          </a:p>
        </p:txBody>
      </p:sp>
      <p:sp>
        <p:nvSpPr>
          <p:cNvPr id="4" name="Text Placeholder 3"/>
          <p:cNvSpPr>
            <a:spLocks noGrp="1"/>
          </p:cNvSpPr>
          <p:nvPr>
            <p:ph type="body" sz="quarter" idx="4294967295"/>
          </p:nvPr>
        </p:nvSpPr>
        <p:spPr>
          <a:xfrm>
            <a:off x="0" y="4646195"/>
            <a:ext cx="3951288" cy="401638"/>
          </a:xfrm>
          <a:prstGeom prst="rect">
            <a:avLst/>
          </a:prstGeom>
        </p:spPr>
        <p:txBody>
          <a:bodyPr/>
          <a:lstStyle/>
          <a:p>
            <a:r>
              <a:rPr lang="en-US" sz="600" dirty="0"/>
              <a:t>Survey of Life Science end-users and decision makers in July 2017. N=120. Survey conducted by Life Science Strategy Group in partnership with Medidata Market/Competitive Intelligence </a:t>
            </a:r>
          </a:p>
        </p:txBody>
      </p:sp>
      <p:sp>
        <p:nvSpPr>
          <p:cNvPr id="5" name="Content Placeholder 4"/>
          <p:cNvSpPr>
            <a:spLocks noGrp="1"/>
          </p:cNvSpPr>
          <p:nvPr>
            <p:ph idx="4294967295"/>
          </p:nvPr>
        </p:nvSpPr>
        <p:spPr>
          <a:xfrm>
            <a:off x="6121400" y="1939805"/>
            <a:ext cx="3022600" cy="2041525"/>
          </a:xfrm>
          <a:prstGeom prst="rect">
            <a:avLst/>
          </a:prstGeom>
        </p:spPr>
        <p:txBody>
          <a:bodyPr>
            <a:normAutofit lnSpcReduction="10000"/>
          </a:bodyPr>
          <a:lstStyle/>
          <a:p>
            <a:pPr marL="0" indent="0">
              <a:spcBef>
                <a:spcPts val="1200"/>
              </a:spcBef>
              <a:buNone/>
            </a:pPr>
            <a:r>
              <a:rPr lang="en-US" sz="1600" b="1" dirty="0">
                <a:solidFill>
                  <a:schemeClr val="tx1"/>
                </a:solidFill>
              </a:rPr>
              <a:t>Medidata Transformational  Services Leading the Way:</a:t>
            </a:r>
          </a:p>
          <a:p>
            <a:pPr marL="137160" indent="-137160">
              <a:spcBef>
                <a:spcPts val="1200"/>
              </a:spcBef>
              <a:spcAft>
                <a:spcPts val="600"/>
              </a:spcAft>
              <a:buClr>
                <a:schemeClr val="bg1"/>
              </a:buClr>
              <a:buSzPct val="80000"/>
              <a:buFont typeface="Arial" charset="0"/>
              <a:buChar char="•"/>
            </a:pPr>
            <a:r>
              <a:rPr lang="en-US" sz="1600" b="1" i="1" dirty="0">
                <a:solidFill>
                  <a:schemeClr val="accent1"/>
                </a:solidFill>
              </a:rPr>
              <a:t>Accessibility</a:t>
            </a:r>
            <a:r>
              <a:rPr lang="en-US" sz="1600" dirty="0">
                <a:solidFill>
                  <a:schemeClr val="accent1"/>
                </a:solidFill>
              </a:rPr>
              <a:t> to Unrivaled </a:t>
            </a:r>
            <a:r>
              <a:rPr lang="en-US" sz="1600" b="1" i="1" dirty="0">
                <a:solidFill>
                  <a:schemeClr val="accent1"/>
                </a:solidFill>
              </a:rPr>
              <a:t>Expertise</a:t>
            </a:r>
          </a:p>
          <a:p>
            <a:pPr marL="137160" indent="-137160">
              <a:spcBef>
                <a:spcPts val="1200"/>
              </a:spcBef>
              <a:spcAft>
                <a:spcPts val="600"/>
              </a:spcAft>
              <a:buClr>
                <a:schemeClr val="bg1"/>
              </a:buClr>
              <a:buSzPct val="80000"/>
              <a:buFont typeface="Arial" charset="0"/>
              <a:buChar char="•"/>
            </a:pPr>
            <a:r>
              <a:rPr lang="en-US" sz="1600" b="1" i="1" dirty="0">
                <a:solidFill>
                  <a:schemeClr val="accent1"/>
                </a:solidFill>
              </a:rPr>
              <a:t>Quality</a:t>
            </a:r>
            <a:r>
              <a:rPr lang="en-US" sz="1600" dirty="0">
                <a:solidFill>
                  <a:schemeClr val="accent1"/>
                </a:solidFill>
              </a:rPr>
              <a:t> of </a:t>
            </a:r>
            <a:r>
              <a:rPr lang="en-US" sz="1600" b="1" i="1" dirty="0">
                <a:solidFill>
                  <a:schemeClr val="accent1"/>
                </a:solidFill>
              </a:rPr>
              <a:t>Implementation</a:t>
            </a:r>
          </a:p>
          <a:p>
            <a:pPr marL="137160" indent="-137160">
              <a:spcBef>
                <a:spcPts val="1200"/>
              </a:spcBef>
              <a:spcAft>
                <a:spcPts val="600"/>
              </a:spcAft>
              <a:buClr>
                <a:schemeClr val="bg1"/>
              </a:buClr>
              <a:buSzPct val="80000"/>
              <a:buFont typeface="Arial" charset="0"/>
              <a:buChar char="•"/>
            </a:pPr>
            <a:r>
              <a:rPr lang="en-US" sz="1600" b="1" i="1" dirty="0">
                <a:solidFill>
                  <a:schemeClr val="accent1"/>
                </a:solidFill>
              </a:rPr>
              <a:t>Time </a:t>
            </a:r>
            <a:r>
              <a:rPr lang="en-US" sz="1600" dirty="0">
                <a:solidFill>
                  <a:schemeClr val="accent1"/>
                </a:solidFill>
              </a:rPr>
              <a:t>of Project </a:t>
            </a:r>
            <a:r>
              <a:rPr lang="en-US" sz="1600" b="1" i="1" dirty="0">
                <a:solidFill>
                  <a:schemeClr val="accent1"/>
                </a:solidFill>
              </a:rPr>
              <a:t>Completion</a:t>
            </a:r>
          </a:p>
        </p:txBody>
      </p:sp>
      <p:pic>
        <p:nvPicPr>
          <p:cNvPr id="6" name="Picture 5"/>
          <p:cNvPicPr>
            <a:picLocks noChangeAspect="1"/>
          </p:cNvPicPr>
          <p:nvPr/>
        </p:nvPicPr>
        <p:blipFill>
          <a:blip r:embed="rId3"/>
          <a:stretch>
            <a:fillRect/>
          </a:stretch>
        </p:blipFill>
        <p:spPr>
          <a:xfrm>
            <a:off x="6707577" y="646874"/>
            <a:ext cx="1341899" cy="441255"/>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391190727"/>
              </p:ext>
            </p:extLst>
          </p:nvPr>
        </p:nvGraphicFramePr>
        <p:xfrm>
          <a:off x="536962" y="1390975"/>
          <a:ext cx="5017805" cy="2986848"/>
        </p:xfrm>
        <a:graphic>
          <a:graphicData uri="http://schemas.openxmlformats.org/drawingml/2006/table">
            <a:tbl>
              <a:tblPr firstRow="1" firstCol="1" bandRow="1">
                <a:tableStyleId>{5940675A-B579-460E-94D1-54222C63F5DA}</a:tableStyleId>
              </a:tblPr>
              <a:tblGrid>
                <a:gridCol w="796182">
                  <a:extLst>
                    <a:ext uri="{9D8B030D-6E8A-4147-A177-3AD203B41FA5}">
                      <a16:colId xmlns:a16="http://schemas.microsoft.com/office/drawing/2014/main" val="1513426545"/>
                    </a:ext>
                  </a:extLst>
                </a:gridCol>
                <a:gridCol w="1076770">
                  <a:extLst>
                    <a:ext uri="{9D8B030D-6E8A-4147-A177-3AD203B41FA5}">
                      <a16:colId xmlns:a16="http://schemas.microsoft.com/office/drawing/2014/main" val="3555532414"/>
                    </a:ext>
                  </a:extLst>
                </a:gridCol>
                <a:gridCol w="1034041">
                  <a:extLst>
                    <a:ext uri="{9D8B030D-6E8A-4147-A177-3AD203B41FA5}">
                      <a16:colId xmlns:a16="http://schemas.microsoft.com/office/drawing/2014/main" val="551037605"/>
                    </a:ext>
                  </a:extLst>
                </a:gridCol>
                <a:gridCol w="1093862">
                  <a:extLst>
                    <a:ext uri="{9D8B030D-6E8A-4147-A177-3AD203B41FA5}">
                      <a16:colId xmlns:a16="http://schemas.microsoft.com/office/drawing/2014/main" val="2651973636"/>
                    </a:ext>
                  </a:extLst>
                </a:gridCol>
                <a:gridCol w="1016950">
                  <a:extLst>
                    <a:ext uri="{9D8B030D-6E8A-4147-A177-3AD203B41FA5}">
                      <a16:colId xmlns:a16="http://schemas.microsoft.com/office/drawing/2014/main" val="1113479835"/>
                    </a:ext>
                  </a:extLst>
                </a:gridCol>
              </a:tblGrid>
              <a:tr h="598156">
                <a:tc>
                  <a:txBody>
                    <a:bodyPr/>
                    <a:lstStyle/>
                    <a:p>
                      <a:endParaRPr lang="en-US" sz="140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b="0" dirty="0">
                          <a:solidFill>
                            <a:schemeClr val="bg1"/>
                          </a:solidFill>
                        </a:rPr>
                        <a:t>Time</a:t>
                      </a:r>
                      <a:r>
                        <a:rPr lang="en-US" sz="1000" b="0" baseline="0" dirty="0">
                          <a:solidFill>
                            <a:schemeClr val="bg1"/>
                          </a:solidFill>
                        </a:rPr>
                        <a:t> to</a:t>
                      </a:r>
                      <a:br>
                        <a:rPr lang="en-US" sz="1000" b="0" baseline="0" dirty="0">
                          <a:solidFill>
                            <a:schemeClr val="bg1"/>
                          </a:solidFill>
                        </a:rPr>
                      </a:br>
                      <a:r>
                        <a:rPr lang="en-US" sz="1000" b="0" baseline="0" dirty="0">
                          <a:solidFill>
                            <a:schemeClr val="bg1"/>
                          </a:solidFill>
                        </a:rPr>
                        <a:t>complete project</a:t>
                      </a:r>
                      <a:endParaRPr lang="en-US" sz="1000" b="0" dirty="0">
                        <a:solidFill>
                          <a:schemeClr val="bg1"/>
                        </a:solidFill>
                      </a:endParaRPr>
                    </a:p>
                  </a:txBody>
                  <a:tcPr marL="0" marR="0" marT="0" marB="0" anchor="ctr">
                    <a:lnL w="12700" cmpd="sng">
                      <a:noFill/>
                    </a:lnL>
                    <a:lnR w="12700" cap="flat" cmpd="sng" algn="ctr">
                      <a:solidFill>
                        <a:schemeClr val="bg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1000" dirty="0">
                          <a:solidFill>
                            <a:schemeClr val="bg1"/>
                          </a:solidFill>
                        </a:rPr>
                        <a:t>Quality</a:t>
                      </a:r>
                      <a:r>
                        <a:rPr lang="en-US" sz="1000" baseline="0" dirty="0">
                          <a:solidFill>
                            <a:schemeClr val="bg1"/>
                          </a:solidFill>
                        </a:rPr>
                        <a:t> of Implementation</a:t>
                      </a:r>
                      <a:endParaRPr lang="en-US" sz="100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00" dirty="0">
                          <a:solidFill>
                            <a:schemeClr val="bg1"/>
                          </a:solidFill>
                        </a:rPr>
                        <a:t>Accessibility of </a:t>
                      </a:r>
                      <a:br>
                        <a:rPr lang="en-US" sz="1000" dirty="0">
                          <a:solidFill>
                            <a:schemeClr val="bg1"/>
                          </a:solidFill>
                        </a:rPr>
                      </a:br>
                      <a:r>
                        <a:rPr lang="en-US" sz="1000" dirty="0">
                          <a:solidFill>
                            <a:schemeClr val="bg1"/>
                          </a:solidFill>
                        </a:rPr>
                        <a:t>PS Expertise</a:t>
                      </a:r>
                      <a:br>
                        <a:rPr lang="en-US" sz="1000" baseline="0" dirty="0">
                          <a:solidFill>
                            <a:schemeClr val="bg1"/>
                          </a:solidFill>
                        </a:rPr>
                      </a:br>
                      <a:r>
                        <a:rPr lang="en-US" sz="1000" baseline="0" dirty="0">
                          <a:solidFill>
                            <a:schemeClr val="bg1"/>
                          </a:solidFill>
                        </a:rPr>
                        <a:t>post-implement</a:t>
                      </a:r>
                      <a:endParaRPr lang="en-US" sz="1000" dirty="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dirty="0">
                          <a:solidFill>
                            <a:schemeClr val="bg1"/>
                          </a:solidFill>
                        </a:rPr>
                        <a:t>Average Score</a:t>
                      </a:r>
                    </a:p>
                  </a:txBody>
                  <a:tcPr marL="0" marR="0" marT="0" marB="0" anchor="ctr">
                    <a:lnL w="12700"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522718655"/>
                  </a:ext>
                </a:extLst>
              </a:tr>
              <a:tr h="220313">
                <a:tc>
                  <a:txBody>
                    <a:bodyPr/>
                    <a:lstStyle/>
                    <a:p>
                      <a:endParaRPr lang="en-US" sz="100" b="1" dirty="0"/>
                    </a:p>
                  </a:txBody>
                  <a:tcPr marL="0" marR="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50" b="1" dirty="0">
                        <a:solidFill>
                          <a:srgbClr val="00B050"/>
                        </a:solidFill>
                      </a:endParaRPr>
                    </a:p>
                  </a:txBody>
                  <a:tcPr marL="0" marR="0" marT="0" marB="0" anchor="ctr">
                    <a:lnL w="12700" cmpd="sng">
                      <a:noFill/>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rgbClr val="00B97F"/>
                        </a:solidFill>
                      </a:endParaRPr>
                    </a:p>
                  </a:txBody>
                  <a:tcPr marL="0" marR="0" marT="0" marB="0" anchor="ctr">
                    <a:lnL w="12700" cmpd="sng">
                      <a:noFill/>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b="1" dirty="0">
                        <a:solidFill>
                          <a:srgbClr val="00B97F"/>
                        </a:solidFill>
                      </a:endParaRP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b="1" dirty="0">
                        <a:solidFill>
                          <a:srgbClr val="00B97F"/>
                        </a:solidFill>
                      </a:endParaRPr>
                    </a:p>
                  </a:txBody>
                  <a:tcPr marL="0" marR="0" marT="0" marB="0" anchor="ctr">
                    <a:lnL w="28575" cap="flat" cmpd="sng" algn="ctr">
                      <a:no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35747">
                <a:tc>
                  <a:txBody>
                    <a:bodyPr/>
                    <a:lstStyle/>
                    <a:p>
                      <a:r>
                        <a:rPr lang="en-US" sz="1100" b="1" dirty="0"/>
                        <a:t>MEDIDATA</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b="1" dirty="0">
                          <a:solidFill>
                            <a:srgbClr val="00B97F"/>
                          </a:solidFill>
                        </a:rPr>
                        <a:t>3%</a:t>
                      </a:r>
                    </a:p>
                  </a:txBody>
                  <a:tcPr marL="0" marR="0" marT="0" marB="0" anchor="ctr">
                    <a:lnL w="12700" cmpd="sng">
                      <a:noFill/>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rgbClr val="00B97F"/>
                          </a:solidFill>
                        </a:rPr>
                        <a:t>3%</a:t>
                      </a:r>
                    </a:p>
                  </a:txBody>
                  <a:tcPr marL="0" marR="0" marT="0" marB="0" anchor="ctr">
                    <a:lnL w="12700" cmpd="sng">
                      <a:noFill/>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rgbClr val="00B97F"/>
                          </a:solidFill>
                        </a:rPr>
                        <a:t>3%</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1" dirty="0">
                          <a:solidFill>
                            <a:srgbClr val="00B97F"/>
                          </a:solidFill>
                        </a:rPr>
                        <a:t>3%</a:t>
                      </a:r>
                    </a:p>
                  </a:txBody>
                  <a:tcPr marL="0" marR="0" marT="0" marB="0" anchor="ctr">
                    <a:lnL w="28575"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679133"/>
                  </a:ext>
                </a:extLst>
              </a:tr>
              <a:tr h="35532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t>ORACLE</a:t>
                      </a:r>
                    </a:p>
                    <a:p>
                      <a:endParaRPr lang="en-US" sz="105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solidFill>
                            <a:srgbClr val="F20000"/>
                          </a:solidFill>
                        </a:rPr>
                        <a:t>(1%)</a:t>
                      </a:r>
                    </a:p>
                  </a:txBody>
                  <a:tcPr marL="0" marR="0" marT="0" marB="0" anchor="ctr">
                    <a:lnL w="12700" cmpd="sng">
                      <a:noFill/>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00E350"/>
                          </a:solidFill>
                        </a:rPr>
                        <a:t>1%</a:t>
                      </a:r>
                    </a:p>
                  </a:txBody>
                  <a:tcPr marL="0" marR="0" marT="0" marB="0" anchor="ctr">
                    <a:lnL w="12700" cmpd="sng">
                      <a:noFill/>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00E350"/>
                          </a:solidFill>
                        </a:rPr>
                        <a:t>1%</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00E350"/>
                          </a:solidFill>
                        </a:rPr>
                        <a:t>1%</a:t>
                      </a:r>
                    </a:p>
                  </a:txBody>
                  <a:tcPr marL="0" marR="0" marT="0" marB="0" anchor="ctr">
                    <a:lnL w="28575" cap="flat" cmpd="sng" algn="ctr">
                      <a:noFill/>
                      <a:prstDash val="solid"/>
                      <a:round/>
                      <a:headEnd type="none" w="med" len="med"/>
                      <a:tailEnd type="none" w="med" len="med"/>
                    </a:lnL>
                    <a:lnR w="12700" cmpd="sng">
                      <a:noFill/>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488176895"/>
                  </a:ext>
                </a:extLst>
              </a:tr>
              <a:tr h="295264">
                <a:tc>
                  <a:txBody>
                    <a:bodyPr/>
                    <a:lstStyle/>
                    <a:p>
                      <a:r>
                        <a:rPr lang="en-US" sz="1050" dirty="0"/>
                        <a:t>PAREXEL</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solidFill>
                            <a:srgbClr val="C00000"/>
                          </a:solidFill>
                        </a:rPr>
                        <a:t>(2%)</a:t>
                      </a:r>
                    </a:p>
                  </a:txBody>
                  <a:tcPr marL="0" marR="0" marT="0" marB="0" anchor="ctr">
                    <a:lnL w="12700" cmpd="sng">
                      <a:noFill/>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960000"/>
                          </a:solidFill>
                        </a:rPr>
                        <a:t>(3%)</a:t>
                      </a:r>
                    </a:p>
                  </a:txBody>
                  <a:tcPr marL="0" marR="0" marT="0" marB="0" anchor="ctr">
                    <a:lnL w="12700" cmpd="sng">
                      <a:noFill/>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960000"/>
                          </a:solidFill>
                        </a:rPr>
                        <a:t>(3%)</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C00000"/>
                          </a:solidFill>
                        </a:rPr>
                        <a:t>(2%)</a:t>
                      </a:r>
                    </a:p>
                  </a:txBody>
                  <a:tcPr marL="0" marR="0" marT="0" marB="0" anchor="ctr">
                    <a:lnL w="28575" cap="flat" cmpd="sng" algn="ctr">
                      <a:noFill/>
                      <a:prstDash val="solid"/>
                      <a:round/>
                      <a:headEnd type="none" w="med" len="med"/>
                      <a:tailEnd type="none" w="med" len="med"/>
                    </a:lnL>
                    <a:lnR w="12700" cmpd="sng">
                      <a:noFill/>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951929882"/>
                  </a:ext>
                </a:extLst>
              </a:tr>
              <a:tr h="2962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cap="all" baseline="0" dirty="0" err="1"/>
                        <a:t>BioClinica</a:t>
                      </a:r>
                      <a:endParaRPr lang="en-US" sz="1050" cap="all" baseline="0" dirty="0"/>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solidFill>
                            <a:srgbClr val="FCB040"/>
                          </a:solidFill>
                        </a:rPr>
                        <a:t>(0%)</a:t>
                      </a:r>
                    </a:p>
                  </a:txBody>
                  <a:tcPr marL="0" marR="0" marT="0" marB="0" anchor="ctr">
                    <a:lnL w="12700" cmpd="sng">
                      <a:noFill/>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C00000"/>
                          </a:solidFill>
                        </a:rPr>
                        <a:t>(2%)</a:t>
                      </a:r>
                    </a:p>
                  </a:txBody>
                  <a:tcPr marL="0" marR="0" marT="0" marB="0" anchor="ctr">
                    <a:lnL w="12700" cmpd="sng">
                      <a:noFill/>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F20000"/>
                          </a:solidFill>
                        </a:rPr>
                        <a:t>(1%)</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F20000"/>
                          </a:solidFill>
                        </a:rPr>
                        <a:t>(1%)</a:t>
                      </a:r>
                    </a:p>
                  </a:txBody>
                  <a:tcPr marL="0" marR="0" marT="0" marB="0" anchor="ctr">
                    <a:lnL w="28575" cap="flat" cmpd="sng" algn="ctr">
                      <a:noFill/>
                      <a:prstDash val="solid"/>
                      <a:round/>
                      <a:headEnd type="none" w="med" len="med"/>
                      <a:tailEnd type="none" w="med" len="med"/>
                    </a:lnL>
                    <a:lnR w="12700" cmpd="sng">
                      <a:noFill/>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214369116"/>
                  </a:ext>
                </a:extLst>
              </a:tr>
              <a:tr h="2952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cap="all" baseline="0" dirty="0" err="1"/>
                        <a:t>veeva</a:t>
                      </a:r>
                      <a:endParaRPr lang="en-US" sz="1050" cap="all" baseline="0" dirty="0"/>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solidFill>
                            <a:srgbClr val="00E350"/>
                          </a:solidFill>
                        </a:rPr>
                        <a:t>1%</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00E350"/>
                          </a:solidFill>
                        </a:rPr>
                        <a:t>1%</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C00000"/>
                          </a:solidFill>
                        </a:rPr>
                        <a:t>(2%)</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CB040"/>
                          </a:solidFill>
                          <a:effectLst/>
                          <a:uLnTx/>
                          <a:uFillTx/>
                          <a:latin typeface="Arial"/>
                          <a:ea typeface="+mn-ea"/>
                          <a:cs typeface="+mn-cs"/>
                        </a:rPr>
                        <a:t>(0%)</a:t>
                      </a:r>
                      <a:endParaRPr kumimoji="0" lang="en-US" sz="1400" b="0" i="0" u="none" strike="noStrike" kern="1200" cap="none" spc="0" normalizeH="0" baseline="0" noProof="0" dirty="0">
                        <a:ln>
                          <a:noFill/>
                        </a:ln>
                        <a:solidFill>
                          <a:srgbClr val="FCB040"/>
                        </a:solidFill>
                        <a:effectLst/>
                        <a:uLnTx/>
                        <a:uFillTx/>
                        <a:latin typeface="Arial"/>
                        <a:ea typeface="+mn-ea"/>
                        <a:cs typeface="+mn-cs"/>
                      </a:endParaRP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920113110"/>
                  </a:ext>
                </a:extLst>
              </a:tr>
              <a:tr h="2952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cap="all" baseline="0" dirty="0" err="1"/>
                        <a:t>IQVIA</a:t>
                      </a:r>
                      <a:endParaRPr lang="en-US" sz="1050" cap="all" baseline="0" dirty="0"/>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solidFill>
                            <a:srgbClr val="F20000"/>
                          </a:solidFill>
                        </a:rPr>
                        <a:t>(1%)</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00E350"/>
                          </a:solidFill>
                        </a:rPr>
                        <a:t>1%</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E350"/>
                          </a:solidFill>
                          <a:effectLst/>
                          <a:uLnTx/>
                          <a:uFillTx/>
                          <a:latin typeface="+mn-lt"/>
                          <a:ea typeface="+mn-ea"/>
                          <a:cs typeface="+mn-cs"/>
                        </a:rPr>
                        <a:t>1%</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CB040"/>
                          </a:solidFill>
                          <a:effectLst/>
                          <a:uLnTx/>
                          <a:uFillTx/>
                          <a:latin typeface="Arial"/>
                          <a:ea typeface="+mn-ea"/>
                          <a:cs typeface="+mn-cs"/>
                        </a:rPr>
                        <a:t>(0%)</a:t>
                      </a: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583287046"/>
                  </a:ext>
                </a:extLst>
              </a:tr>
              <a:tr h="29526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cap="all" baseline="0" dirty="0"/>
                        <a:t>Covance</a:t>
                      </a: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solidFill>
                            <a:srgbClr val="FCB040"/>
                          </a:solidFill>
                        </a:rPr>
                        <a:t>(0%)</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C00000"/>
                          </a:solidFill>
                        </a:rPr>
                        <a:t>(2%)</a:t>
                      </a:r>
                    </a:p>
                  </a:txBody>
                  <a:tcPr marL="0" marR="0" marT="0" marB="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E350"/>
                          </a:solidFill>
                          <a:effectLst/>
                          <a:uLnTx/>
                          <a:uFillTx/>
                          <a:latin typeface="Arial"/>
                          <a:ea typeface="+mn-ea"/>
                          <a:cs typeface="+mn-cs"/>
                        </a:rPr>
                        <a:t>1%</a:t>
                      </a:r>
                    </a:p>
                  </a:txBody>
                  <a:tcPr marL="0" marR="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en-US" sz="1400" dirty="0">
                          <a:solidFill>
                            <a:srgbClr val="FCB040"/>
                          </a:solidFill>
                        </a:rPr>
                        <a:t>(0%)</a:t>
                      </a:r>
                    </a:p>
                  </a:txBody>
                  <a:tcPr marL="0" marR="0" marT="0" marB="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lgDash"/>
                      <a:round/>
                      <a:headEnd type="none" w="med" len="med"/>
                      <a:tailEnd type="none" w="med" len="med"/>
                    </a:lnT>
                    <a:lnB w="9525"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068642719"/>
                  </a:ext>
                </a:extLst>
              </a:tr>
            </a:tbl>
          </a:graphicData>
        </a:graphic>
      </p:graphicFrame>
      <p:sp>
        <p:nvSpPr>
          <p:cNvPr id="11" name="Rectangle 10"/>
          <p:cNvSpPr/>
          <p:nvPr/>
        </p:nvSpPr>
        <p:spPr>
          <a:xfrm>
            <a:off x="1837702" y="4390954"/>
            <a:ext cx="2802663" cy="261610"/>
          </a:xfrm>
          <a:prstGeom prst="rect">
            <a:avLst/>
          </a:prstGeom>
        </p:spPr>
        <p:txBody>
          <a:bodyPr wrap="square">
            <a:spAutoFit/>
          </a:bodyPr>
          <a:lstStyle/>
          <a:p>
            <a:pPr algn="ctr" fontAlgn="ctr"/>
            <a:r>
              <a:rPr lang="en-US" sz="1100" b="1" dirty="0">
                <a:latin typeface="Arial" panose="020B0604020202020204" pitchFamily="34" charset="0"/>
              </a:rPr>
              <a:t>PS w/ Percent Above/Below Average</a:t>
            </a:r>
          </a:p>
        </p:txBody>
      </p:sp>
      <p:sp>
        <p:nvSpPr>
          <p:cNvPr id="9" name="Triangle 8"/>
          <p:cNvSpPr/>
          <p:nvPr/>
        </p:nvSpPr>
        <p:spPr>
          <a:xfrm rot="10800000">
            <a:off x="4919984" y="1971735"/>
            <a:ext cx="280533" cy="162370"/>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iangle 11"/>
          <p:cNvSpPr/>
          <p:nvPr/>
        </p:nvSpPr>
        <p:spPr>
          <a:xfrm rot="10800000">
            <a:off x="3885942" y="1971735"/>
            <a:ext cx="280533" cy="162370"/>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iangle 12"/>
          <p:cNvSpPr/>
          <p:nvPr/>
        </p:nvSpPr>
        <p:spPr>
          <a:xfrm rot="10800000">
            <a:off x="2783536" y="1971735"/>
            <a:ext cx="280533" cy="16237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riangle 13"/>
          <p:cNvSpPr/>
          <p:nvPr/>
        </p:nvSpPr>
        <p:spPr>
          <a:xfrm rot="10800000">
            <a:off x="1723856" y="1971735"/>
            <a:ext cx="280533" cy="162370"/>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491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1016" y="1307507"/>
            <a:ext cx="3572142" cy="3255947"/>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1"/>
          </p:nvPr>
        </p:nvSpPr>
        <p:spPr/>
        <p:txBody>
          <a:bodyPr/>
          <a:lstStyle/>
          <a:p>
            <a:fld id="{C8F7070A-198F-CC4A-BE0C-52070E2510AC}" type="slidenum">
              <a:rPr lang="en-US" smtClean="0"/>
              <a:pPr/>
              <a:t>43</a:t>
            </a:fld>
            <a:endParaRPr lang="en-US" dirty="0"/>
          </a:p>
        </p:txBody>
      </p:sp>
      <p:sp>
        <p:nvSpPr>
          <p:cNvPr id="5" name="Content Placeholder 4"/>
          <p:cNvSpPr>
            <a:spLocks noGrp="1"/>
          </p:cNvSpPr>
          <p:nvPr>
            <p:ph idx="4294967295"/>
          </p:nvPr>
        </p:nvSpPr>
        <p:spPr>
          <a:xfrm>
            <a:off x="601016" y="2332806"/>
            <a:ext cx="3281363" cy="1379538"/>
          </a:xfrm>
          <a:prstGeom prst="rect">
            <a:avLst/>
          </a:prstGeom>
        </p:spPr>
        <p:txBody>
          <a:bodyPr>
            <a:noAutofit/>
          </a:bodyPr>
          <a:lstStyle/>
          <a:p>
            <a:pPr marL="0" indent="0" algn="ctr">
              <a:spcBef>
                <a:spcPts val="0"/>
              </a:spcBef>
              <a:spcAft>
                <a:spcPts val="3000"/>
              </a:spcAft>
              <a:buClr>
                <a:schemeClr val="accent6"/>
              </a:buClr>
              <a:buSzPct val="80000"/>
              <a:buNone/>
            </a:pPr>
            <a:r>
              <a:rPr lang="en-US" sz="1600" b="1" i="1" dirty="0">
                <a:solidFill>
                  <a:srgbClr val="0055B7"/>
                </a:solidFill>
              </a:rPr>
              <a:t>Accessibility</a:t>
            </a:r>
            <a:r>
              <a:rPr lang="en-US" sz="1600" dirty="0"/>
              <a:t> to unrivaled </a:t>
            </a:r>
            <a:r>
              <a:rPr lang="en-US" sz="1600" b="1" i="1" dirty="0">
                <a:solidFill>
                  <a:srgbClr val="0055B7"/>
                </a:solidFill>
              </a:rPr>
              <a:t>Expertise</a:t>
            </a:r>
          </a:p>
          <a:p>
            <a:pPr marL="0" indent="0" algn="ctr">
              <a:spcBef>
                <a:spcPts val="0"/>
              </a:spcBef>
              <a:spcAft>
                <a:spcPts val="3000"/>
              </a:spcAft>
              <a:buClr>
                <a:schemeClr val="accent6"/>
              </a:buClr>
              <a:buSzPct val="80000"/>
              <a:buNone/>
            </a:pPr>
            <a:r>
              <a:rPr lang="en-US" sz="1600" b="1" i="1" dirty="0">
                <a:solidFill>
                  <a:srgbClr val="0055B7"/>
                </a:solidFill>
              </a:rPr>
              <a:t>Quality</a:t>
            </a:r>
            <a:r>
              <a:rPr lang="en-US" sz="1600" dirty="0"/>
              <a:t> of</a:t>
            </a:r>
            <a:r>
              <a:rPr lang="en-US" sz="1600" dirty="0">
                <a:solidFill>
                  <a:srgbClr val="002855"/>
                </a:solidFill>
              </a:rPr>
              <a:t> </a:t>
            </a:r>
            <a:r>
              <a:rPr lang="en-US" sz="1600" b="1" i="1" dirty="0">
                <a:solidFill>
                  <a:srgbClr val="0055B7"/>
                </a:solidFill>
              </a:rPr>
              <a:t>Implementation</a:t>
            </a:r>
          </a:p>
          <a:p>
            <a:pPr marL="0" indent="0" algn="ctr">
              <a:spcBef>
                <a:spcPts val="0"/>
              </a:spcBef>
              <a:spcAft>
                <a:spcPts val="3000"/>
              </a:spcAft>
              <a:buClr>
                <a:schemeClr val="accent6"/>
              </a:buClr>
              <a:buSzPct val="80000"/>
              <a:buNone/>
            </a:pPr>
            <a:r>
              <a:rPr lang="en-US" sz="1600" b="1" i="1" dirty="0">
                <a:solidFill>
                  <a:srgbClr val="0055B7"/>
                </a:solidFill>
              </a:rPr>
              <a:t>Time</a:t>
            </a:r>
            <a:r>
              <a:rPr lang="en-US" sz="1600" b="1" i="1" dirty="0">
                <a:solidFill>
                  <a:srgbClr val="002855"/>
                </a:solidFill>
              </a:rPr>
              <a:t> </a:t>
            </a:r>
            <a:r>
              <a:rPr lang="en-US" sz="1600" dirty="0"/>
              <a:t>of project </a:t>
            </a:r>
            <a:r>
              <a:rPr lang="en-US" sz="1600" b="1" i="1" dirty="0">
                <a:solidFill>
                  <a:srgbClr val="0055B7"/>
                </a:solidFill>
              </a:rPr>
              <a:t>Completion</a:t>
            </a:r>
            <a:endParaRPr lang="en-US" sz="1800" b="1" i="1" dirty="0">
              <a:solidFill>
                <a:srgbClr val="0055B7"/>
              </a:solidFill>
            </a:endParaRPr>
          </a:p>
        </p:txBody>
      </p:sp>
      <p:sp>
        <p:nvSpPr>
          <p:cNvPr id="4" name="Text Placeholder 3"/>
          <p:cNvSpPr>
            <a:spLocks noGrp="1"/>
          </p:cNvSpPr>
          <p:nvPr>
            <p:ph type="body" sz="quarter" idx="4294967295"/>
          </p:nvPr>
        </p:nvSpPr>
        <p:spPr>
          <a:xfrm>
            <a:off x="46299" y="4499546"/>
            <a:ext cx="3949700" cy="401637"/>
          </a:xfrm>
          <a:prstGeom prst="rect">
            <a:avLst/>
          </a:prstGeom>
        </p:spPr>
        <p:txBody>
          <a:bodyPr>
            <a:normAutofit fontScale="92500"/>
          </a:bodyPr>
          <a:lstStyle/>
          <a:p>
            <a:pPr marL="0" indent="0">
              <a:buNone/>
            </a:pPr>
            <a:r>
              <a:rPr lang="en-US" sz="800" dirty="0"/>
              <a:t>*Survey of Life Science end-users and decision makers in July 2017. N=120. Survey conducted by Life Science Strategy Group in partnership with Medidata Market/Competitive Intelligence </a:t>
            </a:r>
          </a:p>
        </p:txBody>
      </p:sp>
      <p:sp>
        <p:nvSpPr>
          <p:cNvPr id="10" name="Title 2"/>
          <p:cNvSpPr>
            <a:spLocks noGrp="1"/>
          </p:cNvSpPr>
          <p:nvPr>
            <p:ph type="title" idx="4294967295"/>
          </p:nvPr>
        </p:nvSpPr>
        <p:spPr>
          <a:xfrm>
            <a:off x="895941" y="251895"/>
            <a:ext cx="8343900" cy="431800"/>
          </a:xfrm>
        </p:spPr>
        <p:txBody>
          <a:bodyPr>
            <a:noAutofit/>
          </a:bodyPr>
          <a:lstStyle/>
          <a:p>
            <a:pPr algn="l"/>
            <a:r>
              <a:rPr lang="en-US" sz="2400" b="1" dirty="0"/>
              <a:t>Customers Rank Medidata Professional Services </a:t>
            </a:r>
            <a:r>
              <a:rPr lang="en-US" sz="5400" b="1" i="1" dirty="0">
                <a:solidFill>
                  <a:schemeClr val="accent3"/>
                </a:solidFill>
              </a:rPr>
              <a:t>#1</a:t>
            </a:r>
            <a:br>
              <a:rPr lang="en-US" sz="4400" b="1" dirty="0"/>
            </a:br>
            <a:r>
              <a:rPr lang="en-US" sz="2400" b="1" dirty="0"/>
              <a:t>in Recent Life Sciences Strategy Group Survey</a:t>
            </a:r>
          </a:p>
        </p:txBody>
      </p:sp>
      <p:pic>
        <p:nvPicPr>
          <p:cNvPr id="11" name="Picture 10"/>
          <p:cNvPicPr>
            <a:picLocks noChangeAspect="1"/>
          </p:cNvPicPr>
          <p:nvPr/>
        </p:nvPicPr>
        <p:blipFill>
          <a:blip r:embed="rId3"/>
          <a:stretch>
            <a:fillRect/>
          </a:stretch>
        </p:blipFill>
        <p:spPr>
          <a:xfrm>
            <a:off x="6973854" y="655323"/>
            <a:ext cx="1341899" cy="441255"/>
          </a:xfrm>
          <a:prstGeom prst="rect">
            <a:avLst/>
          </a:prstGeom>
        </p:spPr>
      </p:pic>
      <p:sp>
        <p:nvSpPr>
          <p:cNvPr id="8" name="Rectangle 7"/>
          <p:cNvSpPr/>
          <p:nvPr/>
        </p:nvSpPr>
        <p:spPr>
          <a:xfrm>
            <a:off x="401652" y="1488009"/>
            <a:ext cx="3956703" cy="707886"/>
          </a:xfrm>
          <a:prstGeom prst="rect">
            <a:avLst/>
          </a:prstGeom>
          <a:solidFill>
            <a:srgbClr val="0055B7"/>
          </a:solidFill>
        </p:spPr>
        <p:txBody>
          <a:bodyPr wrap="square">
            <a:spAutoFit/>
          </a:bodyPr>
          <a:lstStyle/>
          <a:p>
            <a:pPr algn="ctr">
              <a:spcBef>
                <a:spcPts val="1200"/>
              </a:spcBef>
            </a:pPr>
            <a:r>
              <a:rPr lang="en-US" sz="2000" b="1">
                <a:solidFill>
                  <a:schemeClr val="bg1"/>
                </a:solidFill>
              </a:rPr>
              <a:t>Medidata</a:t>
            </a:r>
            <a:r>
              <a:rPr lang="en-US" sz="2000" b="1" dirty="0">
                <a:solidFill>
                  <a:schemeClr val="bg1"/>
                </a:solidFill>
              </a:rPr>
              <a:t> Professional Services Customers Rank us #1* in: </a:t>
            </a:r>
          </a:p>
        </p:txBody>
      </p:sp>
      <p:cxnSp>
        <p:nvCxnSpPr>
          <p:cNvPr id="15" name="Straight Connector 14"/>
          <p:cNvCxnSpPr/>
          <p:nvPr/>
        </p:nvCxnSpPr>
        <p:spPr>
          <a:xfrm>
            <a:off x="884490" y="2751745"/>
            <a:ext cx="2948299" cy="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84490" y="3358498"/>
            <a:ext cx="2948299" cy="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973651" y="1307507"/>
            <a:ext cx="3572142" cy="3255947"/>
          </a:xfrm>
          <a:prstGeom prst="rect">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4"/>
          <p:cNvSpPr txBox="1">
            <a:spLocks/>
          </p:cNvSpPr>
          <p:nvPr/>
        </p:nvSpPr>
        <p:spPr>
          <a:xfrm>
            <a:off x="5067891" y="2243804"/>
            <a:ext cx="3418081" cy="1379613"/>
          </a:xfrm>
          <a:prstGeom prst="rect">
            <a:avLst/>
          </a:prstGeom>
        </p:spPr>
        <p:txBody>
          <a:bodyPr tIns="91440"/>
          <a:lstStyle>
            <a:lvl1pPr marL="256032" indent="-256032" algn="l" defTabSz="457200" rtl="0" eaLnBrk="1" latinLnBrk="0" hangingPunct="1">
              <a:spcBef>
                <a:spcPct val="20000"/>
              </a:spcBef>
              <a:buClr>
                <a:schemeClr val="accent3"/>
              </a:buClr>
              <a:buFont typeface="Arial"/>
              <a:buChar char="•"/>
              <a:defRPr sz="2400" kern="1200">
                <a:solidFill>
                  <a:schemeClr val="accent3"/>
                </a:solidFill>
                <a:latin typeface="+mn-lt"/>
                <a:ea typeface="+mn-ea"/>
                <a:cs typeface="+mn-cs"/>
              </a:defRPr>
            </a:lvl1pPr>
            <a:lvl2pPr marL="742950" indent="-285750" algn="l" defTabSz="457200" rtl="0" eaLnBrk="1" latinLnBrk="0" hangingPunct="1">
              <a:spcBef>
                <a:spcPct val="20000"/>
              </a:spcBef>
              <a:buClr>
                <a:schemeClr val="accent3"/>
              </a:buClr>
              <a:buSzPct val="80000"/>
              <a:buFont typeface="Courier New" charset="0"/>
              <a:buChar char="o"/>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ppleSystemUIFont" charset="-12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chemeClr val="accent3"/>
              </a:buClr>
              <a:buFont typeface="ArialMT" charset="0"/>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Clr>
                <a:schemeClr val="accent6"/>
              </a:buClr>
              <a:buFont typeface="Arial"/>
              <a:buChar char="»"/>
              <a:defRPr sz="16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3000"/>
              </a:spcBef>
              <a:buClr>
                <a:schemeClr val="accent6"/>
              </a:buClr>
              <a:buSzPct val="80000"/>
              <a:buNone/>
            </a:pPr>
            <a:r>
              <a:rPr lang="en-US" sz="1600" b="1" i="1" dirty="0">
                <a:solidFill>
                  <a:srgbClr val="00AFA9"/>
                </a:solidFill>
              </a:rPr>
              <a:t>Transforming</a:t>
            </a:r>
            <a:r>
              <a:rPr lang="en-US" sz="1600" b="1" i="1" dirty="0">
                <a:solidFill>
                  <a:schemeClr val="accent4"/>
                </a:solidFill>
              </a:rPr>
              <a:t> </a:t>
            </a:r>
            <a:r>
              <a:rPr lang="en-US" sz="1600" dirty="0">
                <a:solidFill>
                  <a:schemeClr val="tx1"/>
                </a:solidFill>
              </a:rPr>
              <a:t>customers business to get products to patients </a:t>
            </a:r>
            <a:r>
              <a:rPr lang="en-US" sz="1600" b="1" i="1" dirty="0">
                <a:solidFill>
                  <a:srgbClr val="00AFA9"/>
                </a:solidFill>
              </a:rPr>
              <a:t>Faster </a:t>
            </a:r>
            <a:r>
              <a:rPr lang="en-US" sz="1600" dirty="0">
                <a:solidFill>
                  <a:srgbClr val="00AFA9"/>
                </a:solidFill>
              </a:rPr>
              <a:t> </a:t>
            </a:r>
          </a:p>
          <a:p>
            <a:pPr marL="0" indent="0" algn="ctr">
              <a:spcBef>
                <a:spcPts val="3000"/>
              </a:spcBef>
              <a:buClr>
                <a:schemeClr val="accent6"/>
              </a:buClr>
              <a:buSzPct val="80000"/>
              <a:buNone/>
            </a:pPr>
            <a:r>
              <a:rPr lang="en-US" sz="1600" b="1" i="1" dirty="0">
                <a:solidFill>
                  <a:srgbClr val="00AFA9"/>
                </a:solidFill>
              </a:rPr>
              <a:t>Reduced</a:t>
            </a:r>
            <a:r>
              <a:rPr lang="en-US" sz="1600" b="1" i="1" dirty="0">
                <a:solidFill>
                  <a:schemeClr val="accent4"/>
                </a:solidFill>
              </a:rPr>
              <a:t> </a:t>
            </a:r>
            <a:r>
              <a:rPr lang="en-US" sz="1600" dirty="0">
                <a:solidFill>
                  <a:schemeClr val="tx1"/>
                </a:solidFill>
              </a:rPr>
              <a:t>risk</a:t>
            </a:r>
            <a:r>
              <a:rPr lang="en-US" sz="1600" b="1" dirty="0">
                <a:solidFill>
                  <a:srgbClr val="00AFA9"/>
                </a:solidFill>
              </a:rPr>
              <a:t>, </a:t>
            </a:r>
            <a:r>
              <a:rPr lang="en-US" sz="1600" b="1" i="1" dirty="0">
                <a:solidFill>
                  <a:srgbClr val="00AFA9"/>
                </a:solidFill>
              </a:rPr>
              <a:t>Improved </a:t>
            </a:r>
            <a:r>
              <a:rPr lang="en-US" sz="1600" dirty="0">
                <a:solidFill>
                  <a:schemeClr val="tx1"/>
                </a:solidFill>
              </a:rPr>
              <a:t>performance</a:t>
            </a:r>
            <a:r>
              <a:rPr lang="en-US" sz="1600" dirty="0">
                <a:solidFill>
                  <a:srgbClr val="002855"/>
                </a:solidFill>
              </a:rPr>
              <a:t> </a:t>
            </a:r>
            <a:r>
              <a:rPr lang="en-US" sz="1600" dirty="0">
                <a:solidFill>
                  <a:schemeClr val="tx1"/>
                </a:solidFill>
              </a:rPr>
              <a:t>and </a:t>
            </a:r>
            <a:r>
              <a:rPr lang="en-US" sz="1600" b="1" i="1" dirty="0">
                <a:solidFill>
                  <a:srgbClr val="00AFA9"/>
                </a:solidFill>
              </a:rPr>
              <a:t>Cost-Saving </a:t>
            </a:r>
            <a:r>
              <a:rPr lang="en-US" sz="1600" dirty="0">
                <a:solidFill>
                  <a:schemeClr val="tx1"/>
                </a:solidFill>
              </a:rPr>
              <a:t>optimized processes</a:t>
            </a:r>
          </a:p>
          <a:p>
            <a:pPr marL="0" indent="0" algn="ctr">
              <a:spcBef>
                <a:spcPts val="3000"/>
              </a:spcBef>
              <a:buClr>
                <a:schemeClr val="accent6"/>
              </a:buClr>
              <a:buSzPct val="80000"/>
              <a:buNone/>
            </a:pPr>
            <a:r>
              <a:rPr lang="en-US" sz="1600" b="1" i="1" dirty="0">
                <a:solidFill>
                  <a:srgbClr val="00AFA9"/>
                </a:solidFill>
              </a:rPr>
              <a:t>Increased Profitability </a:t>
            </a:r>
            <a:r>
              <a:rPr lang="en-US" sz="1600" dirty="0">
                <a:solidFill>
                  <a:schemeClr val="tx1"/>
                </a:solidFill>
              </a:rPr>
              <a:t>and</a:t>
            </a:r>
            <a:r>
              <a:rPr lang="en-US" sz="1600" b="1" i="1" dirty="0">
                <a:solidFill>
                  <a:schemeClr val="tx1"/>
                </a:solidFill>
              </a:rPr>
              <a:t> </a:t>
            </a:r>
            <a:r>
              <a:rPr lang="en-US" sz="1600" b="1" i="1" dirty="0">
                <a:solidFill>
                  <a:srgbClr val="00AFA9"/>
                </a:solidFill>
              </a:rPr>
              <a:t>Faster Response </a:t>
            </a:r>
            <a:r>
              <a:rPr lang="en-US" sz="1600" dirty="0">
                <a:solidFill>
                  <a:schemeClr val="tx1"/>
                </a:solidFill>
              </a:rPr>
              <a:t>to market challenges</a:t>
            </a:r>
          </a:p>
        </p:txBody>
      </p:sp>
      <p:sp>
        <p:nvSpPr>
          <p:cNvPr id="19" name="Rectangle 18"/>
          <p:cNvSpPr/>
          <p:nvPr/>
        </p:nvSpPr>
        <p:spPr>
          <a:xfrm>
            <a:off x="4802735" y="1488009"/>
            <a:ext cx="3956703" cy="646331"/>
          </a:xfrm>
          <a:prstGeom prst="rect">
            <a:avLst/>
          </a:prstGeom>
          <a:solidFill>
            <a:srgbClr val="00AFA9"/>
          </a:solidFill>
        </p:spPr>
        <p:txBody>
          <a:bodyPr wrap="square">
            <a:spAutoFit/>
          </a:bodyPr>
          <a:lstStyle/>
          <a:p>
            <a:pPr algn="ctr">
              <a:spcBef>
                <a:spcPts val="1200"/>
              </a:spcBef>
            </a:pPr>
            <a:r>
              <a:rPr lang="en-US" b="1" dirty="0">
                <a:solidFill>
                  <a:schemeClr val="bg1"/>
                </a:solidFill>
              </a:rPr>
              <a:t>Transforming Medidata</a:t>
            </a:r>
            <a:br>
              <a:rPr lang="en-US" b="1" dirty="0">
                <a:solidFill>
                  <a:schemeClr val="bg1"/>
                </a:solidFill>
              </a:rPr>
            </a:br>
            <a:r>
              <a:rPr lang="en-US" b="1" dirty="0">
                <a:solidFill>
                  <a:schemeClr val="bg1"/>
                </a:solidFill>
              </a:rPr>
              <a:t>Customers into Market  Leaders:</a:t>
            </a:r>
          </a:p>
        </p:txBody>
      </p:sp>
      <p:cxnSp>
        <p:nvCxnSpPr>
          <p:cNvPr id="20" name="Straight Connector 19"/>
          <p:cNvCxnSpPr/>
          <p:nvPr/>
        </p:nvCxnSpPr>
        <p:spPr>
          <a:xfrm>
            <a:off x="5285573" y="2931207"/>
            <a:ext cx="2948299" cy="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285572" y="3785787"/>
            <a:ext cx="2948299" cy="0"/>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9728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 y="0"/>
            <a:ext cx="9143695" cy="5143500"/>
          </a:xfrm>
          <a:prstGeom prst="rect">
            <a:avLst/>
          </a:prstGeom>
        </p:spPr>
      </p:pic>
      <p:sp>
        <p:nvSpPr>
          <p:cNvPr id="91" name="Half Frame 90"/>
          <p:cNvSpPr/>
          <p:nvPr/>
        </p:nvSpPr>
        <p:spPr>
          <a:xfrm rot="9900000">
            <a:off x="602512" y="1502735"/>
            <a:ext cx="1453116" cy="1453116"/>
          </a:xfrm>
          <a:prstGeom prst="halfFrame">
            <a:avLst>
              <a:gd name="adj1" fmla="val 3375"/>
              <a:gd name="adj2" fmla="val 3500"/>
            </a:avLst>
          </a:prstGeom>
          <a:solidFill>
            <a:schemeClr val="bg2">
              <a:lumMod val="60000"/>
              <a:lumOff val="40000"/>
            </a:schemeClr>
          </a:solidFill>
          <a:ln>
            <a:solidFill>
              <a:srgbClr val="C6BE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solidFill>
                <a:schemeClr val="tx1"/>
              </a:solidFill>
            </a:endParaRPr>
          </a:p>
        </p:txBody>
      </p:sp>
      <p:grpSp>
        <p:nvGrpSpPr>
          <p:cNvPr id="55" name="Group 54"/>
          <p:cNvGrpSpPr/>
          <p:nvPr/>
        </p:nvGrpSpPr>
        <p:grpSpPr>
          <a:xfrm>
            <a:off x="1843863" y="1536705"/>
            <a:ext cx="5492602" cy="2751051"/>
            <a:chOff x="1843863" y="1536705"/>
            <a:chExt cx="5492602" cy="2751051"/>
          </a:xfrm>
        </p:grpSpPr>
        <p:pic>
          <p:nvPicPr>
            <p:cNvPr id="45" name="Picture 4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43863" y="1956391"/>
              <a:ext cx="1982870" cy="1862696"/>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7224" y="2653402"/>
              <a:ext cx="1319301" cy="1199127"/>
            </a:xfrm>
            <a:prstGeom prst="rect">
              <a:avLst/>
            </a:prstGeom>
          </p:spPr>
        </p:pic>
        <p:pic>
          <p:nvPicPr>
            <p:cNvPr id="47" name="Picture 4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87159" y="2035479"/>
              <a:ext cx="1178227" cy="1384613"/>
            </a:xfrm>
            <a:prstGeom prst="rect">
              <a:avLst/>
            </a:prstGeom>
          </p:spPr>
        </p:pic>
        <p:pic>
          <p:nvPicPr>
            <p:cNvPr id="48" name="Picture 4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86523" y="2224157"/>
              <a:ext cx="937879" cy="992741"/>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88862" y="2574753"/>
              <a:ext cx="1047603" cy="1167777"/>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81744" y="2741170"/>
              <a:ext cx="1405512" cy="1546586"/>
            </a:xfrm>
            <a:prstGeom prst="rect">
              <a:avLst/>
            </a:prstGeom>
          </p:spPr>
        </p:pic>
        <p:pic>
          <p:nvPicPr>
            <p:cNvPr id="51" name="Picture 5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202171" y="1536705"/>
              <a:ext cx="1491723" cy="1329750"/>
            </a:xfrm>
            <a:prstGeom prst="rect">
              <a:avLst/>
            </a:prstGeom>
          </p:spPr>
        </p:pic>
      </p:grpSp>
      <p:sp>
        <p:nvSpPr>
          <p:cNvPr id="3" name="Slide Number Placeholder 2"/>
          <p:cNvSpPr>
            <a:spLocks noGrp="1"/>
          </p:cNvSpPr>
          <p:nvPr>
            <p:ph type="sldNum" sz="quarter" idx="11"/>
          </p:nvPr>
        </p:nvSpPr>
        <p:spPr/>
        <p:txBody>
          <a:bodyPr/>
          <a:lstStyle/>
          <a:p>
            <a:fld id="{C8F7070A-198F-CC4A-BE0C-52070E2510AC}" type="slidenum">
              <a:rPr lang="en-US" smtClean="0"/>
              <a:pPr/>
              <a:t>44</a:t>
            </a:fld>
            <a:endParaRPr lang="en-US" dirty="0"/>
          </a:p>
        </p:txBody>
      </p:sp>
      <p:sp>
        <p:nvSpPr>
          <p:cNvPr id="2" name="Title 1"/>
          <p:cNvSpPr>
            <a:spLocks noGrp="1"/>
          </p:cNvSpPr>
          <p:nvPr>
            <p:ph type="title" idx="4294967295"/>
          </p:nvPr>
        </p:nvSpPr>
        <p:spPr>
          <a:xfrm>
            <a:off x="600075" y="252413"/>
            <a:ext cx="8543925" cy="430212"/>
          </a:xfrm>
        </p:spPr>
        <p:txBody>
          <a:bodyPr>
            <a:noAutofit/>
          </a:bodyPr>
          <a:lstStyle/>
          <a:p>
            <a:pPr algn="l"/>
            <a:r>
              <a:rPr lang="en-US" sz="2400" b="1" dirty="0"/>
              <a:t>MIT Provides a Flexible and Adaptive Change Management</a:t>
            </a:r>
          </a:p>
        </p:txBody>
      </p:sp>
      <p:sp>
        <p:nvSpPr>
          <p:cNvPr id="18" name="TextBox 17"/>
          <p:cNvSpPr txBox="1"/>
          <p:nvPr/>
        </p:nvSpPr>
        <p:spPr>
          <a:xfrm>
            <a:off x="751367" y="3688874"/>
            <a:ext cx="1969394" cy="600164"/>
          </a:xfrm>
          <a:prstGeom prst="rect">
            <a:avLst/>
          </a:prstGeom>
          <a:noFill/>
        </p:spPr>
        <p:txBody>
          <a:bodyPr wrap="square" rtlCol="0">
            <a:spAutoFit/>
          </a:bodyPr>
          <a:lstStyle/>
          <a:p>
            <a:pPr algn="r"/>
            <a:r>
              <a:rPr lang="en-US" sz="1200" b="1" kern="0" dirty="0">
                <a:solidFill>
                  <a:srgbClr val="00AFA9"/>
                </a:solidFill>
                <a:latin typeface="Arial" panose="020B0604020202020204" pitchFamily="34" charset="0"/>
                <a:cs typeface="Arial" panose="020B0604020202020204" pitchFamily="34" charset="0"/>
              </a:rPr>
              <a:t>Define the Change</a:t>
            </a:r>
          </a:p>
          <a:p>
            <a:pPr algn="r"/>
            <a:r>
              <a:rPr lang="en-US" sz="1050" kern="0" dirty="0">
                <a:latin typeface="Arial" panose="020B0604020202020204" pitchFamily="34" charset="0"/>
                <a:cs typeface="Arial" panose="020B0604020202020204" pitchFamily="34" charset="0"/>
              </a:rPr>
              <a:t>Common definition of current &amp; desired future state</a:t>
            </a:r>
          </a:p>
        </p:txBody>
      </p:sp>
      <p:sp>
        <p:nvSpPr>
          <p:cNvPr id="19" name="TextBox 18"/>
          <p:cNvSpPr txBox="1"/>
          <p:nvPr/>
        </p:nvSpPr>
        <p:spPr>
          <a:xfrm>
            <a:off x="2579294" y="2571333"/>
            <a:ext cx="336947" cy="646331"/>
          </a:xfrm>
          <a:prstGeom prst="rect">
            <a:avLst/>
          </a:prstGeom>
          <a:noFill/>
        </p:spPr>
        <p:txBody>
          <a:bodyPr wrap="square" rtlCol="0">
            <a:spAutoFit/>
          </a:bodyPr>
          <a:lstStyle/>
          <a:p>
            <a:pPr algn="r"/>
            <a:r>
              <a:rPr lang="en-US" sz="3600" b="1" dirty="0">
                <a:solidFill>
                  <a:srgbClr val="00AFA9"/>
                </a:solidFill>
                <a:latin typeface="Arial" panose="020B0604020202020204" pitchFamily="34" charset="0"/>
                <a:cs typeface="Arial" panose="020B0604020202020204" pitchFamily="34" charset="0"/>
              </a:rPr>
              <a:t>1</a:t>
            </a:r>
          </a:p>
        </p:txBody>
      </p:sp>
      <p:sp>
        <p:nvSpPr>
          <p:cNvPr id="21" name="TextBox 20"/>
          <p:cNvSpPr txBox="1"/>
          <p:nvPr/>
        </p:nvSpPr>
        <p:spPr>
          <a:xfrm>
            <a:off x="2018322" y="799980"/>
            <a:ext cx="1965341" cy="761747"/>
          </a:xfrm>
          <a:prstGeom prst="rect">
            <a:avLst/>
          </a:prstGeom>
          <a:noFill/>
        </p:spPr>
        <p:txBody>
          <a:bodyPr wrap="square" rtlCol="0">
            <a:spAutoFit/>
          </a:bodyPr>
          <a:lstStyle/>
          <a:p>
            <a:pPr algn="r"/>
            <a:r>
              <a:rPr lang="en-US" sz="1200" b="1" kern="0" dirty="0">
                <a:solidFill>
                  <a:srgbClr val="002855"/>
                </a:solidFill>
                <a:latin typeface="Arial" panose="020B0604020202020204" pitchFamily="34" charset="0"/>
                <a:cs typeface="Arial" panose="020B0604020202020204" pitchFamily="34" charset="0"/>
              </a:rPr>
              <a:t>Create Sponsorship</a:t>
            </a:r>
          </a:p>
          <a:p>
            <a:pPr algn="r"/>
            <a:r>
              <a:rPr lang="en-US" sz="1050" kern="0" dirty="0">
                <a:solidFill>
                  <a:srgbClr val="0D0D0D"/>
                </a:solidFill>
                <a:latin typeface="Arial" panose="020B0604020202020204" pitchFamily="34" charset="0"/>
                <a:cs typeface="Arial" panose="020B0604020202020204" pitchFamily="34" charset="0"/>
              </a:rPr>
              <a:t>Committed sponsorship</a:t>
            </a:r>
          </a:p>
          <a:p>
            <a:pPr algn="r"/>
            <a:r>
              <a:rPr lang="en-US" sz="1050" kern="0" dirty="0">
                <a:solidFill>
                  <a:srgbClr val="0D0D0D"/>
                </a:solidFill>
                <a:latin typeface="Arial" panose="020B0604020202020204" pitchFamily="34" charset="0"/>
                <a:cs typeface="Arial" panose="020B0604020202020204" pitchFamily="34" charset="0"/>
              </a:rPr>
              <a:t> = most important for </a:t>
            </a:r>
          </a:p>
          <a:p>
            <a:pPr algn="r"/>
            <a:r>
              <a:rPr lang="en-US" sz="1050" kern="0" dirty="0">
                <a:solidFill>
                  <a:srgbClr val="0D0D0D"/>
                </a:solidFill>
                <a:latin typeface="Arial" panose="020B0604020202020204" pitchFamily="34" charset="0"/>
                <a:cs typeface="Arial" panose="020B0604020202020204" pitchFamily="34" charset="0"/>
              </a:rPr>
              <a:t>successful implementation</a:t>
            </a:r>
          </a:p>
        </p:txBody>
      </p:sp>
      <p:sp>
        <p:nvSpPr>
          <p:cNvPr id="24" name="TextBox 23"/>
          <p:cNvSpPr txBox="1"/>
          <p:nvPr/>
        </p:nvSpPr>
        <p:spPr>
          <a:xfrm>
            <a:off x="2059688" y="4342235"/>
            <a:ext cx="2055628" cy="600164"/>
          </a:xfrm>
          <a:prstGeom prst="rect">
            <a:avLst/>
          </a:prstGeom>
          <a:noFill/>
        </p:spPr>
        <p:txBody>
          <a:bodyPr wrap="square" rtlCol="0">
            <a:spAutoFit/>
          </a:bodyPr>
          <a:lstStyle/>
          <a:p>
            <a:pPr algn="r"/>
            <a:r>
              <a:rPr lang="en-US" sz="1200" b="1" kern="0" dirty="0">
                <a:solidFill>
                  <a:schemeClr val="accent2"/>
                </a:solidFill>
                <a:latin typeface="Arial" panose="020B0604020202020204" pitchFamily="34" charset="0"/>
                <a:cs typeface="Arial" panose="020B0604020202020204" pitchFamily="34" charset="0"/>
              </a:rPr>
              <a:t>Decide Change Approach</a:t>
            </a:r>
          </a:p>
          <a:p>
            <a:pPr algn="r"/>
            <a:r>
              <a:rPr lang="en-US" sz="1050" kern="0" dirty="0">
                <a:latin typeface="Arial" panose="020B0604020202020204" pitchFamily="34" charset="0"/>
                <a:cs typeface="Arial" panose="020B0604020202020204" pitchFamily="34" charset="0"/>
              </a:rPr>
              <a:t>Rewards and incentives for compliance and commitment</a:t>
            </a:r>
          </a:p>
        </p:txBody>
      </p:sp>
      <p:sp>
        <p:nvSpPr>
          <p:cNvPr id="27" name="TextBox 26"/>
          <p:cNvSpPr txBox="1"/>
          <p:nvPr/>
        </p:nvSpPr>
        <p:spPr>
          <a:xfrm>
            <a:off x="4764807" y="1013180"/>
            <a:ext cx="1940794" cy="600164"/>
          </a:xfrm>
          <a:prstGeom prst="rect">
            <a:avLst/>
          </a:prstGeom>
          <a:noFill/>
        </p:spPr>
        <p:txBody>
          <a:bodyPr wrap="square" rtlCol="0">
            <a:spAutoFit/>
          </a:bodyPr>
          <a:lstStyle/>
          <a:p>
            <a:r>
              <a:rPr lang="en-US" sz="1200" b="1" kern="0" dirty="0">
                <a:solidFill>
                  <a:schemeClr val="accent1"/>
                </a:solidFill>
                <a:latin typeface="Arial" panose="020B0604020202020204" pitchFamily="34" charset="0"/>
                <a:cs typeface="Arial" panose="020B0604020202020204" pitchFamily="34" charset="0"/>
              </a:rPr>
              <a:t>Anticipate Resistance</a:t>
            </a:r>
          </a:p>
          <a:p>
            <a:r>
              <a:rPr lang="en-US" sz="1050" kern="0" dirty="0">
                <a:solidFill>
                  <a:srgbClr val="0D0D0D"/>
                </a:solidFill>
                <a:latin typeface="Arial" panose="020B0604020202020204" pitchFamily="34" charset="0"/>
                <a:cs typeface="Arial" panose="020B0604020202020204" pitchFamily="34" charset="0"/>
              </a:rPr>
              <a:t>Inevitable resistance to change, must be managed</a:t>
            </a:r>
          </a:p>
        </p:txBody>
      </p:sp>
      <p:sp>
        <p:nvSpPr>
          <p:cNvPr id="30" name="TextBox 29"/>
          <p:cNvSpPr txBox="1"/>
          <p:nvPr/>
        </p:nvSpPr>
        <p:spPr>
          <a:xfrm>
            <a:off x="5379795" y="3831193"/>
            <a:ext cx="1800726" cy="784830"/>
          </a:xfrm>
          <a:prstGeom prst="rect">
            <a:avLst/>
          </a:prstGeom>
          <a:noFill/>
        </p:spPr>
        <p:txBody>
          <a:bodyPr wrap="square" rtlCol="0">
            <a:spAutoFit/>
          </a:bodyPr>
          <a:lstStyle/>
          <a:p>
            <a:r>
              <a:rPr lang="en-US" sz="1200" b="1" kern="0" dirty="0">
                <a:solidFill>
                  <a:srgbClr val="0055B7"/>
                </a:solidFill>
                <a:latin typeface="Arial" panose="020B0604020202020204" pitchFamily="34" charset="0"/>
                <a:cs typeface="Arial" panose="020B0604020202020204" pitchFamily="34" charset="0"/>
              </a:rPr>
              <a:t>Develop Communication Plan</a:t>
            </a:r>
          </a:p>
          <a:p>
            <a:r>
              <a:rPr lang="en-US" sz="1050" kern="0" dirty="0">
                <a:solidFill>
                  <a:srgbClr val="0D0D0D"/>
                </a:solidFill>
                <a:latin typeface="Arial" panose="020B0604020202020204" pitchFamily="34" charset="0"/>
                <a:cs typeface="Arial" panose="020B0604020202020204" pitchFamily="34" charset="0"/>
              </a:rPr>
              <a:t>Clear, concise, timely &amp; check for understanding</a:t>
            </a:r>
          </a:p>
        </p:txBody>
      </p:sp>
      <p:sp>
        <p:nvSpPr>
          <p:cNvPr id="33" name="TextBox 32"/>
          <p:cNvSpPr txBox="1"/>
          <p:nvPr/>
        </p:nvSpPr>
        <p:spPr>
          <a:xfrm>
            <a:off x="6137198" y="1659515"/>
            <a:ext cx="2191640" cy="784830"/>
          </a:xfrm>
          <a:prstGeom prst="rect">
            <a:avLst/>
          </a:prstGeom>
          <a:noFill/>
        </p:spPr>
        <p:txBody>
          <a:bodyPr wrap="square" rtlCol="0">
            <a:spAutoFit/>
          </a:bodyPr>
          <a:lstStyle/>
          <a:p>
            <a:r>
              <a:rPr lang="en-US" sz="1200" b="1" kern="0" dirty="0">
                <a:solidFill>
                  <a:srgbClr val="00AFA9"/>
                </a:solidFill>
                <a:latin typeface="Arial" panose="020B0604020202020204" pitchFamily="34" charset="0"/>
                <a:cs typeface="Arial" panose="020B0604020202020204" pitchFamily="34" charset="0"/>
              </a:rPr>
              <a:t>Understand</a:t>
            </a:r>
            <a:br>
              <a:rPr lang="en-US" sz="1200" b="1" kern="0" dirty="0">
                <a:solidFill>
                  <a:srgbClr val="00AFA9"/>
                </a:solidFill>
                <a:latin typeface="Arial" panose="020B0604020202020204" pitchFamily="34" charset="0"/>
                <a:cs typeface="Arial" panose="020B0604020202020204" pitchFamily="34" charset="0"/>
              </a:rPr>
            </a:br>
            <a:r>
              <a:rPr lang="en-US" sz="1200" b="1" kern="0" dirty="0">
                <a:solidFill>
                  <a:srgbClr val="00AFA9"/>
                </a:solidFill>
                <a:latin typeface="Arial" panose="020B0604020202020204" pitchFamily="34" charset="0"/>
                <a:cs typeface="Arial" panose="020B0604020202020204" pitchFamily="34" charset="0"/>
              </a:rPr>
              <a:t>Organizational Readiness</a:t>
            </a:r>
          </a:p>
          <a:p>
            <a:r>
              <a:rPr lang="en-US" sz="1050" kern="0" dirty="0">
                <a:solidFill>
                  <a:srgbClr val="0D0D0D"/>
                </a:solidFill>
                <a:latin typeface="Arial" panose="020B0604020202020204" pitchFamily="34" charset="0"/>
                <a:cs typeface="Arial" panose="020B0604020202020204" pitchFamily="34" charset="0"/>
              </a:rPr>
              <a:t>Identify new roles &amp; leverage existing talent</a:t>
            </a:r>
          </a:p>
        </p:txBody>
      </p:sp>
      <p:sp>
        <p:nvSpPr>
          <p:cNvPr id="36" name="TextBox 35"/>
          <p:cNvSpPr txBox="1"/>
          <p:nvPr/>
        </p:nvSpPr>
        <p:spPr>
          <a:xfrm>
            <a:off x="7475347" y="2774272"/>
            <a:ext cx="1569415" cy="946413"/>
          </a:xfrm>
          <a:prstGeom prst="rect">
            <a:avLst/>
          </a:prstGeom>
          <a:noFill/>
        </p:spPr>
        <p:txBody>
          <a:bodyPr wrap="square" rtlCol="0">
            <a:spAutoFit/>
          </a:bodyPr>
          <a:lstStyle/>
          <a:p>
            <a:r>
              <a:rPr lang="en-US" sz="1200" b="1" kern="0" dirty="0">
                <a:solidFill>
                  <a:srgbClr val="EC9939"/>
                </a:solidFill>
                <a:latin typeface="Arial" panose="020B0604020202020204" pitchFamily="34" charset="0"/>
                <a:cs typeface="Arial" panose="020B0604020202020204" pitchFamily="34" charset="0"/>
              </a:rPr>
              <a:t>Measure Adoption</a:t>
            </a:r>
          </a:p>
          <a:p>
            <a:r>
              <a:rPr lang="en-US" sz="1200" b="1" kern="0" dirty="0">
                <a:solidFill>
                  <a:srgbClr val="EC9939"/>
                </a:solidFill>
                <a:latin typeface="Arial" panose="020B0604020202020204" pitchFamily="34" charset="0"/>
                <a:cs typeface="Arial" panose="020B0604020202020204" pitchFamily="34" charset="0"/>
              </a:rPr>
              <a:t>&amp; Performance</a:t>
            </a:r>
          </a:p>
          <a:p>
            <a:r>
              <a:rPr lang="en-US" sz="1050" kern="0" dirty="0">
                <a:solidFill>
                  <a:srgbClr val="0D0D0D"/>
                </a:solidFill>
                <a:latin typeface="Arial" panose="020B0604020202020204" pitchFamily="34" charset="0"/>
                <a:cs typeface="Arial" panose="020B0604020202020204" pitchFamily="34" charset="0"/>
              </a:rPr>
              <a:t>Continuous evaluation of change &amp; actions </a:t>
            </a:r>
            <a:r>
              <a:rPr lang="en-US" sz="1050" b="1" dirty="0">
                <a:solidFill>
                  <a:srgbClr val="0D0D0D"/>
                </a:solidFill>
              </a:rPr>
              <a:t>→</a:t>
            </a:r>
            <a:r>
              <a:rPr lang="en-US" sz="1050" kern="0" dirty="0">
                <a:solidFill>
                  <a:srgbClr val="0D0D0D"/>
                </a:solidFill>
                <a:latin typeface="Arial" panose="020B0604020202020204" pitchFamily="34" charset="0"/>
                <a:cs typeface="Arial" panose="020B0604020202020204" pitchFamily="34" charset="0"/>
              </a:rPr>
              <a:t> remediate issues</a:t>
            </a:r>
          </a:p>
        </p:txBody>
      </p:sp>
      <p:cxnSp>
        <p:nvCxnSpPr>
          <p:cNvPr id="53" name="Straight Connector 52"/>
          <p:cNvCxnSpPr/>
          <p:nvPr/>
        </p:nvCxnSpPr>
        <p:spPr>
          <a:xfrm>
            <a:off x="2778642" y="3643423"/>
            <a:ext cx="0" cy="630865"/>
          </a:xfrm>
          <a:prstGeom prst="line">
            <a:avLst/>
          </a:prstGeom>
          <a:ln w="6350">
            <a:solidFill>
              <a:srgbClr val="00AFA9"/>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3734699" y="1841230"/>
            <a:ext cx="336947" cy="646331"/>
          </a:xfrm>
          <a:prstGeom prst="rect">
            <a:avLst/>
          </a:prstGeom>
          <a:noFill/>
        </p:spPr>
        <p:txBody>
          <a:bodyPr wrap="square" rtlCol="0">
            <a:spAutoFit/>
          </a:bodyPr>
          <a:lstStyle/>
          <a:p>
            <a:pPr algn="r"/>
            <a:r>
              <a:rPr lang="en-US" sz="3600" b="1" dirty="0">
                <a:solidFill>
                  <a:srgbClr val="002855"/>
                </a:solidFill>
                <a:latin typeface="Arial" panose="020B0604020202020204" pitchFamily="34" charset="0"/>
                <a:cs typeface="Arial" panose="020B0604020202020204" pitchFamily="34" charset="0"/>
              </a:rPr>
              <a:t>2</a:t>
            </a:r>
          </a:p>
        </p:txBody>
      </p:sp>
      <p:sp>
        <p:nvSpPr>
          <p:cNvPr id="57" name="TextBox 56"/>
          <p:cNvSpPr txBox="1"/>
          <p:nvPr/>
        </p:nvSpPr>
        <p:spPr>
          <a:xfrm>
            <a:off x="3869378" y="3188021"/>
            <a:ext cx="336947" cy="646331"/>
          </a:xfrm>
          <a:prstGeom prst="rect">
            <a:avLst/>
          </a:prstGeom>
          <a:noFill/>
        </p:spPr>
        <p:txBody>
          <a:bodyPr wrap="square" rtlCol="0">
            <a:spAutoFit/>
          </a:bodyPr>
          <a:lstStyle/>
          <a:p>
            <a:pPr algn="r"/>
            <a:r>
              <a:rPr lang="en-US" sz="3600" b="1" dirty="0">
                <a:solidFill>
                  <a:schemeClr val="accent2"/>
                </a:solidFill>
                <a:latin typeface="Arial" panose="020B0604020202020204" pitchFamily="34" charset="0"/>
                <a:cs typeface="Arial" panose="020B0604020202020204" pitchFamily="34" charset="0"/>
              </a:rPr>
              <a:t>3</a:t>
            </a:r>
          </a:p>
        </p:txBody>
      </p:sp>
      <p:sp>
        <p:nvSpPr>
          <p:cNvPr id="58" name="TextBox 57"/>
          <p:cNvSpPr txBox="1"/>
          <p:nvPr/>
        </p:nvSpPr>
        <p:spPr>
          <a:xfrm>
            <a:off x="4542773" y="2443743"/>
            <a:ext cx="336947" cy="646331"/>
          </a:xfrm>
          <a:prstGeom prst="rect">
            <a:avLst/>
          </a:prstGeom>
          <a:noFill/>
        </p:spPr>
        <p:txBody>
          <a:bodyPr wrap="square" rtlCol="0">
            <a:spAutoFit/>
          </a:bodyPr>
          <a:lstStyle/>
          <a:p>
            <a:pPr algn="r"/>
            <a:r>
              <a:rPr lang="en-US" sz="3600" b="1" dirty="0">
                <a:solidFill>
                  <a:schemeClr val="accent4"/>
                </a:solidFill>
                <a:latin typeface="Arial" panose="020B0604020202020204" pitchFamily="34" charset="0"/>
                <a:cs typeface="Arial" panose="020B0604020202020204" pitchFamily="34" charset="0"/>
              </a:rPr>
              <a:t>4</a:t>
            </a:r>
          </a:p>
        </p:txBody>
      </p:sp>
      <p:sp>
        <p:nvSpPr>
          <p:cNvPr id="59" name="TextBox 58"/>
          <p:cNvSpPr txBox="1"/>
          <p:nvPr/>
        </p:nvSpPr>
        <p:spPr>
          <a:xfrm>
            <a:off x="5251610" y="3040910"/>
            <a:ext cx="489972" cy="494503"/>
          </a:xfrm>
          <a:prstGeom prst="ellipse">
            <a:avLst/>
          </a:prstGeom>
          <a:solidFill>
            <a:schemeClr val="bg1"/>
          </a:solidFill>
        </p:spPr>
        <p:txBody>
          <a:bodyPr wrap="square" rtlCol="0" anchor="ctr">
            <a:noAutofit/>
          </a:bodyPr>
          <a:lstStyle/>
          <a:p>
            <a:pPr algn="ctr"/>
            <a:r>
              <a:rPr lang="en-US" sz="3600" b="1" dirty="0">
                <a:solidFill>
                  <a:srgbClr val="0055B7"/>
                </a:solidFill>
                <a:latin typeface="Arial" panose="020B0604020202020204" pitchFamily="34" charset="0"/>
                <a:cs typeface="Arial" panose="020B0604020202020204" pitchFamily="34" charset="0"/>
              </a:rPr>
              <a:t>5</a:t>
            </a:r>
          </a:p>
        </p:txBody>
      </p:sp>
      <p:sp>
        <p:nvSpPr>
          <p:cNvPr id="60" name="TextBox 59"/>
          <p:cNvSpPr txBox="1"/>
          <p:nvPr/>
        </p:nvSpPr>
        <p:spPr>
          <a:xfrm>
            <a:off x="5903090" y="2608520"/>
            <a:ext cx="349504" cy="352734"/>
          </a:xfrm>
          <a:prstGeom prst="ellipse">
            <a:avLst/>
          </a:prstGeom>
          <a:solidFill>
            <a:schemeClr val="bg1"/>
          </a:solidFill>
        </p:spPr>
        <p:txBody>
          <a:bodyPr wrap="square" rtlCol="0" anchor="ctr">
            <a:noAutofit/>
          </a:bodyPr>
          <a:lstStyle/>
          <a:p>
            <a:pPr algn="ctr"/>
            <a:r>
              <a:rPr lang="en-US" sz="2800" b="1" dirty="0">
                <a:solidFill>
                  <a:srgbClr val="00AFA9"/>
                </a:solidFill>
                <a:latin typeface="Arial" panose="020B0604020202020204" pitchFamily="34" charset="0"/>
                <a:cs typeface="Arial" panose="020B0604020202020204" pitchFamily="34" charset="0"/>
              </a:rPr>
              <a:t>6</a:t>
            </a:r>
          </a:p>
        </p:txBody>
      </p:sp>
      <p:sp>
        <p:nvSpPr>
          <p:cNvPr id="61" name="TextBox 60"/>
          <p:cNvSpPr txBox="1"/>
          <p:nvPr/>
        </p:nvSpPr>
        <p:spPr>
          <a:xfrm>
            <a:off x="6619016" y="3005469"/>
            <a:ext cx="349504" cy="352734"/>
          </a:xfrm>
          <a:prstGeom prst="ellipse">
            <a:avLst/>
          </a:prstGeom>
          <a:solidFill>
            <a:schemeClr val="bg1"/>
          </a:solidFill>
        </p:spPr>
        <p:txBody>
          <a:bodyPr wrap="square" rtlCol="0" anchor="ctr">
            <a:noAutofit/>
          </a:bodyPr>
          <a:lstStyle/>
          <a:p>
            <a:pPr algn="ctr"/>
            <a:r>
              <a:rPr lang="en-US" sz="2800" b="1" dirty="0">
                <a:solidFill>
                  <a:srgbClr val="EC9939"/>
                </a:solidFill>
                <a:latin typeface="Arial" panose="020B0604020202020204" pitchFamily="34" charset="0"/>
                <a:cs typeface="Arial" panose="020B0604020202020204" pitchFamily="34" charset="0"/>
              </a:rPr>
              <a:t>7</a:t>
            </a:r>
          </a:p>
        </p:txBody>
      </p:sp>
      <p:cxnSp>
        <p:nvCxnSpPr>
          <p:cNvPr id="62" name="Straight Connector 61"/>
          <p:cNvCxnSpPr/>
          <p:nvPr/>
        </p:nvCxnSpPr>
        <p:spPr>
          <a:xfrm>
            <a:off x="3983665" y="886047"/>
            <a:ext cx="0" cy="907311"/>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cxnSpLocks/>
          </p:cNvCxnSpPr>
          <p:nvPr/>
        </p:nvCxnSpPr>
        <p:spPr>
          <a:xfrm>
            <a:off x="4068725" y="4097080"/>
            <a:ext cx="0" cy="779673"/>
          </a:xfrm>
          <a:prstGeom prst="line">
            <a:avLst/>
          </a:prstGeom>
          <a:ln w="63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756297" y="1112874"/>
            <a:ext cx="0" cy="1233378"/>
          </a:xfrm>
          <a:prstGeom prst="line">
            <a:avLst/>
          </a:prstGeom>
          <a:ln w="635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408428" y="3664688"/>
            <a:ext cx="0" cy="871871"/>
          </a:xfrm>
          <a:prstGeom prst="line">
            <a:avLst/>
          </a:prstGeom>
          <a:ln w="6350">
            <a:solidFill>
              <a:srgbClr val="0055B7"/>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6138530" y="1729563"/>
            <a:ext cx="0" cy="808075"/>
          </a:xfrm>
          <a:prstGeom prst="line">
            <a:avLst/>
          </a:prstGeom>
          <a:ln w="6350">
            <a:solidFill>
              <a:srgbClr val="00AFA9"/>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7137991" y="3189768"/>
            <a:ext cx="347330" cy="0"/>
          </a:xfrm>
          <a:prstGeom prst="line">
            <a:avLst/>
          </a:prstGeom>
          <a:ln w="6350">
            <a:solidFill>
              <a:srgbClr val="EC9939"/>
            </a:solidFill>
          </a:ln>
          <a:effectLst/>
        </p:spPr>
        <p:style>
          <a:lnRef idx="2">
            <a:schemeClr val="accent1"/>
          </a:lnRef>
          <a:fillRef idx="0">
            <a:schemeClr val="accent1"/>
          </a:fillRef>
          <a:effectRef idx="1">
            <a:schemeClr val="accent1"/>
          </a:effectRef>
          <a:fontRef idx="minor">
            <a:schemeClr val="tx1"/>
          </a:fontRef>
        </p:style>
      </p:cxnSp>
      <p:grpSp>
        <p:nvGrpSpPr>
          <p:cNvPr id="90" name="Group 89"/>
          <p:cNvGrpSpPr/>
          <p:nvPr/>
        </p:nvGrpSpPr>
        <p:grpSpPr>
          <a:xfrm>
            <a:off x="342178" y="1517573"/>
            <a:ext cx="1613385" cy="1354063"/>
            <a:chOff x="405973" y="1595545"/>
            <a:chExt cx="1613385" cy="1354063"/>
          </a:xfrm>
        </p:grpSpPr>
        <p:grpSp>
          <p:nvGrpSpPr>
            <p:cNvPr id="88" name="Group 87"/>
            <p:cNvGrpSpPr/>
            <p:nvPr/>
          </p:nvGrpSpPr>
          <p:grpSpPr>
            <a:xfrm>
              <a:off x="1009036" y="1595545"/>
              <a:ext cx="1010322" cy="720079"/>
              <a:chOff x="1285483" y="1999583"/>
              <a:chExt cx="1010322" cy="720079"/>
            </a:xfrm>
          </p:grpSpPr>
          <p:sp>
            <p:nvSpPr>
              <p:cNvPr id="43" name="TextBox 42"/>
              <p:cNvSpPr txBox="1"/>
              <p:nvPr/>
            </p:nvSpPr>
            <p:spPr>
              <a:xfrm>
                <a:off x="1285483" y="2103452"/>
                <a:ext cx="1010322" cy="430887"/>
              </a:xfrm>
              <a:prstGeom prst="rect">
                <a:avLst/>
              </a:prstGeom>
              <a:noFill/>
              <a:ln>
                <a:noFill/>
              </a:ln>
            </p:spPr>
            <p:txBody>
              <a:bodyPr wrap="square" lIns="63500" rIns="63500" rtlCol="0">
                <a:spAutoFit/>
              </a:bodyPr>
              <a:lstStyle/>
              <a:p>
                <a:pPr algn="ctr">
                  <a:buClr>
                    <a:schemeClr val="accent6"/>
                  </a:buClr>
                  <a:buSzPct val="80000"/>
                </a:pPr>
                <a:r>
                  <a:rPr lang="en-US" sz="1100" dirty="0">
                    <a:solidFill>
                      <a:srgbClr val="0055B7"/>
                    </a:solidFill>
                  </a:rPr>
                  <a:t>Work Instructions</a:t>
                </a:r>
              </a:p>
            </p:txBody>
          </p:sp>
          <p:sp>
            <p:nvSpPr>
              <p:cNvPr id="84" name="Hexagon 83"/>
              <p:cNvSpPr/>
              <p:nvPr/>
            </p:nvSpPr>
            <p:spPr>
              <a:xfrm rot="19920765">
                <a:off x="1365030" y="1999583"/>
                <a:ext cx="835292" cy="720079"/>
              </a:xfrm>
              <a:prstGeom prst="hexagon">
                <a:avLst/>
              </a:prstGeom>
              <a:noFill/>
              <a:ln>
                <a:solidFill>
                  <a:srgbClr val="C6BE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55B7"/>
                  </a:solidFill>
                </a:endParaRPr>
              </a:p>
            </p:txBody>
          </p:sp>
        </p:grpSp>
        <p:grpSp>
          <p:nvGrpSpPr>
            <p:cNvPr id="89" name="Group 88"/>
            <p:cNvGrpSpPr/>
            <p:nvPr/>
          </p:nvGrpSpPr>
          <p:grpSpPr>
            <a:xfrm>
              <a:off x="810011" y="2326243"/>
              <a:ext cx="723104" cy="623365"/>
              <a:chOff x="1036839" y="2666486"/>
              <a:chExt cx="723104" cy="623365"/>
            </a:xfrm>
          </p:grpSpPr>
          <p:sp>
            <p:nvSpPr>
              <p:cNvPr id="44" name="TextBox 43"/>
              <p:cNvSpPr txBox="1"/>
              <p:nvPr/>
            </p:nvSpPr>
            <p:spPr>
              <a:xfrm>
                <a:off x="1072861" y="2824955"/>
                <a:ext cx="642525" cy="261610"/>
              </a:xfrm>
              <a:prstGeom prst="rect">
                <a:avLst/>
              </a:prstGeom>
              <a:noFill/>
              <a:ln>
                <a:noFill/>
              </a:ln>
            </p:spPr>
            <p:txBody>
              <a:bodyPr wrap="square" lIns="63500" rIns="63500" rtlCol="0">
                <a:spAutoFit/>
              </a:bodyPr>
              <a:lstStyle/>
              <a:p>
                <a:pPr algn="ctr">
                  <a:buClr>
                    <a:schemeClr val="accent6"/>
                  </a:buClr>
                  <a:buSzPct val="80000"/>
                </a:pPr>
                <a:r>
                  <a:rPr lang="en-US" sz="1100" dirty="0">
                    <a:solidFill>
                      <a:srgbClr val="0055B7"/>
                    </a:solidFill>
                  </a:rPr>
                  <a:t>Training</a:t>
                </a:r>
              </a:p>
            </p:txBody>
          </p:sp>
          <p:sp>
            <p:nvSpPr>
              <p:cNvPr id="85" name="Hexagon 84"/>
              <p:cNvSpPr/>
              <p:nvPr/>
            </p:nvSpPr>
            <p:spPr>
              <a:xfrm rot="19986093">
                <a:off x="1036839" y="2666486"/>
                <a:ext cx="723104" cy="623365"/>
              </a:xfrm>
              <a:prstGeom prst="hexagon">
                <a:avLst/>
              </a:prstGeom>
              <a:noFill/>
              <a:ln>
                <a:solidFill>
                  <a:srgbClr val="C6BE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55B7"/>
                  </a:solidFill>
                </a:endParaRPr>
              </a:p>
            </p:txBody>
          </p:sp>
        </p:grpSp>
        <p:grpSp>
          <p:nvGrpSpPr>
            <p:cNvPr id="87" name="Group 86"/>
            <p:cNvGrpSpPr/>
            <p:nvPr/>
          </p:nvGrpSpPr>
          <p:grpSpPr>
            <a:xfrm>
              <a:off x="405973" y="1773351"/>
              <a:ext cx="723104" cy="623365"/>
              <a:chOff x="526475" y="2163212"/>
              <a:chExt cx="723104" cy="623365"/>
            </a:xfrm>
          </p:grpSpPr>
          <p:sp>
            <p:nvSpPr>
              <p:cNvPr id="42" name="TextBox 41"/>
              <p:cNvSpPr txBox="1"/>
              <p:nvPr/>
            </p:nvSpPr>
            <p:spPr>
              <a:xfrm>
                <a:off x="610108" y="2343218"/>
                <a:ext cx="566562" cy="261610"/>
              </a:xfrm>
              <a:prstGeom prst="rect">
                <a:avLst/>
              </a:prstGeom>
              <a:noFill/>
              <a:ln>
                <a:noFill/>
              </a:ln>
            </p:spPr>
            <p:txBody>
              <a:bodyPr wrap="square" lIns="63500" rIns="63500" rtlCol="0">
                <a:spAutoFit/>
              </a:bodyPr>
              <a:lstStyle/>
              <a:p>
                <a:pPr algn="ctr">
                  <a:buClr>
                    <a:schemeClr val="accent6"/>
                  </a:buClr>
                  <a:buSzPct val="80000"/>
                </a:pPr>
                <a:r>
                  <a:rPr lang="en-US" sz="1100" dirty="0">
                    <a:solidFill>
                      <a:srgbClr val="0055B7"/>
                    </a:solidFill>
                  </a:rPr>
                  <a:t>SOP’s</a:t>
                </a:r>
              </a:p>
            </p:txBody>
          </p:sp>
          <p:sp>
            <p:nvSpPr>
              <p:cNvPr id="86" name="Hexagon 85"/>
              <p:cNvSpPr/>
              <p:nvPr/>
            </p:nvSpPr>
            <p:spPr>
              <a:xfrm rot="19986093">
                <a:off x="526475" y="2163212"/>
                <a:ext cx="723104" cy="623365"/>
              </a:xfrm>
              <a:prstGeom prst="hexagon">
                <a:avLst/>
              </a:prstGeom>
              <a:noFill/>
              <a:ln>
                <a:solidFill>
                  <a:srgbClr val="C6BE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55B7"/>
                  </a:solidFill>
                </a:endParaRPr>
              </a:p>
            </p:txBody>
          </p:sp>
        </p:grpSp>
      </p:grpSp>
    </p:spTree>
    <p:extLst>
      <p:ext uri="{BB962C8B-B14F-4D97-AF65-F5344CB8AC3E}">
        <p14:creationId xmlns:p14="http://schemas.microsoft.com/office/powerpoint/2010/main" val="1079279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C8F7070A-198F-CC4A-BE0C-52070E2510AC}" type="slidenum">
              <a:rPr lang="en-US" smtClean="0"/>
              <a:pPr/>
              <a:t>45</a:t>
            </a:fld>
            <a:endParaRPr lang="en-US" dirty="0"/>
          </a:p>
        </p:txBody>
      </p:sp>
      <p:sp>
        <p:nvSpPr>
          <p:cNvPr id="2" name="Title 1"/>
          <p:cNvSpPr>
            <a:spLocks noGrp="1"/>
          </p:cNvSpPr>
          <p:nvPr>
            <p:ph type="title" idx="4294967295"/>
          </p:nvPr>
        </p:nvSpPr>
        <p:spPr>
          <a:xfrm>
            <a:off x="800100" y="252413"/>
            <a:ext cx="8343900" cy="430212"/>
          </a:xfrm>
        </p:spPr>
        <p:txBody>
          <a:bodyPr>
            <a:noAutofit/>
          </a:bodyPr>
          <a:lstStyle/>
          <a:p>
            <a:pPr algn="l"/>
            <a:r>
              <a:rPr lang="en-US" sz="3200" b="1" dirty="0"/>
              <a:t>Program Structure</a:t>
            </a:r>
          </a:p>
        </p:txBody>
      </p:sp>
      <p:sp>
        <p:nvSpPr>
          <p:cNvPr id="4" name="Flowchart: Off-page Connector 3"/>
          <p:cNvSpPr/>
          <p:nvPr/>
        </p:nvSpPr>
        <p:spPr>
          <a:xfrm>
            <a:off x="7378943" y="910223"/>
            <a:ext cx="987852" cy="818529"/>
          </a:xfrm>
          <a:prstGeom prst="flowChartOffpageConnector">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auto">
              <a:spcBef>
                <a:spcPts val="0"/>
              </a:spcBef>
              <a:spcAft>
                <a:spcPts val="0"/>
              </a:spcAft>
              <a:defRPr/>
            </a:pPr>
            <a:r>
              <a:rPr lang="en-GB" sz="1000" b="1" kern="0" dirty="0">
                <a:solidFill>
                  <a:schemeClr val="tx1"/>
                </a:solidFill>
                <a:latin typeface="Arial" panose="020B0604020202020204" pitchFamily="34" charset="0"/>
                <a:cs typeface="Arial" panose="020B0604020202020204" pitchFamily="34" charset="0"/>
              </a:rPr>
              <a:t>Meet Quarterly</a:t>
            </a:r>
          </a:p>
        </p:txBody>
      </p:sp>
      <p:sp>
        <p:nvSpPr>
          <p:cNvPr id="5" name="Flowchart: Off-page Connector 4"/>
          <p:cNvSpPr/>
          <p:nvPr/>
        </p:nvSpPr>
        <p:spPr>
          <a:xfrm>
            <a:off x="7378943" y="1830784"/>
            <a:ext cx="972548" cy="777953"/>
          </a:xfrm>
          <a:prstGeom prst="flowChartOffpageConnector">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auto">
              <a:spcBef>
                <a:spcPts val="0"/>
              </a:spcBef>
              <a:spcAft>
                <a:spcPts val="0"/>
              </a:spcAft>
              <a:defRPr/>
            </a:pPr>
            <a:r>
              <a:rPr lang="en-GB" sz="1000" b="1" kern="0" dirty="0">
                <a:solidFill>
                  <a:schemeClr val="tx1"/>
                </a:solidFill>
                <a:latin typeface="Arial" panose="020B0604020202020204" pitchFamily="34" charset="0"/>
                <a:cs typeface="Arial" panose="020B0604020202020204" pitchFamily="34" charset="0"/>
              </a:rPr>
              <a:t>Meet Monthly</a:t>
            </a:r>
          </a:p>
        </p:txBody>
      </p:sp>
      <p:sp>
        <p:nvSpPr>
          <p:cNvPr id="6" name="Flowchart: Off-page Connector 5"/>
          <p:cNvSpPr/>
          <p:nvPr/>
        </p:nvSpPr>
        <p:spPr>
          <a:xfrm>
            <a:off x="7383864" y="2718492"/>
            <a:ext cx="962705" cy="830895"/>
          </a:xfrm>
          <a:prstGeom prst="flowChartOffpageConnector">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auto">
              <a:spcBef>
                <a:spcPts val="0"/>
              </a:spcBef>
              <a:spcAft>
                <a:spcPts val="0"/>
              </a:spcAft>
              <a:defRPr/>
            </a:pPr>
            <a:r>
              <a:rPr lang="en-GB" sz="1000" b="1" kern="0" dirty="0">
                <a:solidFill>
                  <a:schemeClr val="tx1"/>
                </a:solidFill>
                <a:latin typeface="Arial" panose="020B0604020202020204" pitchFamily="34" charset="0"/>
                <a:cs typeface="Arial" panose="020B0604020202020204" pitchFamily="34" charset="0"/>
              </a:rPr>
              <a:t>Meet </a:t>
            </a:r>
          </a:p>
          <a:p>
            <a:pPr algn="ctr" defTabSz="685800" fontAlgn="auto">
              <a:spcBef>
                <a:spcPts val="0"/>
              </a:spcBef>
              <a:spcAft>
                <a:spcPts val="0"/>
              </a:spcAft>
              <a:defRPr/>
            </a:pPr>
            <a:r>
              <a:rPr lang="en-GB" sz="1000" b="1" kern="0" dirty="0">
                <a:solidFill>
                  <a:schemeClr val="tx1"/>
                </a:solidFill>
                <a:latin typeface="Arial" panose="020B0604020202020204" pitchFamily="34" charset="0"/>
                <a:cs typeface="Arial" panose="020B0604020202020204" pitchFamily="34" charset="0"/>
              </a:rPr>
              <a:t>Bi-Weekly</a:t>
            </a:r>
          </a:p>
        </p:txBody>
      </p:sp>
      <p:sp>
        <p:nvSpPr>
          <p:cNvPr id="7" name="Flowchart: Off-page Connector 6"/>
          <p:cNvSpPr/>
          <p:nvPr/>
        </p:nvSpPr>
        <p:spPr>
          <a:xfrm>
            <a:off x="7403730" y="3647621"/>
            <a:ext cx="922971" cy="834072"/>
          </a:xfrm>
          <a:prstGeom prst="flowChartOffpageConnector">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auto">
              <a:spcBef>
                <a:spcPts val="0"/>
              </a:spcBef>
              <a:spcAft>
                <a:spcPts val="0"/>
              </a:spcAft>
              <a:defRPr/>
            </a:pPr>
            <a:r>
              <a:rPr lang="en-GB" sz="1000" b="1" kern="0" dirty="0">
                <a:solidFill>
                  <a:schemeClr val="tx1"/>
                </a:solidFill>
                <a:latin typeface="Arial" panose="020B0604020202020204" pitchFamily="34" charset="0"/>
                <a:cs typeface="Arial" panose="020B0604020202020204" pitchFamily="34" charset="0"/>
              </a:rPr>
              <a:t>Meet Weekly/</a:t>
            </a:r>
            <a:br>
              <a:rPr lang="en-GB" sz="1000" b="1" kern="0" dirty="0">
                <a:solidFill>
                  <a:schemeClr val="tx1"/>
                </a:solidFill>
                <a:latin typeface="Arial" panose="020B0604020202020204" pitchFamily="34" charset="0"/>
                <a:cs typeface="Arial" panose="020B0604020202020204" pitchFamily="34" charset="0"/>
              </a:rPr>
            </a:br>
            <a:r>
              <a:rPr lang="en-GB" sz="1000" b="1" kern="0" dirty="0">
                <a:solidFill>
                  <a:schemeClr val="tx1"/>
                </a:solidFill>
                <a:latin typeface="Arial" panose="020B0604020202020204" pitchFamily="34" charset="0"/>
                <a:cs typeface="Arial" panose="020B0604020202020204" pitchFamily="34" charset="0"/>
              </a:rPr>
              <a:t>as Required</a:t>
            </a:r>
          </a:p>
        </p:txBody>
      </p:sp>
      <p:sp>
        <p:nvSpPr>
          <p:cNvPr id="8" name="TextBox 7"/>
          <p:cNvSpPr txBox="1"/>
          <p:nvPr/>
        </p:nvSpPr>
        <p:spPr>
          <a:xfrm>
            <a:off x="660655" y="1035733"/>
            <a:ext cx="2301438" cy="1674305"/>
          </a:xfrm>
          <a:prstGeom prst="rect">
            <a:avLst/>
          </a:prstGeom>
          <a:noFill/>
          <a:ln>
            <a:noFill/>
          </a:ln>
        </p:spPr>
        <p:txBody>
          <a:bodyPr wrap="square" tIns="27432" rtlCol="0">
            <a:spAutoFit/>
          </a:bodyPr>
          <a:lstStyle/>
          <a:p>
            <a:pPr marL="137160" indent="-137160">
              <a:spcBef>
                <a:spcPts val="1200"/>
              </a:spcBef>
              <a:buClr>
                <a:srgbClr val="C3D500"/>
              </a:buClr>
              <a:buSzPct val="80000"/>
              <a:buFont typeface="Wingdings" charset="2"/>
              <a:buChar char="§"/>
            </a:pPr>
            <a:r>
              <a:rPr lang="en-US" sz="1200" dirty="0">
                <a:latin typeface="Arial"/>
              </a:rPr>
              <a:t>“Best Practices” Approach to maximizing the value of each workstream</a:t>
            </a:r>
          </a:p>
          <a:p>
            <a:pPr marL="137160" indent="-137160">
              <a:spcBef>
                <a:spcPts val="1200"/>
              </a:spcBef>
              <a:buClr>
                <a:srgbClr val="C3D500"/>
              </a:buClr>
              <a:buSzPct val="80000"/>
              <a:buFont typeface="Wingdings" charset="2"/>
              <a:buChar char="§"/>
            </a:pPr>
            <a:r>
              <a:rPr lang="en-US" sz="1200" dirty="0">
                <a:latin typeface="Arial"/>
              </a:rPr>
              <a:t>Executive Alignment &amp; Commitment</a:t>
            </a:r>
          </a:p>
          <a:p>
            <a:pPr marL="137160" indent="-137160">
              <a:spcBef>
                <a:spcPts val="1200"/>
              </a:spcBef>
              <a:buClr>
                <a:srgbClr val="C3D500"/>
              </a:buClr>
              <a:buSzPct val="80000"/>
              <a:buFont typeface="Wingdings" charset="2"/>
              <a:buChar char="§"/>
            </a:pPr>
            <a:r>
              <a:rPr lang="en-US" sz="1200" dirty="0">
                <a:latin typeface="Arial"/>
              </a:rPr>
              <a:t>Blended team with single accountability</a:t>
            </a:r>
          </a:p>
        </p:txBody>
      </p:sp>
      <p:grpSp>
        <p:nvGrpSpPr>
          <p:cNvPr id="9" name="Group 8"/>
          <p:cNvGrpSpPr/>
          <p:nvPr/>
        </p:nvGrpSpPr>
        <p:grpSpPr>
          <a:xfrm>
            <a:off x="647573" y="3552269"/>
            <a:ext cx="6688181" cy="937950"/>
            <a:chOff x="311907" y="3801158"/>
            <a:chExt cx="6688181" cy="937950"/>
          </a:xfrm>
        </p:grpSpPr>
        <p:sp>
          <p:nvSpPr>
            <p:cNvPr id="10" name="Rounded Rectangle 42"/>
            <p:cNvSpPr/>
            <p:nvPr/>
          </p:nvSpPr>
          <p:spPr>
            <a:xfrm>
              <a:off x="311908" y="3882773"/>
              <a:ext cx="6527156" cy="856335"/>
            </a:xfrm>
            <a:prstGeom prst="roundRect">
              <a:avLst>
                <a:gd name="adj" fmla="val 0"/>
              </a:avLst>
            </a:prstGeom>
            <a:solidFill>
              <a:srgbClr val="008FBE"/>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b="1" dirty="0">
                <a:latin typeface="Arial" panose="020B0604020202020204" pitchFamily="34" charset="0"/>
                <a:cs typeface="Arial" panose="020B0604020202020204" pitchFamily="34" charset="0"/>
              </a:endParaRPr>
            </a:p>
          </p:txBody>
        </p:sp>
        <p:sp>
          <p:nvSpPr>
            <p:cNvPr id="11" name="Rectangle 10"/>
            <p:cNvSpPr/>
            <p:nvPr/>
          </p:nvSpPr>
          <p:spPr>
            <a:xfrm>
              <a:off x="311907" y="4425491"/>
              <a:ext cx="6688181" cy="276999"/>
            </a:xfrm>
            <a:prstGeom prst="rect">
              <a:avLst/>
            </a:prstGeom>
          </p:spPr>
          <p:txBody>
            <a:bodyPr wrap="square">
              <a:spAutoFit/>
            </a:bodyPr>
            <a:lstStyle/>
            <a:p>
              <a:pPr algn="ctr"/>
              <a:r>
                <a:rPr lang="en-US" sz="1200" b="1" dirty="0">
                  <a:solidFill>
                    <a:schemeClr val="bg1"/>
                  </a:solidFill>
                  <a:latin typeface="Arial" panose="020B0604020202020204" pitchFamily="34" charset="0"/>
                  <a:cs typeface="Arial" panose="020B0604020202020204" pitchFamily="34" charset="0"/>
                </a:rPr>
                <a:t>CORE WORKSTREAMS</a:t>
              </a:r>
            </a:p>
          </p:txBody>
        </p:sp>
        <p:graphicFrame>
          <p:nvGraphicFramePr>
            <p:cNvPr id="12" name="Diagram 11"/>
            <p:cNvGraphicFramePr/>
            <p:nvPr>
              <p:extLst/>
            </p:nvPr>
          </p:nvGraphicFramePr>
          <p:xfrm>
            <a:off x="311908" y="3801158"/>
            <a:ext cx="6527156" cy="657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15" name="Freeform: Shape 14">
            <a:extLst>
              <a:ext uri="{FF2B5EF4-FFF2-40B4-BE49-F238E27FC236}">
                <a16:creationId xmlns:a16="http://schemas.microsoft.com/office/drawing/2014/main" id="{7ECCEB5A-D402-4FA9-969C-0C8F96CEE8C8}"/>
              </a:ext>
            </a:extLst>
          </p:cNvPr>
          <p:cNvSpPr/>
          <p:nvPr/>
        </p:nvSpPr>
        <p:spPr>
          <a:xfrm>
            <a:off x="4482032" y="898169"/>
            <a:ext cx="2703517" cy="763418"/>
          </a:xfrm>
          <a:custGeom>
            <a:avLst/>
            <a:gdLst>
              <a:gd name="connsiteX0" fmla="*/ 127239 w 763417"/>
              <a:gd name="connsiteY0" fmla="*/ 0 h 2703516"/>
              <a:gd name="connsiteX1" fmla="*/ 636178 w 763417"/>
              <a:gd name="connsiteY1" fmla="*/ 0 h 2703516"/>
              <a:gd name="connsiteX2" fmla="*/ 763417 w 763417"/>
              <a:gd name="connsiteY2" fmla="*/ 127239 h 2703516"/>
              <a:gd name="connsiteX3" fmla="*/ 763417 w 763417"/>
              <a:gd name="connsiteY3" fmla="*/ 2703516 h 2703516"/>
              <a:gd name="connsiteX4" fmla="*/ 763417 w 763417"/>
              <a:gd name="connsiteY4" fmla="*/ 2703516 h 2703516"/>
              <a:gd name="connsiteX5" fmla="*/ 0 w 763417"/>
              <a:gd name="connsiteY5" fmla="*/ 2703516 h 2703516"/>
              <a:gd name="connsiteX6" fmla="*/ 0 w 763417"/>
              <a:gd name="connsiteY6" fmla="*/ 2703516 h 2703516"/>
              <a:gd name="connsiteX7" fmla="*/ 0 w 763417"/>
              <a:gd name="connsiteY7" fmla="*/ 127239 h 2703516"/>
              <a:gd name="connsiteX8" fmla="*/ 127239 w 763417"/>
              <a:gd name="connsiteY8" fmla="*/ 0 h 27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417" h="2703516">
                <a:moveTo>
                  <a:pt x="763417" y="450597"/>
                </a:moveTo>
                <a:lnTo>
                  <a:pt x="763417" y="2252919"/>
                </a:lnTo>
                <a:cubicBezTo>
                  <a:pt x="763417" y="2501775"/>
                  <a:pt x="747331" y="2703514"/>
                  <a:pt x="727487" y="2703514"/>
                </a:cubicBezTo>
                <a:lnTo>
                  <a:pt x="0" y="2703514"/>
                </a:lnTo>
                <a:lnTo>
                  <a:pt x="0" y="2703514"/>
                </a:lnTo>
                <a:lnTo>
                  <a:pt x="0" y="2"/>
                </a:lnTo>
                <a:lnTo>
                  <a:pt x="0" y="2"/>
                </a:lnTo>
                <a:lnTo>
                  <a:pt x="727487" y="2"/>
                </a:lnTo>
                <a:cubicBezTo>
                  <a:pt x="747331" y="2"/>
                  <a:pt x="763417" y="201741"/>
                  <a:pt x="763417" y="450597"/>
                </a:cubicBezTo>
                <a:close/>
              </a:path>
            </a:pathLst>
          </a:custGeom>
          <a:solidFill>
            <a:srgbClr val="008FBE">
              <a:alpha val="26000"/>
            </a:srgbClr>
          </a:solidFill>
          <a:ln>
            <a:no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61092" rIns="284917" bIns="161093" numCol="1" spcCol="1270" anchor="ctr" anchorCtr="0">
            <a:noAutofit/>
          </a:bodyPr>
          <a:lstStyle/>
          <a:p>
            <a:pPr marL="146304" lvl="1" indent="-91440" algn="l" defTabSz="355600">
              <a:lnSpc>
                <a:spcPct val="90000"/>
              </a:lnSpc>
              <a:spcBef>
                <a:spcPct val="0"/>
              </a:spcBef>
              <a:spcAft>
                <a:spcPts val="300"/>
              </a:spcAft>
              <a:buNone/>
            </a:pPr>
            <a:r>
              <a:rPr lang="en-GB" sz="800" kern="1200" dirty="0">
                <a:latin typeface="Arial" panose="020B0604020202020204" pitchFamily="34" charset="0"/>
                <a:cs typeface="Arial" panose="020B0604020202020204" pitchFamily="34" charset="0"/>
              </a:rPr>
              <a:t>Roadmap Strategy</a:t>
            </a:r>
          </a:p>
          <a:p>
            <a:pPr marL="146304" lvl="1" indent="-91440" algn="l" defTabSz="355600">
              <a:lnSpc>
                <a:spcPct val="90000"/>
              </a:lnSpc>
              <a:spcBef>
                <a:spcPct val="0"/>
              </a:spcBef>
              <a:spcAft>
                <a:spcPts val="300"/>
              </a:spcAft>
              <a:buNone/>
            </a:pPr>
            <a:r>
              <a:rPr lang="en-GB" sz="800" kern="1200" dirty="0">
                <a:latin typeface="Arial" panose="020B0604020202020204" pitchFamily="34" charset="0"/>
                <a:cs typeface="Arial" panose="020B0604020202020204" pitchFamily="34" charset="0"/>
              </a:rPr>
              <a:t>Performance &amp; Benchmarking</a:t>
            </a:r>
          </a:p>
          <a:p>
            <a:pPr marL="146304" lvl="1" indent="-91440" algn="l" defTabSz="355600">
              <a:lnSpc>
                <a:spcPct val="90000"/>
              </a:lnSpc>
              <a:spcBef>
                <a:spcPct val="0"/>
              </a:spcBef>
              <a:spcAft>
                <a:spcPts val="300"/>
              </a:spcAft>
              <a:buNone/>
            </a:pPr>
            <a:r>
              <a:rPr lang="en-GB" sz="800" kern="1200" dirty="0">
                <a:latin typeface="Arial" panose="020B0604020202020204" pitchFamily="34" charset="0"/>
                <a:cs typeface="Arial" panose="020B0604020202020204" pitchFamily="34" charset="0"/>
              </a:rPr>
              <a:t>Relationship &amp; Governance</a:t>
            </a:r>
          </a:p>
          <a:p>
            <a:pPr marL="146304" lvl="1" indent="-91440" algn="l" defTabSz="355600">
              <a:lnSpc>
                <a:spcPct val="90000"/>
              </a:lnSpc>
              <a:spcBef>
                <a:spcPct val="0"/>
              </a:spcBef>
              <a:spcAft>
                <a:spcPts val="300"/>
              </a:spcAft>
              <a:buNone/>
            </a:pPr>
            <a:r>
              <a:rPr lang="en-GB" sz="800" kern="1200" dirty="0">
                <a:latin typeface="Arial" panose="020B0604020202020204" pitchFamily="34" charset="0"/>
                <a:cs typeface="Arial" panose="020B0604020202020204" pitchFamily="34" charset="0"/>
              </a:rPr>
              <a:t>Resolve Escalated Issues</a:t>
            </a:r>
          </a:p>
          <a:p>
            <a:pPr marL="146304" lvl="1" indent="-91440" algn="l" defTabSz="355600">
              <a:lnSpc>
                <a:spcPct val="90000"/>
              </a:lnSpc>
              <a:spcBef>
                <a:spcPct val="0"/>
              </a:spcBef>
              <a:spcAft>
                <a:spcPts val="300"/>
              </a:spcAft>
              <a:buNone/>
            </a:pPr>
            <a:r>
              <a:rPr lang="en-GB" sz="800" kern="1200" dirty="0">
                <a:latin typeface="Arial" panose="020B0604020202020204" pitchFamily="34" charset="0"/>
                <a:cs typeface="Arial" panose="020B0604020202020204" pitchFamily="34" charset="0"/>
              </a:rPr>
              <a:t>Set Strategic Direction &amp; Initiatives</a:t>
            </a:r>
          </a:p>
        </p:txBody>
      </p:sp>
      <p:sp>
        <p:nvSpPr>
          <p:cNvPr id="16" name="Freeform: Shape 15">
            <a:extLst>
              <a:ext uri="{FF2B5EF4-FFF2-40B4-BE49-F238E27FC236}">
                <a16:creationId xmlns:a16="http://schemas.microsoft.com/office/drawing/2014/main" id="{2DAB3037-2500-429E-8CA8-D110419C99FD}"/>
              </a:ext>
            </a:extLst>
          </p:cNvPr>
          <p:cNvSpPr/>
          <p:nvPr/>
        </p:nvSpPr>
        <p:spPr>
          <a:xfrm>
            <a:off x="2961306" y="815413"/>
            <a:ext cx="1520727" cy="881496"/>
          </a:xfrm>
          <a:custGeom>
            <a:avLst/>
            <a:gdLst>
              <a:gd name="connsiteX0" fmla="*/ 0 w 1520727"/>
              <a:gd name="connsiteY0" fmla="*/ 0 h 881496"/>
              <a:gd name="connsiteX1" fmla="*/ 1520727 w 1520727"/>
              <a:gd name="connsiteY1" fmla="*/ 0 h 881496"/>
              <a:gd name="connsiteX2" fmla="*/ 1520727 w 1520727"/>
              <a:gd name="connsiteY2" fmla="*/ 881496 h 881496"/>
              <a:gd name="connsiteX3" fmla="*/ 0 w 1520727"/>
              <a:gd name="connsiteY3" fmla="*/ 881496 h 881496"/>
              <a:gd name="connsiteX4" fmla="*/ 0 w 1520727"/>
              <a:gd name="connsiteY4" fmla="*/ 0 h 8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7" h="881496">
                <a:moveTo>
                  <a:pt x="0" y="0"/>
                </a:moveTo>
                <a:lnTo>
                  <a:pt x="1520727" y="0"/>
                </a:lnTo>
                <a:lnTo>
                  <a:pt x="1520727" y="881496"/>
                </a:lnTo>
                <a:lnTo>
                  <a:pt x="0" y="881496"/>
                </a:lnTo>
                <a:lnTo>
                  <a:pt x="0" y="0"/>
                </a:lnTo>
                <a:close/>
              </a:path>
            </a:pathLst>
          </a:custGeom>
          <a:solidFill>
            <a:srgbClr val="008FBE"/>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Executive Steering Committee</a:t>
            </a:r>
          </a:p>
        </p:txBody>
      </p:sp>
      <p:sp>
        <p:nvSpPr>
          <p:cNvPr id="17" name="Freeform: Shape 16">
            <a:extLst>
              <a:ext uri="{FF2B5EF4-FFF2-40B4-BE49-F238E27FC236}">
                <a16:creationId xmlns:a16="http://schemas.microsoft.com/office/drawing/2014/main" id="{C2E8C3C6-7541-474B-BAA9-3DD26AD530C7}"/>
              </a:ext>
            </a:extLst>
          </p:cNvPr>
          <p:cNvSpPr/>
          <p:nvPr/>
        </p:nvSpPr>
        <p:spPr>
          <a:xfrm>
            <a:off x="4482033" y="1798814"/>
            <a:ext cx="2703516" cy="765836"/>
          </a:xfrm>
          <a:custGeom>
            <a:avLst/>
            <a:gdLst>
              <a:gd name="connsiteX0" fmla="*/ 127642 w 765836"/>
              <a:gd name="connsiteY0" fmla="*/ 0 h 2703516"/>
              <a:gd name="connsiteX1" fmla="*/ 638194 w 765836"/>
              <a:gd name="connsiteY1" fmla="*/ 0 h 2703516"/>
              <a:gd name="connsiteX2" fmla="*/ 765836 w 765836"/>
              <a:gd name="connsiteY2" fmla="*/ 127642 h 2703516"/>
              <a:gd name="connsiteX3" fmla="*/ 765836 w 765836"/>
              <a:gd name="connsiteY3" fmla="*/ 2703516 h 2703516"/>
              <a:gd name="connsiteX4" fmla="*/ 765836 w 765836"/>
              <a:gd name="connsiteY4" fmla="*/ 2703516 h 2703516"/>
              <a:gd name="connsiteX5" fmla="*/ 0 w 765836"/>
              <a:gd name="connsiteY5" fmla="*/ 2703516 h 2703516"/>
              <a:gd name="connsiteX6" fmla="*/ 0 w 765836"/>
              <a:gd name="connsiteY6" fmla="*/ 2703516 h 2703516"/>
              <a:gd name="connsiteX7" fmla="*/ 0 w 765836"/>
              <a:gd name="connsiteY7" fmla="*/ 127642 h 2703516"/>
              <a:gd name="connsiteX8" fmla="*/ 127642 w 765836"/>
              <a:gd name="connsiteY8" fmla="*/ 0 h 27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36" h="2703516">
                <a:moveTo>
                  <a:pt x="765836" y="450595"/>
                </a:moveTo>
                <a:lnTo>
                  <a:pt x="765836" y="2252921"/>
                </a:lnTo>
                <a:cubicBezTo>
                  <a:pt x="765836" y="2501779"/>
                  <a:pt x="749648" y="2703516"/>
                  <a:pt x="729678" y="2703516"/>
                </a:cubicBezTo>
                <a:lnTo>
                  <a:pt x="0" y="2703516"/>
                </a:lnTo>
                <a:lnTo>
                  <a:pt x="0" y="2703516"/>
                </a:lnTo>
                <a:lnTo>
                  <a:pt x="0" y="0"/>
                </a:lnTo>
                <a:lnTo>
                  <a:pt x="0" y="0"/>
                </a:lnTo>
                <a:lnTo>
                  <a:pt x="729678" y="0"/>
                </a:lnTo>
                <a:cubicBezTo>
                  <a:pt x="749648" y="0"/>
                  <a:pt x="765836" y="201737"/>
                  <a:pt x="765836" y="450595"/>
                </a:cubicBezTo>
                <a:close/>
              </a:path>
            </a:pathLst>
          </a:custGeom>
          <a:solidFill>
            <a:srgbClr val="00AFA9">
              <a:alpha val="36000"/>
            </a:srgbClr>
          </a:solidFill>
          <a:ln>
            <a:noFill/>
          </a:ln>
        </p:spPr>
        <p:style>
          <a:lnRef idx="2">
            <a:scrgbClr r="0" g="0" b="0"/>
          </a:lnRef>
          <a:fillRef idx="1">
            <a:scrgbClr r="0" g="0" b="0"/>
          </a:fillRef>
          <a:effectRef idx="0">
            <a:schemeClr val="accent2">
              <a:tint val="40000"/>
              <a:alpha val="90000"/>
              <a:hueOff val="2512910"/>
              <a:satOff val="-2189"/>
              <a:lumOff val="-3"/>
              <a:alphaOff val="0"/>
            </a:schemeClr>
          </a:effectRef>
          <a:fontRef idx="minor">
            <a:schemeClr val="dk1">
              <a:hueOff val="0"/>
              <a:satOff val="0"/>
              <a:lumOff val="0"/>
              <a:alphaOff val="0"/>
            </a:schemeClr>
          </a:fontRef>
        </p:style>
        <p:txBody>
          <a:bodyPr spcFirstLastPara="0" vert="horz" wrap="square" lIns="247651" tIns="161210" rIns="285034" bIns="161210" numCol="1" spcCol="1270" anchor="ctr" anchorCtr="0">
            <a:noAutofit/>
          </a:bodyPr>
          <a:lstStyle/>
          <a:p>
            <a:pPr marL="146304" lvl="1" indent="-91440" algn="l" defTabSz="355600">
              <a:lnSpc>
                <a:spcPct val="90000"/>
              </a:lnSpc>
              <a:spcBef>
                <a:spcPct val="0"/>
              </a:spcBef>
              <a:spcAft>
                <a:spcPts val="300"/>
              </a:spcAft>
              <a:buChar char="•"/>
            </a:pPr>
            <a:r>
              <a:rPr lang="en-GB" sz="800" kern="1200" dirty="0">
                <a:latin typeface="Arial" panose="020B0604020202020204" pitchFamily="34" charset="0"/>
                <a:cs typeface="Arial" panose="020B0604020202020204" pitchFamily="34" charset="0"/>
              </a:rPr>
              <a:t>Program Review &amp; Governance</a:t>
            </a:r>
          </a:p>
          <a:p>
            <a:pPr marL="146304" lvl="1" indent="-91440" algn="l" defTabSz="355600">
              <a:lnSpc>
                <a:spcPct val="90000"/>
              </a:lnSpc>
              <a:spcBef>
                <a:spcPct val="0"/>
              </a:spcBef>
              <a:spcAft>
                <a:spcPts val="300"/>
              </a:spcAft>
              <a:buChar char="•"/>
            </a:pPr>
            <a:r>
              <a:rPr lang="en-GB" sz="800" kern="1200" dirty="0">
                <a:latin typeface="Arial" panose="020B0604020202020204" pitchFamily="34" charset="0"/>
                <a:cs typeface="Arial" panose="020B0604020202020204" pitchFamily="34" charset="0"/>
              </a:rPr>
              <a:t>Review of QA/CAPA</a:t>
            </a:r>
          </a:p>
          <a:p>
            <a:pPr marL="146304" marR="0" lvl="1" indent="-91440" algn="l" defTabSz="266700" rtl="0" eaLnBrk="1" fontAlgn="auto" latinLnBrk="0" hangingPunct="1">
              <a:lnSpc>
                <a:spcPct val="90000"/>
              </a:lnSpc>
              <a:spcBef>
                <a:spcPct val="0"/>
              </a:spcBef>
              <a:spcAft>
                <a:spcPts val="300"/>
              </a:spcAft>
              <a:buClrTx/>
              <a:buSzTx/>
              <a:buFontTx/>
              <a:buNone/>
              <a:tabLst/>
              <a:defRPr/>
            </a:pPr>
            <a:r>
              <a:rPr lang="en-GB" sz="800" kern="1200" dirty="0">
                <a:latin typeface="Arial" panose="020B0604020202020204" pitchFamily="34" charset="0"/>
                <a:cs typeface="Arial" panose="020B0604020202020204" pitchFamily="34" charset="0"/>
              </a:rPr>
              <a:t>Manage General Delivery Issues</a:t>
            </a:r>
          </a:p>
          <a:p>
            <a:pPr marL="146304" lvl="1" indent="-91440" algn="l" defTabSz="355600">
              <a:lnSpc>
                <a:spcPct val="90000"/>
              </a:lnSpc>
              <a:spcBef>
                <a:spcPct val="0"/>
              </a:spcBef>
              <a:spcAft>
                <a:spcPts val="300"/>
              </a:spcAft>
              <a:buChar char="•"/>
            </a:pPr>
            <a:r>
              <a:rPr lang="en-GB" sz="800" kern="1200" dirty="0">
                <a:latin typeface="Arial" panose="020B0604020202020204" pitchFamily="34" charset="0"/>
                <a:cs typeface="Arial" panose="020B0604020202020204" pitchFamily="34" charset="0"/>
              </a:rPr>
              <a:t>Program ‘Health Status’ Management</a:t>
            </a:r>
          </a:p>
          <a:p>
            <a:pPr marL="146304" lvl="1" indent="-91440" algn="l" defTabSz="355600">
              <a:lnSpc>
                <a:spcPct val="90000"/>
              </a:lnSpc>
              <a:spcBef>
                <a:spcPct val="0"/>
              </a:spcBef>
              <a:spcAft>
                <a:spcPts val="300"/>
              </a:spcAft>
              <a:buChar char="•"/>
            </a:pPr>
            <a:r>
              <a:rPr lang="en-GB" sz="800" kern="1200" dirty="0">
                <a:latin typeface="Arial" panose="020B0604020202020204" pitchFamily="34" charset="0"/>
                <a:cs typeface="Arial" panose="020B0604020202020204" pitchFamily="34" charset="0"/>
              </a:rPr>
              <a:t>Issue &amp; Escalation Prioritization</a:t>
            </a:r>
          </a:p>
        </p:txBody>
      </p:sp>
      <p:sp>
        <p:nvSpPr>
          <p:cNvPr id="18" name="Freeform: Shape 17">
            <a:extLst>
              <a:ext uri="{FF2B5EF4-FFF2-40B4-BE49-F238E27FC236}">
                <a16:creationId xmlns:a16="http://schemas.microsoft.com/office/drawing/2014/main" id="{98E1BD83-798D-4BF6-8611-4323344D5B9B}"/>
              </a:ext>
            </a:extLst>
          </p:cNvPr>
          <p:cNvSpPr/>
          <p:nvPr/>
        </p:nvSpPr>
        <p:spPr>
          <a:xfrm>
            <a:off x="2961306" y="1740984"/>
            <a:ext cx="1520727" cy="881496"/>
          </a:xfrm>
          <a:custGeom>
            <a:avLst/>
            <a:gdLst>
              <a:gd name="connsiteX0" fmla="*/ 0 w 1520727"/>
              <a:gd name="connsiteY0" fmla="*/ 0 h 881496"/>
              <a:gd name="connsiteX1" fmla="*/ 1520727 w 1520727"/>
              <a:gd name="connsiteY1" fmla="*/ 0 h 881496"/>
              <a:gd name="connsiteX2" fmla="*/ 1520727 w 1520727"/>
              <a:gd name="connsiteY2" fmla="*/ 881496 h 881496"/>
              <a:gd name="connsiteX3" fmla="*/ 0 w 1520727"/>
              <a:gd name="connsiteY3" fmla="*/ 881496 h 881496"/>
              <a:gd name="connsiteX4" fmla="*/ 0 w 1520727"/>
              <a:gd name="connsiteY4" fmla="*/ 0 h 8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7" h="881496">
                <a:moveTo>
                  <a:pt x="0" y="0"/>
                </a:moveTo>
                <a:lnTo>
                  <a:pt x="1520727" y="0"/>
                </a:lnTo>
                <a:lnTo>
                  <a:pt x="1520727" y="881496"/>
                </a:lnTo>
                <a:lnTo>
                  <a:pt x="0" y="881496"/>
                </a:lnTo>
                <a:lnTo>
                  <a:pt x="0" y="0"/>
                </a:lnTo>
                <a:close/>
              </a:path>
            </a:pathLst>
          </a:custGeom>
          <a:solidFill>
            <a:srgbClr val="00AFA9"/>
          </a:solidFill>
        </p:spPr>
        <p:style>
          <a:lnRef idx="2">
            <a:schemeClr val="lt1">
              <a:hueOff val="0"/>
              <a:satOff val="0"/>
              <a:lumOff val="0"/>
              <a:alphaOff val="0"/>
            </a:schemeClr>
          </a:lnRef>
          <a:fillRef idx="1">
            <a:scrgbClr r="0" g="0" b="0"/>
          </a:fillRef>
          <a:effectRef idx="0">
            <a:schemeClr val="accent2">
              <a:hueOff val="2340759"/>
              <a:satOff val="-2919"/>
              <a:lumOff val="686"/>
              <a:alphaOff val="0"/>
            </a:schemeClr>
          </a:effectRef>
          <a:fontRef idx="minor">
            <a:schemeClr val="lt1"/>
          </a:fontRef>
        </p:style>
        <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Program Governance Committee</a:t>
            </a:r>
          </a:p>
        </p:txBody>
      </p:sp>
      <p:sp>
        <p:nvSpPr>
          <p:cNvPr id="19" name="Freeform: Shape 18">
            <a:extLst>
              <a:ext uri="{FF2B5EF4-FFF2-40B4-BE49-F238E27FC236}">
                <a16:creationId xmlns:a16="http://schemas.microsoft.com/office/drawing/2014/main" id="{AB7C9ED9-2D6A-4543-AD09-01D4F44D828C}"/>
              </a:ext>
            </a:extLst>
          </p:cNvPr>
          <p:cNvSpPr/>
          <p:nvPr/>
        </p:nvSpPr>
        <p:spPr>
          <a:xfrm>
            <a:off x="4482033" y="2754705"/>
            <a:ext cx="2703516" cy="705196"/>
          </a:xfrm>
          <a:custGeom>
            <a:avLst/>
            <a:gdLst>
              <a:gd name="connsiteX0" fmla="*/ 117535 w 705196"/>
              <a:gd name="connsiteY0" fmla="*/ 0 h 2703516"/>
              <a:gd name="connsiteX1" fmla="*/ 587661 w 705196"/>
              <a:gd name="connsiteY1" fmla="*/ 0 h 2703516"/>
              <a:gd name="connsiteX2" fmla="*/ 705196 w 705196"/>
              <a:gd name="connsiteY2" fmla="*/ 117535 h 2703516"/>
              <a:gd name="connsiteX3" fmla="*/ 705196 w 705196"/>
              <a:gd name="connsiteY3" fmla="*/ 2703516 h 2703516"/>
              <a:gd name="connsiteX4" fmla="*/ 705196 w 705196"/>
              <a:gd name="connsiteY4" fmla="*/ 2703516 h 2703516"/>
              <a:gd name="connsiteX5" fmla="*/ 0 w 705196"/>
              <a:gd name="connsiteY5" fmla="*/ 2703516 h 2703516"/>
              <a:gd name="connsiteX6" fmla="*/ 0 w 705196"/>
              <a:gd name="connsiteY6" fmla="*/ 2703516 h 2703516"/>
              <a:gd name="connsiteX7" fmla="*/ 0 w 705196"/>
              <a:gd name="connsiteY7" fmla="*/ 117535 h 2703516"/>
              <a:gd name="connsiteX8" fmla="*/ 117535 w 705196"/>
              <a:gd name="connsiteY8" fmla="*/ 0 h 270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5196" h="2703516">
                <a:moveTo>
                  <a:pt x="705196" y="450595"/>
                </a:moveTo>
                <a:lnTo>
                  <a:pt x="705196" y="2252921"/>
                </a:lnTo>
                <a:cubicBezTo>
                  <a:pt x="705196" y="2501779"/>
                  <a:pt x="691470" y="2703516"/>
                  <a:pt x="674538" y="2703516"/>
                </a:cubicBezTo>
                <a:lnTo>
                  <a:pt x="0" y="2703516"/>
                </a:lnTo>
                <a:lnTo>
                  <a:pt x="0" y="2703516"/>
                </a:lnTo>
                <a:lnTo>
                  <a:pt x="0" y="0"/>
                </a:lnTo>
                <a:lnTo>
                  <a:pt x="0" y="0"/>
                </a:lnTo>
                <a:lnTo>
                  <a:pt x="674538" y="0"/>
                </a:lnTo>
                <a:cubicBezTo>
                  <a:pt x="691470" y="0"/>
                  <a:pt x="705196" y="201737"/>
                  <a:pt x="705196" y="450595"/>
                </a:cubicBezTo>
                <a:close/>
              </a:path>
            </a:pathLst>
          </a:custGeom>
          <a:solidFill>
            <a:srgbClr val="0055B7">
              <a:alpha val="17000"/>
            </a:srgbClr>
          </a:solidFill>
          <a:ln>
            <a:noFill/>
          </a:ln>
        </p:spPr>
        <p:style>
          <a:lnRef idx="2">
            <a:scrgbClr r="0" g="0" b="0"/>
          </a:lnRef>
          <a:fillRef idx="1">
            <a:scrgbClr r="0" g="0" b="0"/>
          </a:fillRef>
          <a:effectRef idx="0">
            <a:schemeClr val="accent2">
              <a:tint val="40000"/>
              <a:alpha val="90000"/>
              <a:hueOff val="5025821"/>
              <a:satOff val="-4378"/>
              <a:lumOff val="-6"/>
              <a:alphaOff val="0"/>
            </a:schemeClr>
          </a:effectRef>
          <a:fontRef idx="minor">
            <a:schemeClr val="dk1">
              <a:hueOff val="0"/>
              <a:satOff val="0"/>
              <a:lumOff val="0"/>
              <a:alphaOff val="0"/>
            </a:schemeClr>
          </a:fontRef>
        </p:style>
        <p:txBody>
          <a:bodyPr spcFirstLastPara="0" vert="horz" wrap="square" lIns="247651" tIns="158250" rIns="282074" bIns="158250" numCol="1" spcCol="1270" anchor="ctr" anchorCtr="0">
            <a:noAutofit/>
          </a:bodyPr>
          <a:lstStyle/>
          <a:p>
            <a:pPr marL="148590" lvl="1" indent="-91440" algn="l" defTabSz="266700">
              <a:lnSpc>
                <a:spcPct val="90000"/>
              </a:lnSpc>
              <a:spcBef>
                <a:spcPct val="0"/>
              </a:spcBef>
              <a:spcAft>
                <a:spcPts val="500"/>
              </a:spcAft>
              <a:buNone/>
            </a:pPr>
            <a:r>
              <a:rPr lang="en-GB" sz="800" b="0" i="0" kern="1200" dirty="0">
                <a:latin typeface="Arial" charset="0"/>
                <a:ea typeface="Arial" charset="0"/>
                <a:cs typeface="Arial" charset="0"/>
              </a:rPr>
              <a:t>Program Oversight and Management</a:t>
            </a:r>
            <a:endParaRPr lang="en-US" sz="800" b="0" i="0" kern="1200" dirty="0">
              <a:latin typeface="Arial" charset="0"/>
              <a:ea typeface="Arial" charset="0"/>
              <a:cs typeface="Arial" charset="0"/>
            </a:endParaRPr>
          </a:p>
          <a:p>
            <a:pPr marL="148590" lvl="1" indent="-91440" algn="l" defTabSz="266700">
              <a:lnSpc>
                <a:spcPct val="90000"/>
              </a:lnSpc>
              <a:spcBef>
                <a:spcPct val="0"/>
              </a:spcBef>
              <a:spcAft>
                <a:spcPts val="500"/>
              </a:spcAft>
              <a:buNone/>
            </a:pPr>
            <a:r>
              <a:rPr lang="en-US" sz="800" b="0" i="0" kern="1200" dirty="0">
                <a:latin typeface="Arial" charset="0"/>
                <a:ea typeface="Arial" charset="0"/>
                <a:cs typeface="Arial" charset="0"/>
              </a:rPr>
              <a:t>Scope Control</a:t>
            </a:r>
          </a:p>
          <a:p>
            <a:pPr marL="148590" lvl="1" indent="-91440" algn="l" defTabSz="266700">
              <a:lnSpc>
                <a:spcPct val="90000"/>
              </a:lnSpc>
              <a:spcBef>
                <a:spcPct val="0"/>
              </a:spcBef>
              <a:spcAft>
                <a:spcPts val="500"/>
              </a:spcAft>
              <a:buNone/>
            </a:pPr>
            <a:r>
              <a:rPr lang="en-US" sz="800" b="0" i="0" kern="1200" dirty="0">
                <a:latin typeface="Arial" charset="0"/>
                <a:ea typeface="Arial" charset="0"/>
                <a:cs typeface="Arial" charset="0"/>
              </a:rPr>
              <a:t>Financial Management</a:t>
            </a:r>
          </a:p>
          <a:p>
            <a:pPr marL="148590" lvl="1" indent="-91440" algn="l" defTabSz="266700">
              <a:lnSpc>
                <a:spcPct val="90000"/>
              </a:lnSpc>
              <a:spcBef>
                <a:spcPct val="0"/>
              </a:spcBef>
              <a:spcAft>
                <a:spcPts val="500"/>
              </a:spcAft>
              <a:buNone/>
            </a:pPr>
            <a:r>
              <a:rPr lang="en-US" sz="800" b="0" i="0" kern="1200" dirty="0">
                <a:latin typeface="Arial" charset="0"/>
                <a:ea typeface="Arial" charset="0"/>
                <a:cs typeface="Arial" charset="0"/>
              </a:rPr>
              <a:t>Issue, Risk Management &amp; Escalation</a:t>
            </a:r>
          </a:p>
        </p:txBody>
      </p:sp>
      <p:sp>
        <p:nvSpPr>
          <p:cNvPr id="20" name="Freeform: Shape 19">
            <a:extLst>
              <a:ext uri="{FF2B5EF4-FFF2-40B4-BE49-F238E27FC236}">
                <a16:creationId xmlns:a16="http://schemas.microsoft.com/office/drawing/2014/main" id="{560904F8-8AB3-4C4D-A5D7-4300C2992A93}"/>
              </a:ext>
            </a:extLst>
          </p:cNvPr>
          <p:cNvSpPr/>
          <p:nvPr/>
        </p:nvSpPr>
        <p:spPr>
          <a:xfrm>
            <a:off x="2961306" y="2666555"/>
            <a:ext cx="1520727" cy="881496"/>
          </a:xfrm>
          <a:custGeom>
            <a:avLst/>
            <a:gdLst>
              <a:gd name="connsiteX0" fmla="*/ 0 w 1520727"/>
              <a:gd name="connsiteY0" fmla="*/ 0 h 881496"/>
              <a:gd name="connsiteX1" fmla="*/ 1520727 w 1520727"/>
              <a:gd name="connsiteY1" fmla="*/ 0 h 881496"/>
              <a:gd name="connsiteX2" fmla="*/ 1520727 w 1520727"/>
              <a:gd name="connsiteY2" fmla="*/ 881496 h 881496"/>
              <a:gd name="connsiteX3" fmla="*/ 0 w 1520727"/>
              <a:gd name="connsiteY3" fmla="*/ 881496 h 881496"/>
              <a:gd name="connsiteX4" fmla="*/ 0 w 1520727"/>
              <a:gd name="connsiteY4" fmla="*/ 0 h 8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7" h="881496">
                <a:moveTo>
                  <a:pt x="0" y="0"/>
                </a:moveTo>
                <a:lnTo>
                  <a:pt x="1520727" y="0"/>
                </a:lnTo>
                <a:lnTo>
                  <a:pt x="1520727" y="881496"/>
                </a:lnTo>
                <a:lnTo>
                  <a:pt x="0" y="881496"/>
                </a:lnTo>
                <a:lnTo>
                  <a:pt x="0" y="0"/>
                </a:lnTo>
                <a:close/>
              </a:path>
            </a:pathLst>
          </a:custGeom>
          <a:solidFill>
            <a:srgbClr val="0055B7"/>
          </a:solidFill>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Program Management Office</a:t>
            </a:r>
          </a:p>
        </p:txBody>
      </p:sp>
    </p:spTree>
    <p:extLst>
      <p:ext uri="{BB962C8B-B14F-4D97-AF65-F5344CB8AC3E}">
        <p14:creationId xmlns:p14="http://schemas.microsoft.com/office/powerpoint/2010/main" val="390928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C8F7070A-198F-CC4A-BE0C-52070E2510AC}" type="slidenum">
              <a:rPr lang="en-US" smtClean="0"/>
              <a:pPr/>
              <a:t>46</a:t>
            </a:fld>
            <a:endParaRPr lang="en-US" dirty="0"/>
          </a:p>
        </p:txBody>
      </p:sp>
      <p:sp>
        <p:nvSpPr>
          <p:cNvPr id="2" name="Title 1"/>
          <p:cNvSpPr>
            <a:spLocks noGrp="1"/>
          </p:cNvSpPr>
          <p:nvPr>
            <p:ph type="title" idx="4294967295"/>
          </p:nvPr>
        </p:nvSpPr>
        <p:spPr>
          <a:xfrm>
            <a:off x="657921" y="77256"/>
            <a:ext cx="8343900" cy="430212"/>
          </a:xfrm>
        </p:spPr>
        <p:txBody>
          <a:bodyPr>
            <a:noAutofit/>
          </a:bodyPr>
          <a:lstStyle/>
          <a:p>
            <a:pPr algn="l"/>
            <a:r>
              <a:rPr lang="en-US" sz="3200" b="1" dirty="0"/>
              <a:t>Value Governance</a:t>
            </a:r>
          </a:p>
        </p:txBody>
      </p:sp>
      <p:sp>
        <p:nvSpPr>
          <p:cNvPr id="5" name="Text Placeholder 3"/>
          <p:cNvSpPr txBox="1">
            <a:spLocks/>
          </p:cNvSpPr>
          <p:nvPr/>
        </p:nvSpPr>
        <p:spPr>
          <a:xfrm>
            <a:off x="657921" y="4583156"/>
            <a:ext cx="3980662" cy="401637"/>
          </a:xfrm>
          <a:prstGeom prst="rect">
            <a:avLst/>
          </a:prstGeom>
        </p:spPr>
        <p:txBody>
          <a:bodyPr anchor="b"/>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600" dirty="0"/>
              <a:t>Note:  **Entry Point, denotes different points at which Sponsors/CRO’s can enter the value lifecycle. </a:t>
            </a:r>
          </a:p>
        </p:txBody>
      </p:sp>
      <p:grpSp>
        <p:nvGrpSpPr>
          <p:cNvPr id="11" name="Group 10"/>
          <p:cNvGrpSpPr/>
          <p:nvPr/>
        </p:nvGrpSpPr>
        <p:grpSpPr>
          <a:xfrm>
            <a:off x="3144488" y="443007"/>
            <a:ext cx="3212756" cy="3211975"/>
            <a:chOff x="2882096" y="792865"/>
            <a:chExt cx="3188826" cy="3211975"/>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0354" t="17665" r="23123" b="19887"/>
            <a:stretch/>
          </p:blipFill>
          <p:spPr>
            <a:xfrm>
              <a:off x="2882096" y="792865"/>
              <a:ext cx="3188826" cy="3211975"/>
            </a:xfrm>
            <a:prstGeom prst="rect">
              <a:avLst/>
            </a:prstGeom>
          </p:spPr>
        </p:pic>
        <p:sp>
          <p:nvSpPr>
            <p:cNvPr id="8" name="TextBox 7"/>
            <p:cNvSpPr txBox="1"/>
            <p:nvPr/>
          </p:nvSpPr>
          <p:spPr>
            <a:xfrm rot="4636136">
              <a:off x="3283063" y="1336876"/>
              <a:ext cx="2378372" cy="2349662"/>
            </a:xfrm>
            <a:prstGeom prst="rect">
              <a:avLst/>
            </a:prstGeom>
            <a:noFill/>
          </p:spPr>
          <p:txBody>
            <a:bodyPr wrap="square" rtlCol="0">
              <a:prstTxWarp prst="textArchUp">
                <a:avLst>
                  <a:gd name="adj" fmla="val 5744969"/>
                </a:avLst>
              </a:prstTxWarp>
              <a:spAutoFit/>
            </a:bodyPr>
            <a:lstStyle/>
            <a:p>
              <a:r>
                <a:rPr lang="en-US" sz="1600" b="1">
                  <a:solidFill>
                    <a:schemeClr val="bg1"/>
                  </a:solidFill>
                </a:rPr>
                <a:t>Value Optimization</a:t>
              </a:r>
            </a:p>
          </p:txBody>
        </p:sp>
        <p:sp>
          <p:nvSpPr>
            <p:cNvPr id="9" name="TextBox 8"/>
            <p:cNvSpPr txBox="1"/>
            <p:nvPr/>
          </p:nvSpPr>
          <p:spPr>
            <a:xfrm rot="4636136">
              <a:off x="3215542" y="1309869"/>
              <a:ext cx="2378372" cy="2349662"/>
            </a:xfrm>
            <a:prstGeom prst="rect">
              <a:avLst/>
            </a:prstGeom>
            <a:noFill/>
          </p:spPr>
          <p:txBody>
            <a:bodyPr wrap="square" rtlCol="0">
              <a:prstTxWarp prst="textArchUp">
                <a:avLst>
                  <a:gd name="adj" fmla="val 13042125"/>
                </a:avLst>
              </a:prstTxWarp>
              <a:spAutoFit/>
            </a:bodyPr>
            <a:lstStyle/>
            <a:p>
              <a:r>
                <a:rPr lang="en-US" sz="1600" b="1">
                  <a:solidFill>
                    <a:schemeClr val="bg1"/>
                  </a:solidFill>
                </a:rPr>
                <a:t>Value Identification</a:t>
              </a:r>
              <a:endParaRPr lang="en-US" sz="1600" b="1" dirty="0">
                <a:solidFill>
                  <a:schemeClr val="bg1"/>
                </a:solidFill>
              </a:endParaRPr>
            </a:p>
          </p:txBody>
        </p:sp>
        <p:sp>
          <p:nvSpPr>
            <p:cNvPr id="10" name="TextBox 9"/>
            <p:cNvSpPr txBox="1"/>
            <p:nvPr/>
          </p:nvSpPr>
          <p:spPr>
            <a:xfrm rot="14957821">
              <a:off x="3296566" y="1333018"/>
              <a:ext cx="2378372" cy="2349662"/>
            </a:xfrm>
            <a:prstGeom prst="rect">
              <a:avLst/>
            </a:prstGeom>
            <a:noFill/>
          </p:spPr>
          <p:txBody>
            <a:bodyPr wrap="square" rtlCol="0">
              <a:prstTxWarp prst="textArchDown">
                <a:avLst>
                  <a:gd name="adj" fmla="val 17532283"/>
                </a:avLst>
              </a:prstTxWarp>
              <a:spAutoFit/>
            </a:bodyPr>
            <a:lstStyle/>
            <a:p>
              <a:r>
                <a:rPr lang="en-US" sz="1600" b="1">
                  <a:solidFill>
                    <a:schemeClr val="bg1"/>
                  </a:solidFill>
                </a:rPr>
                <a:t>Value Attainment</a:t>
              </a:r>
              <a:endParaRPr lang="en-US" sz="1600" b="1" dirty="0">
                <a:solidFill>
                  <a:schemeClr val="bg1"/>
                </a:solidFill>
              </a:endParaRPr>
            </a:p>
          </p:txBody>
        </p:sp>
      </p:grpSp>
      <p:cxnSp>
        <p:nvCxnSpPr>
          <p:cNvPr id="13" name="Straight Connector 12"/>
          <p:cNvCxnSpPr/>
          <p:nvPr/>
        </p:nvCxnSpPr>
        <p:spPr>
          <a:xfrm flipV="1">
            <a:off x="4738976" y="381663"/>
            <a:ext cx="1" cy="270347"/>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781351" y="335941"/>
            <a:ext cx="983346" cy="230832"/>
          </a:xfrm>
          <a:prstGeom prst="rect">
            <a:avLst/>
          </a:prstGeom>
          <a:noFill/>
        </p:spPr>
        <p:txBody>
          <a:bodyPr wrap="square" lIns="0" rtlCol="0">
            <a:spAutoFit/>
          </a:bodyPr>
          <a:lstStyle/>
          <a:p>
            <a:r>
              <a:rPr lang="en-US" sz="900" b="1"/>
              <a:t>**Entry Point</a:t>
            </a:r>
          </a:p>
        </p:txBody>
      </p:sp>
      <p:sp>
        <p:nvSpPr>
          <p:cNvPr id="21" name="TextBox 20"/>
          <p:cNvSpPr txBox="1"/>
          <p:nvPr/>
        </p:nvSpPr>
        <p:spPr>
          <a:xfrm>
            <a:off x="6276196" y="2840603"/>
            <a:ext cx="983346" cy="230832"/>
          </a:xfrm>
          <a:prstGeom prst="rect">
            <a:avLst/>
          </a:prstGeom>
          <a:noFill/>
        </p:spPr>
        <p:txBody>
          <a:bodyPr wrap="square" lIns="0" rtlCol="0">
            <a:spAutoFit/>
          </a:bodyPr>
          <a:lstStyle/>
          <a:p>
            <a:r>
              <a:rPr lang="en-US" sz="900" b="1"/>
              <a:t>**Entry Point</a:t>
            </a:r>
          </a:p>
        </p:txBody>
      </p:sp>
      <p:cxnSp>
        <p:nvCxnSpPr>
          <p:cNvPr id="24" name="Straight Connector 23"/>
          <p:cNvCxnSpPr/>
          <p:nvPr/>
        </p:nvCxnSpPr>
        <p:spPr>
          <a:xfrm>
            <a:off x="3164618" y="2894274"/>
            <a:ext cx="270347" cy="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213078" y="2776992"/>
            <a:ext cx="983346" cy="230832"/>
          </a:xfrm>
          <a:prstGeom prst="rect">
            <a:avLst/>
          </a:prstGeom>
          <a:noFill/>
        </p:spPr>
        <p:txBody>
          <a:bodyPr wrap="square" lIns="0" rtlCol="0">
            <a:spAutoFit/>
          </a:bodyPr>
          <a:lstStyle/>
          <a:p>
            <a:pPr algn="r"/>
            <a:r>
              <a:rPr lang="en-US" sz="900" b="1"/>
              <a:t>**Entry Point</a:t>
            </a:r>
          </a:p>
        </p:txBody>
      </p:sp>
      <p:cxnSp>
        <p:nvCxnSpPr>
          <p:cNvPr id="26" name="Straight Connector 25"/>
          <p:cNvCxnSpPr/>
          <p:nvPr/>
        </p:nvCxnSpPr>
        <p:spPr>
          <a:xfrm>
            <a:off x="5931672" y="2934031"/>
            <a:ext cx="270347" cy="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062549" y="1542552"/>
            <a:ext cx="576790" cy="0"/>
          </a:xfrm>
          <a:prstGeom prst="line">
            <a:avLst/>
          </a:prstGeom>
          <a:ln w="9525">
            <a:solidFill>
              <a:srgbClr val="005DA6"/>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265600" y="1041620"/>
            <a:ext cx="1820877" cy="1041621"/>
          </a:xfrm>
          <a:prstGeom prst="rect">
            <a:avLst/>
          </a:prstGeom>
          <a:solidFill>
            <a:srgbClr val="005DA6"/>
          </a:solidFill>
          <a:ln>
            <a:solidFill>
              <a:schemeClr val="bg1"/>
            </a:solidFill>
          </a:ln>
        </p:spPr>
        <p:txBody>
          <a:bodyPr wrap="square" rtlCol="0" anchor="ctr">
            <a:noAutofit/>
          </a:bodyPr>
          <a:lstStyle/>
          <a:p>
            <a:pPr>
              <a:spcBef>
                <a:spcPts val="600"/>
              </a:spcBef>
            </a:pPr>
            <a:r>
              <a:rPr lang="en-US" sz="1000" dirty="0">
                <a:solidFill>
                  <a:schemeClr val="bg1"/>
                </a:solidFill>
              </a:rPr>
              <a:t>Conduct value assessment</a:t>
            </a:r>
          </a:p>
          <a:p>
            <a:pPr>
              <a:spcBef>
                <a:spcPts val="600"/>
              </a:spcBef>
            </a:pPr>
            <a:r>
              <a:rPr lang="en-US" sz="1000" dirty="0">
                <a:solidFill>
                  <a:schemeClr val="bg1"/>
                </a:solidFill>
              </a:rPr>
              <a:t>Benchmark Performance</a:t>
            </a:r>
          </a:p>
          <a:p>
            <a:pPr>
              <a:spcBef>
                <a:spcPts val="600"/>
              </a:spcBef>
            </a:pPr>
            <a:r>
              <a:rPr lang="en-US" sz="1000" dirty="0">
                <a:solidFill>
                  <a:schemeClr val="bg1"/>
                </a:solidFill>
              </a:rPr>
              <a:t>Value model development</a:t>
            </a:r>
          </a:p>
          <a:p>
            <a:pPr>
              <a:spcBef>
                <a:spcPts val="600"/>
              </a:spcBef>
            </a:pPr>
            <a:r>
              <a:rPr lang="en-US" sz="1000" dirty="0">
                <a:solidFill>
                  <a:schemeClr val="bg1"/>
                </a:solidFill>
              </a:rPr>
              <a:t>Value quantification</a:t>
            </a:r>
          </a:p>
        </p:txBody>
      </p:sp>
      <p:cxnSp>
        <p:nvCxnSpPr>
          <p:cNvPr id="31" name="Straight Connector 30"/>
          <p:cNvCxnSpPr/>
          <p:nvPr/>
        </p:nvCxnSpPr>
        <p:spPr>
          <a:xfrm>
            <a:off x="2937686" y="1542552"/>
            <a:ext cx="576790" cy="0"/>
          </a:xfrm>
          <a:prstGeom prst="line">
            <a:avLst/>
          </a:prstGeom>
          <a:ln w="952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42838" y="1065474"/>
            <a:ext cx="2282024" cy="1025718"/>
          </a:xfrm>
          <a:prstGeom prst="rect">
            <a:avLst/>
          </a:prstGeom>
          <a:solidFill>
            <a:srgbClr val="008FBE"/>
          </a:solidFill>
          <a:ln>
            <a:solidFill>
              <a:schemeClr val="bg1"/>
            </a:solidFill>
          </a:ln>
        </p:spPr>
        <p:txBody>
          <a:bodyPr wrap="square" rtlCol="0" anchor="ctr">
            <a:noAutofit/>
          </a:bodyPr>
          <a:lstStyle/>
          <a:p>
            <a:pPr>
              <a:spcBef>
                <a:spcPts val="600"/>
              </a:spcBef>
            </a:pPr>
            <a:r>
              <a:rPr lang="en-US" sz="1000" dirty="0">
                <a:solidFill>
                  <a:schemeClr val="bg1"/>
                </a:solidFill>
              </a:rPr>
              <a:t>Measure value attained</a:t>
            </a:r>
          </a:p>
          <a:p>
            <a:pPr>
              <a:spcBef>
                <a:spcPts val="600"/>
              </a:spcBef>
            </a:pPr>
            <a:r>
              <a:rPr lang="en-US" sz="1000" dirty="0">
                <a:solidFill>
                  <a:schemeClr val="bg1"/>
                </a:solidFill>
              </a:rPr>
              <a:t>• Track KPIs at regular cadence</a:t>
            </a:r>
          </a:p>
          <a:p>
            <a:pPr>
              <a:spcBef>
                <a:spcPts val="600"/>
              </a:spcBef>
            </a:pPr>
            <a:r>
              <a:rPr lang="en-US" sz="1000" dirty="0">
                <a:solidFill>
                  <a:schemeClr val="bg1"/>
                </a:solidFill>
              </a:rPr>
              <a:t>• Take corrective action if required</a:t>
            </a:r>
          </a:p>
          <a:p>
            <a:pPr>
              <a:spcBef>
                <a:spcPts val="600"/>
              </a:spcBef>
            </a:pPr>
            <a:r>
              <a:rPr lang="en-US" sz="1000" dirty="0">
                <a:solidFill>
                  <a:schemeClr val="bg1"/>
                </a:solidFill>
              </a:rPr>
              <a:t>• Measure, report, correct, measure</a:t>
            </a:r>
          </a:p>
        </p:txBody>
      </p:sp>
      <p:cxnSp>
        <p:nvCxnSpPr>
          <p:cNvPr id="35" name="Straight Connector 34"/>
          <p:cNvCxnSpPr/>
          <p:nvPr/>
        </p:nvCxnSpPr>
        <p:spPr>
          <a:xfrm>
            <a:off x="4687256" y="3586036"/>
            <a:ext cx="0" cy="326005"/>
          </a:xfrm>
          <a:prstGeom prst="line">
            <a:avLst/>
          </a:prstGeom>
          <a:ln w="9525">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382115" y="3745065"/>
            <a:ext cx="4630938" cy="1001866"/>
          </a:xfrm>
          <a:prstGeom prst="rect">
            <a:avLst/>
          </a:prstGeom>
          <a:solidFill>
            <a:srgbClr val="00AFA9"/>
          </a:solidFill>
          <a:ln>
            <a:solidFill>
              <a:schemeClr val="bg1"/>
            </a:solidFill>
          </a:ln>
        </p:spPr>
        <p:txBody>
          <a:bodyPr wrap="square" rtlCol="0" anchor="ctr">
            <a:noAutofit/>
          </a:bodyPr>
          <a:lstStyle/>
          <a:p>
            <a:pPr>
              <a:spcBef>
                <a:spcPts val="600"/>
              </a:spcBef>
            </a:pPr>
            <a:r>
              <a:rPr lang="en-US" sz="1000" dirty="0">
                <a:solidFill>
                  <a:schemeClr val="bg1"/>
                </a:solidFill>
              </a:rPr>
              <a:t>Establish value governance framework</a:t>
            </a:r>
          </a:p>
          <a:p>
            <a:pPr>
              <a:spcBef>
                <a:spcPts val="600"/>
              </a:spcBef>
            </a:pPr>
            <a:r>
              <a:rPr lang="en-US" sz="1000" dirty="0">
                <a:solidFill>
                  <a:schemeClr val="bg1"/>
                </a:solidFill>
              </a:rPr>
              <a:t>• Evaluate performance of key clinical research capabilities</a:t>
            </a:r>
          </a:p>
          <a:p>
            <a:pPr>
              <a:spcBef>
                <a:spcPts val="600"/>
              </a:spcBef>
            </a:pPr>
            <a:r>
              <a:rPr lang="en-US" sz="1000" dirty="0">
                <a:solidFill>
                  <a:schemeClr val="bg1"/>
                </a:solidFill>
              </a:rPr>
              <a:t>• Identify, validate, and prioritize value driving metrics</a:t>
            </a:r>
          </a:p>
          <a:p>
            <a:pPr>
              <a:spcBef>
                <a:spcPts val="600"/>
              </a:spcBef>
            </a:pPr>
            <a:r>
              <a:rPr lang="en-US" sz="1000" dirty="0">
                <a:solidFill>
                  <a:schemeClr val="bg1"/>
                </a:solidFill>
              </a:rPr>
              <a:t>• Baseline metrics, set performance targets and engage in process optimization</a:t>
            </a:r>
          </a:p>
        </p:txBody>
      </p:sp>
    </p:spTree>
    <p:extLst>
      <p:ext uri="{BB962C8B-B14F-4D97-AF65-F5344CB8AC3E}">
        <p14:creationId xmlns:p14="http://schemas.microsoft.com/office/powerpoint/2010/main" val="1479730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Shape 114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135063"/>
            <a:ext cx="3509963" cy="1425575"/>
          </a:xfrm>
          <a:prstGeom prst="rect">
            <a:avLst/>
          </a:prstGeom>
          <a:noFill/>
          <a:ln w="28575">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fld id="{C8F7070A-198F-CC4A-BE0C-52070E2510AC}" type="slidenum">
              <a:rPr lang="en-US" smtClean="0"/>
              <a:pPr/>
              <a:t>47</a:t>
            </a:fld>
            <a:endParaRPr lang="en-US" dirty="0"/>
          </a:p>
        </p:txBody>
      </p:sp>
      <p:sp>
        <p:nvSpPr>
          <p:cNvPr id="2" name="Title 1"/>
          <p:cNvSpPr>
            <a:spLocks noGrp="1"/>
          </p:cNvSpPr>
          <p:nvPr>
            <p:ph type="title" idx="4294967295"/>
          </p:nvPr>
        </p:nvSpPr>
        <p:spPr>
          <a:xfrm>
            <a:off x="800100" y="252413"/>
            <a:ext cx="8343900" cy="430212"/>
          </a:xfrm>
        </p:spPr>
        <p:txBody>
          <a:bodyPr>
            <a:noAutofit/>
          </a:bodyPr>
          <a:lstStyle/>
          <a:p>
            <a:pPr algn="l"/>
            <a:r>
              <a:rPr lang="en-US" sz="3200" b="1" dirty="0"/>
              <a:t>Value Governance (How)</a:t>
            </a:r>
          </a:p>
        </p:txBody>
      </p:sp>
      <p:cxnSp>
        <p:nvCxnSpPr>
          <p:cNvPr id="4" name="Shape 1129"/>
          <p:cNvCxnSpPr>
            <a:cxnSpLocks noChangeShapeType="1"/>
          </p:cNvCxnSpPr>
          <p:nvPr/>
        </p:nvCxnSpPr>
        <p:spPr bwMode="auto">
          <a:xfrm flipH="1">
            <a:off x="7032625" y="3328988"/>
            <a:ext cx="4763" cy="588962"/>
          </a:xfrm>
          <a:prstGeom prst="straightConnector1">
            <a:avLst/>
          </a:prstGeom>
          <a:noFill/>
          <a:ln w="28575">
            <a:solidFill>
              <a:srgbClr val="0055B7"/>
            </a:solidFill>
            <a:bevel/>
            <a:headEnd type="none" w="lg" len="lg"/>
            <a:tailEnd type="none" w="lg" len="lg"/>
          </a:ln>
          <a:extLst>
            <a:ext uri="{909E8E84-426E-40DD-AFC4-6F175D3DCCD1}">
              <a14:hiddenFill xmlns:a14="http://schemas.microsoft.com/office/drawing/2010/main">
                <a:noFill/>
              </a14:hiddenFill>
            </a:ext>
          </a:extLst>
        </p:spPr>
      </p:cxnSp>
      <p:cxnSp>
        <p:nvCxnSpPr>
          <p:cNvPr id="5" name="Shape 1128"/>
          <p:cNvCxnSpPr>
            <a:cxnSpLocks noChangeShapeType="1"/>
          </p:cNvCxnSpPr>
          <p:nvPr/>
        </p:nvCxnSpPr>
        <p:spPr bwMode="auto">
          <a:xfrm flipH="1">
            <a:off x="5881688" y="3328988"/>
            <a:ext cx="4762" cy="588962"/>
          </a:xfrm>
          <a:prstGeom prst="straightConnector1">
            <a:avLst/>
          </a:prstGeom>
          <a:noFill/>
          <a:ln w="28575">
            <a:solidFill>
              <a:srgbClr val="E24301"/>
            </a:solidFill>
            <a:bevel/>
            <a:headEnd type="none" w="lg" len="lg"/>
            <a:tailEnd type="none" w="lg" len="lg"/>
          </a:ln>
          <a:extLst>
            <a:ext uri="{909E8E84-426E-40DD-AFC4-6F175D3DCCD1}">
              <a14:hiddenFill xmlns:a14="http://schemas.microsoft.com/office/drawing/2010/main">
                <a:noFill/>
              </a14:hiddenFill>
            </a:ext>
          </a:extLst>
        </p:spPr>
      </p:cxnSp>
      <p:cxnSp>
        <p:nvCxnSpPr>
          <p:cNvPr id="6" name="Shape 1151"/>
          <p:cNvCxnSpPr>
            <a:cxnSpLocks noChangeShapeType="1"/>
            <a:stCxn id="29" idx="3"/>
            <a:endCxn id="27" idx="1"/>
          </p:cNvCxnSpPr>
          <p:nvPr/>
        </p:nvCxnSpPr>
        <p:spPr bwMode="auto">
          <a:xfrm>
            <a:off x="5278438" y="2033588"/>
            <a:ext cx="1252537" cy="0"/>
          </a:xfrm>
          <a:prstGeom prst="straightConnector1">
            <a:avLst/>
          </a:prstGeom>
          <a:noFill/>
          <a:ln w="38100">
            <a:solidFill>
              <a:schemeClr val="tx1"/>
            </a:solidFill>
            <a:round/>
            <a:headEnd type="none" w="lg" len="lg"/>
            <a:tailEnd type="none" w="lg" len="lg"/>
          </a:ln>
          <a:extLst>
            <a:ext uri="{909E8E84-426E-40DD-AFC4-6F175D3DCCD1}">
              <a14:hiddenFill xmlns:a14="http://schemas.microsoft.com/office/drawing/2010/main">
                <a:noFill/>
              </a14:hiddenFill>
            </a:ext>
          </a:extLst>
        </p:spPr>
      </p:cxnSp>
      <p:cxnSp>
        <p:nvCxnSpPr>
          <p:cNvPr id="7" name="Shape 1121"/>
          <p:cNvCxnSpPr>
            <a:cxnSpLocks noChangeShapeType="1"/>
          </p:cNvCxnSpPr>
          <p:nvPr/>
        </p:nvCxnSpPr>
        <p:spPr bwMode="auto">
          <a:xfrm flipH="1">
            <a:off x="4732338" y="3330575"/>
            <a:ext cx="3175" cy="590550"/>
          </a:xfrm>
          <a:prstGeom prst="straightConnector1">
            <a:avLst/>
          </a:prstGeom>
          <a:noFill/>
          <a:ln w="28575">
            <a:solidFill>
              <a:srgbClr val="00AFA9"/>
            </a:solidFill>
            <a:bevel/>
            <a:headEnd type="none" w="lg" len="lg"/>
            <a:tailEnd type="none" w="lg" len="lg"/>
          </a:ln>
          <a:extLst>
            <a:ext uri="{909E8E84-426E-40DD-AFC4-6F175D3DCCD1}">
              <a14:hiddenFill xmlns:a14="http://schemas.microsoft.com/office/drawing/2010/main">
                <a:noFill/>
              </a14:hiddenFill>
            </a:ext>
          </a:extLst>
        </p:spPr>
      </p:cxnSp>
      <p:sp>
        <p:nvSpPr>
          <p:cNvPr id="8" name="Shape 1123"/>
          <p:cNvSpPr/>
          <p:nvPr/>
        </p:nvSpPr>
        <p:spPr>
          <a:xfrm>
            <a:off x="4300538" y="3917950"/>
            <a:ext cx="865187" cy="388938"/>
          </a:xfrm>
          <a:prstGeom prst="roundRect">
            <a:avLst>
              <a:gd name="adj" fmla="val 8385"/>
            </a:avLst>
          </a:prstGeom>
          <a:solidFill>
            <a:srgbClr val="CCCCCC"/>
          </a:solidFill>
          <a:ln w="28575" cap="flat" cmpd="sng">
            <a:solidFill>
              <a:srgbClr val="002A5C"/>
            </a:solidFill>
            <a:prstDash val="solid"/>
            <a:round/>
            <a:headEnd type="none" w="med" len="med"/>
            <a:tailEnd type="none" w="med" len="med"/>
          </a:ln>
        </p:spPr>
        <p:txBody>
          <a:bodyPr lIns="91425" tIns="91425" rIns="91425" bIns="91425" anchor="ctr"/>
          <a:lstStyle/>
          <a:p>
            <a:pPr algn="ctr" defTabSz="914400" eaLnBrk="1" fontAlgn="auto" hangingPunct="1">
              <a:spcBef>
                <a:spcPts val="0"/>
              </a:spcBef>
              <a:spcAft>
                <a:spcPts val="0"/>
              </a:spcAft>
              <a:defRPr/>
            </a:pPr>
            <a:r>
              <a:rPr lang="en-US" sz="1000" kern="0">
                <a:solidFill>
                  <a:srgbClr val="002855"/>
                </a:solidFill>
                <a:latin typeface="Arial"/>
                <a:ea typeface="Arial"/>
                <a:cs typeface="Arial"/>
                <a:sym typeface="Arial"/>
              </a:rPr>
              <a:t>People</a:t>
            </a:r>
          </a:p>
        </p:txBody>
      </p:sp>
      <p:sp>
        <p:nvSpPr>
          <p:cNvPr id="9" name="Shape 1125"/>
          <p:cNvSpPr/>
          <p:nvPr/>
        </p:nvSpPr>
        <p:spPr>
          <a:xfrm>
            <a:off x="6602413" y="3917950"/>
            <a:ext cx="865187" cy="388938"/>
          </a:xfrm>
          <a:prstGeom prst="roundRect">
            <a:avLst>
              <a:gd name="adj" fmla="val 8385"/>
            </a:avLst>
          </a:prstGeom>
          <a:solidFill>
            <a:srgbClr val="CCCCCC"/>
          </a:solidFill>
          <a:ln w="28575" cap="flat" cmpd="sng">
            <a:solidFill>
              <a:srgbClr val="002A5C"/>
            </a:solidFill>
            <a:prstDash val="solid"/>
            <a:round/>
            <a:headEnd type="none" w="med" len="med"/>
            <a:tailEnd type="none" w="med" len="med"/>
          </a:ln>
        </p:spPr>
        <p:txBody>
          <a:bodyPr lIns="91425" tIns="91425" rIns="91425" bIns="91425" anchor="ctr"/>
          <a:lstStyle/>
          <a:p>
            <a:pPr algn="ctr" defTabSz="914400" eaLnBrk="1" fontAlgn="auto" hangingPunct="1">
              <a:spcBef>
                <a:spcPts val="0"/>
              </a:spcBef>
              <a:spcAft>
                <a:spcPts val="0"/>
              </a:spcAft>
              <a:defRPr/>
            </a:pPr>
            <a:r>
              <a:rPr lang="en-US" sz="1000" kern="0">
                <a:solidFill>
                  <a:srgbClr val="002855"/>
                </a:solidFill>
                <a:latin typeface="Arial"/>
                <a:ea typeface="Arial"/>
                <a:cs typeface="Arial"/>
                <a:sym typeface="Arial"/>
              </a:rPr>
              <a:t>Technology</a:t>
            </a:r>
          </a:p>
        </p:txBody>
      </p:sp>
      <p:sp>
        <p:nvSpPr>
          <p:cNvPr id="10" name="Shape 1126"/>
          <p:cNvSpPr/>
          <p:nvPr/>
        </p:nvSpPr>
        <p:spPr>
          <a:xfrm>
            <a:off x="4302125" y="1135063"/>
            <a:ext cx="3221038" cy="1325562"/>
          </a:xfrm>
          <a:prstGeom prst="roundRect">
            <a:avLst>
              <a:gd name="adj" fmla="val 4417"/>
            </a:avLst>
          </a:prstGeom>
          <a:noFill/>
          <a:ln w="28575" cap="flat" cmpd="sng">
            <a:solidFill>
              <a:schemeClr val="dk1"/>
            </a:solidFill>
            <a:prstDash val="solid"/>
            <a:round/>
            <a:headEnd type="none" w="med" len="med"/>
            <a:tailEnd type="none" w="med" len="med"/>
          </a:ln>
        </p:spPr>
        <p:txBody>
          <a:bodyPr lIns="91425" tIns="91425" rIns="91425" bIns="91425"/>
          <a:lstStyle/>
          <a:p>
            <a:pPr algn="ctr" defTabSz="914400" eaLnBrk="1" fontAlgn="auto" hangingPunct="1">
              <a:spcBef>
                <a:spcPts val="0"/>
              </a:spcBef>
              <a:spcAft>
                <a:spcPts val="0"/>
              </a:spcAft>
              <a:defRPr/>
            </a:pPr>
            <a:r>
              <a:rPr lang="en-US" sz="1400" b="1" kern="0">
                <a:solidFill>
                  <a:srgbClr val="008FBE"/>
                </a:solidFill>
                <a:latin typeface="Arial"/>
                <a:ea typeface="Arial"/>
                <a:cs typeface="Arial"/>
                <a:sym typeface="Arial"/>
              </a:rPr>
              <a:t>Strategic Objectives</a:t>
            </a:r>
          </a:p>
        </p:txBody>
      </p:sp>
      <p:sp>
        <p:nvSpPr>
          <p:cNvPr id="11" name="Shape 1127"/>
          <p:cNvSpPr/>
          <p:nvPr/>
        </p:nvSpPr>
        <p:spPr>
          <a:xfrm>
            <a:off x="492125" y="3902075"/>
            <a:ext cx="6970713" cy="427038"/>
          </a:xfrm>
          <a:prstGeom prst="roundRect">
            <a:avLst>
              <a:gd name="adj" fmla="val 8385"/>
            </a:avLst>
          </a:prstGeom>
          <a:noFill/>
          <a:ln w="28575" cap="flat" cmpd="sng">
            <a:solidFill>
              <a:schemeClr val="dk1"/>
            </a:solidFill>
            <a:prstDash val="solid"/>
            <a:round/>
            <a:headEnd type="none" w="med" len="med"/>
            <a:tailEnd type="none" w="med" len="med"/>
          </a:ln>
        </p:spPr>
        <p:txBody>
          <a:bodyPr lIns="91425" tIns="91425" rIns="91425" bIns="91425" anchor="ctr"/>
          <a:lstStyle/>
          <a:p>
            <a:pPr defTabSz="914400" eaLnBrk="1" fontAlgn="auto" hangingPunct="1">
              <a:spcBef>
                <a:spcPts val="0"/>
              </a:spcBef>
              <a:spcAft>
                <a:spcPts val="0"/>
              </a:spcAft>
              <a:defRPr/>
            </a:pPr>
            <a:r>
              <a:rPr lang="en-US" sz="1000" kern="0" dirty="0">
                <a:solidFill>
                  <a:srgbClr val="002855"/>
                </a:solidFill>
                <a:latin typeface="Arial"/>
                <a:ea typeface="Arial"/>
                <a:cs typeface="Arial"/>
                <a:sym typeface="Arial"/>
              </a:rPr>
              <a:t>  	</a:t>
            </a:r>
            <a:r>
              <a:rPr lang="en-US" sz="1000" b="1" kern="0" dirty="0">
                <a:solidFill>
                  <a:srgbClr val="002855"/>
                </a:solidFill>
                <a:latin typeface="Arial"/>
                <a:ea typeface="Arial"/>
                <a:cs typeface="Arial"/>
                <a:sym typeface="Arial"/>
              </a:rPr>
              <a:t>Initiatives</a:t>
            </a:r>
          </a:p>
        </p:txBody>
      </p:sp>
      <p:sp>
        <p:nvSpPr>
          <p:cNvPr id="12" name="Shape 1130"/>
          <p:cNvSpPr>
            <a:spLocks noChangeArrowheads="1"/>
          </p:cNvSpPr>
          <p:nvPr/>
        </p:nvSpPr>
        <p:spPr bwMode="auto">
          <a:xfrm>
            <a:off x="4300538" y="2981325"/>
            <a:ext cx="865187" cy="347663"/>
          </a:xfrm>
          <a:prstGeom prst="flowChartAlternateProcess">
            <a:avLst/>
          </a:prstGeom>
          <a:noFill/>
          <a:ln w="28575">
            <a:solidFill>
              <a:srgbClr val="00AFA9"/>
            </a:solidFill>
            <a:prstDash val="sysDot"/>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2844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16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88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60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en-US" sz="1000" b="1">
                <a:solidFill>
                  <a:srgbClr val="00AFA9"/>
                </a:solidFill>
                <a:sym typeface="Arial" panose="020B0604020202020204" pitchFamily="34" charset="0"/>
              </a:rPr>
              <a:t>KPI’s</a:t>
            </a:r>
          </a:p>
        </p:txBody>
      </p:sp>
      <p:sp>
        <p:nvSpPr>
          <p:cNvPr id="13" name="Shape 1131"/>
          <p:cNvSpPr>
            <a:spLocks noChangeArrowheads="1"/>
          </p:cNvSpPr>
          <p:nvPr/>
        </p:nvSpPr>
        <p:spPr bwMode="auto">
          <a:xfrm>
            <a:off x="5451475" y="2981325"/>
            <a:ext cx="865188" cy="347663"/>
          </a:xfrm>
          <a:prstGeom prst="flowChartAlternateProcess">
            <a:avLst/>
          </a:prstGeom>
          <a:noFill/>
          <a:ln w="28575">
            <a:solidFill>
              <a:srgbClr val="E24301"/>
            </a:solidFill>
            <a:prstDash val="sysDot"/>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2844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16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88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60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en-US" sz="1000" b="1">
                <a:solidFill>
                  <a:srgbClr val="E24301"/>
                </a:solidFill>
                <a:sym typeface="Arial" panose="020B0604020202020204" pitchFamily="34" charset="0"/>
              </a:rPr>
              <a:t>KPI’s</a:t>
            </a:r>
          </a:p>
        </p:txBody>
      </p:sp>
      <p:sp>
        <p:nvSpPr>
          <p:cNvPr id="14" name="Shape 1132"/>
          <p:cNvSpPr>
            <a:spLocks noChangeArrowheads="1"/>
          </p:cNvSpPr>
          <p:nvPr/>
        </p:nvSpPr>
        <p:spPr bwMode="auto">
          <a:xfrm>
            <a:off x="6599238" y="2981325"/>
            <a:ext cx="863600" cy="347663"/>
          </a:xfrm>
          <a:prstGeom prst="flowChartAlternateProcess">
            <a:avLst/>
          </a:prstGeom>
          <a:noFill/>
          <a:ln w="28575">
            <a:solidFill>
              <a:srgbClr val="0055B7"/>
            </a:solidFill>
            <a:prstDash val="sysDot"/>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2844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16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88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60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en-US" sz="1000" b="1">
                <a:solidFill>
                  <a:srgbClr val="0055B7"/>
                </a:solidFill>
                <a:sym typeface="Arial" panose="020B0604020202020204" pitchFamily="34" charset="0"/>
              </a:rPr>
              <a:t>KPI’s</a:t>
            </a:r>
          </a:p>
        </p:txBody>
      </p:sp>
      <p:sp>
        <p:nvSpPr>
          <p:cNvPr id="15" name="Shape 1133"/>
          <p:cNvSpPr/>
          <p:nvPr/>
        </p:nvSpPr>
        <p:spPr>
          <a:xfrm>
            <a:off x="7667625" y="2803525"/>
            <a:ext cx="1116013" cy="1114425"/>
          </a:xfrm>
          <a:prstGeom prst="wedgeRoundRectCallout">
            <a:avLst>
              <a:gd name="adj1" fmla="val -63222"/>
              <a:gd name="adj2" fmla="val -19002"/>
              <a:gd name="adj3" fmla="val 0"/>
            </a:avLst>
          </a:prstGeom>
          <a:solidFill>
            <a:srgbClr val="EFEFEF"/>
          </a:solidFill>
          <a:ln w="9525" cap="flat" cmpd="sng">
            <a:solidFill>
              <a:srgbClr val="434343"/>
            </a:solidFill>
            <a:prstDash val="dash"/>
            <a:round/>
            <a:headEnd type="none" w="med" len="med"/>
            <a:tailEnd type="none" w="med" len="med"/>
          </a:ln>
        </p:spPr>
        <p:txBody>
          <a:bodyPr lIns="91425" tIns="91425" rIns="91425" bIns="91425" anchor="ctr"/>
          <a:lstStyle/>
          <a:p>
            <a:pPr defTabSz="914400" eaLnBrk="1" fontAlgn="auto" hangingPunct="1">
              <a:lnSpc>
                <a:spcPct val="200000"/>
              </a:lnSpc>
              <a:spcBef>
                <a:spcPts val="0"/>
              </a:spcBef>
              <a:spcAft>
                <a:spcPts val="0"/>
              </a:spcAft>
              <a:defRPr/>
            </a:pPr>
            <a:r>
              <a:rPr lang="en-US" sz="1200" b="1" kern="0" dirty="0">
                <a:solidFill>
                  <a:srgbClr val="434343"/>
                </a:solidFill>
                <a:latin typeface="Arial"/>
                <a:ea typeface="Arial"/>
                <a:cs typeface="Arial"/>
                <a:sym typeface="Arial"/>
              </a:rPr>
              <a:t>Q</a:t>
            </a:r>
            <a:r>
              <a:rPr lang="en-US" sz="1200" kern="0" dirty="0">
                <a:solidFill>
                  <a:srgbClr val="434343"/>
                </a:solidFill>
                <a:latin typeface="Arial"/>
                <a:ea typeface="Arial"/>
                <a:cs typeface="Arial"/>
                <a:sym typeface="Arial"/>
              </a:rPr>
              <a:t>uantifiable</a:t>
            </a:r>
          </a:p>
          <a:p>
            <a:pPr defTabSz="914400" eaLnBrk="1" fontAlgn="auto" hangingPunct="1">
              <a:lnSpc>
                <a:spcPct val="200000"/>
              </a:lnSpc>
              <a:spcBef>
                <a:spcPts val="0"/>
              </a:spcBef>
              <a:spcAft>
                <a:spcPts val="0"/>
              </a:spcAft>
              <a:defRPr/>
            </a:pPr>
            <a:r>
              <a:rPr lang="en-US" sz="1200" b="1" kern="0" dirty="0">
                <a:solidFill>
                  <a:srgbClr val="434343"/>
                </a:solidFill>
                <a:latin typeface="Arial"/>
                <a:ea typeface="Arial"/>
                <a:cs typeface="Arial"/>
                <a:sym typeface="Arial"/>
              </a:rPr>
              <a:t>A</a:t>
            </a:r>
            <a:r>
              <a:rPr lang="en-US" sz="1200" kern="0" dirty="0">
                <a:solidFill>
                  <a:srgbClr val="434343"/>
                </a:solidFill>
                <a:latin typeface="Arial"/>
                <a:ea typeface="Arial"/>
                <a:cs typeface="Arial"/>
                <a:sym typeface="Arial"/>
              </a:rPr>
              <a:t>ttainable</a:t>
            </a:r>
          </a:p>
          <a:p>
            <a:pPr defTabSz="914400" eaLnBrk="1" fontAlgn="auto" hangingPunct="1">
              <a:lnSpc>
                <a:spcPct val="200000"/>
              </a:lnSpc>
              <a:spcBef>
                <a:spcPts val="0"/>
              </a:spcBef>
              <a:spcAft>
                <a:spcPts val="0"/>
              </a:spcAft>
              <a:defRPr/>
            </a:pPr>
            <a:r>
              <a:rPr lang="en-US" sz="1200" b="1" kern="0" dirty="0">
                <a:solidFill>
                  <a:srgbClr val="434343"/>
                </a:solidFill>
                <a:latin typeface="Arial"/>
                <a:ea typeface="Arial"/>
                <a:cs typeface="Arial"/>
                <a:sym typeface="Arial"/>
              </a:rPr>
              <a:t>M</a:t>
            </a:r>
            <a:r>
              <a:rPr lang="en-US" sz="1200" kern="0" dirty="0">
                <a:solidFill>
                  <a:srgbClr val="434343"/>
                </a:solidFill>
                <a:latin typeface="Arial"/>
                <a:ea typeface="Arial"/>
                <a:cs typeface="Arial"/>
                <a:sym typeface="Arial"/>
              </a:rPr>
              <a:t>easureable</a:t>
            </a:r>
          </a:p>
        </p:txBody>
      </p:sp>
      <p:cxnSp>
        <p:nvCxnSpPr>
          <p:cNvPr id="16" name="Shape 1134"/>
          <p:cNvCxnSpPr>
            <a:cxnSpLocks noChangeShapeType="1"/>
            <a:endCxn id="12" idx="0"/>
          </p:cNvCxnSpPr>
          <p:nvPr/>
        </p:nvCxnSpPr>
        <p:spPr bwMode="auto">
          <a:xfrm flipH="1">
            <a:off x="4733925" y="2460625"/>
            <a:ext cx="1588" cy="520700"/>
          </a:xfrm>
          <a:prstGeom prst="straightConnector1">
            <a:avLst/>
          </a:prstGeom>
          <a:noFill/>
          <a:ln w="9525">
            <a:solidFill>
              <a:srgbClr val="00AFA9"/>
            </a:solidFill>
            <a:prstDash val="dash"/>
            <a:bevel/>
            <a:headEnd type="none" w="lg" len="lg"/>
            <a:tailEnd type="none" w="lg" len="lg"/>
          </a:ln>
          <a:extLst>
            <a:ext uri="{909E8E84-426E-40DD-AFC4-6F175D3DCCD1}">
              <a14:hiddenFill xmlns:a14="http://schemas.microsoft.com/office/drawing/2010/main">
                <a:noFill/>
              </a14:hiddenFill>
            </a:ext>
          </a:extLst>
        </p:spPr>
      </p:cxnSp>
      <p:cxnSp>
        <p:nvCxnSpPr>
          <p:cNvPr id="17" name="Shape 1135"/>
          <p:cNvCxnSpPr>
            <a:cxnSpLocks noChangeShapeType="1"/>
          </p:cNvCxnSpPr>
          <p:nvPr/>
        </p:nvCxnSpPr>
        <p:spPr bwMode="auto">
          <a:xfrm rot="-5400000">
            <a:off x="4965700" y="2481263"/>
            <a:ext cx="492125" cy="479425"/>
          </a:xfrm>
          <a:prstGeom prst="curvedConnector3">
            <a:avLst>
              <a:gd name="adj1" fmla="val 50000"/>
            </a:avLst>
          </a:prstGeom>
          <a:noFill/>
          <a:ln w="9525">
            <a:solidFill>
              <a:srgbClr val="00AFA9"/>
            </a:solidFill>
            <a:prstDash val="dash"/>
            <a:bevel/>
            <a:headEnd type="none" w="lg" len="lg"/>
            <a:tailEnd type="none" w="lg" len="lg"/>
          </a:ln>
          <a:extLst>
            <a:ext uri="{909E8E84-426E-40DD-AFC4-6F175D3DCCD1}">
              <a14:hiddenFill xmlns:a14="http://schemas.microsoft.com/office/drawing/2010/main">
                <a:noFill/>
              </a14:hiddenFill>
            </a:ext>
          </a:extLst>
        </p:spPr>
      </p:cxnSp>
      <p:cxnSp>
        <p:nvCxnSpPr>
          <p:cNvPr id="18" name="Shape 1136"/>
          <p:cNvCxnSpPr>
            <a:cxnSpLocks noChangeShapeType="1"/>
          </p:cNvCxnSpPr>
          <p:nvPr/>
        </p:nvCxnSpPr>
        <p:spPr bwMode="auto">
          <a:xfrm rot="10800000" flipH="1">
            <a:off x="5165725" y="2489200"/>
            <a:ext cx="1457325" cy="512763"/>
          </a:xfrm>
          <a:prstGeom prst="curvedConnector3">
            <a:avLst>
              <a:gd name="adj1" fmla="val 25139"/>
            </a:avLst>
          </a:prstGeom>
          <a:noFill/>
          <a:ln w="9525">
            <a:solidFill>
              <a:srgbClr val="00AFA9"/>
            </a:solidFill>
            <a:prstDash val="dash"/>
            <a:bevel/>
            <a:headEnd type="none" w="lg" len="lg"/>
            <a:tailEnd type="none" w="lg" len="lg"/>
          </a:ln>
          <a:extLst>
            <a:ext uri="{909E8E84-426E-40DD-AFC4-6F175D3DCCD1}">
              <a14:hiddenFill xmlns:a14="http://schemas.microsoft.com/office/drawing/2010/main">
                <a:noFill/>
              </a14:hiddenFill>
            </a:ext>
          </a:extLst>
        </p:spPr>
      </p:cxnSp>
      <p:cxnSp>
        <p:nvCxnSpPr>
          <p:cNvPr id="19" name="Shape 1137"/>
          <p:cNvCxnSpPr>
            <a:cxnSpLocks noChangeShapeType="1"/>
          </p:cNvCxnSpPr>
          <p:nvPr/>
        </p:nvCxnSpPr>
        <p:spPr bwMode="auto">
          <a:xfrm flipH="1">
            <a:off x="5911850" y="2460625"/>
            <a:ext cx="1588" cy="520700"/>
          </a:xfrm>
          <a:prstGeom prst="straightConnector1">
            <a:avLst/>
          </a:prstGeom>
          <a:noFill/>
          <a:ln w="9525">
            <a:solidFill>
              <a:srgbClr val="E24301"/>
            </a:solidFill>
            <a:prstDash val="dash"/>
            <a:bevel/>
            <a:headEnd type="none" w="lg" len="lg"/>
            <a:tailEnd type="none" w="lg" len="lg"/>
          </a:ln>
          <a:extLst>
            <a:ext uri="{909E8E84-426E-40DD-AFC4-6F175D3DCCD1}">
              <a14:hiddenFill xmlns:a14="http://schemas.microsoft.com/office/drawing/2010/main">
                <a:noFill/>
              </a14:hiddenFill>
            </a:ext>
          </a:extLst>
        </p:spPr>
      </p:cxnSp>
      <p:cxnSp>
        <p:nvCxnSpPr>
          <p:cNvPr id="20" name="Shape 1138"/>
          <p:cNvCxnSpPr>
            <a:cxnSpLocks noChangeShapeType="1"/>
          </p:cNvCxnSpPr>
          <p:nvPr/>
        </p:nvCxnSpPr>
        <p:spPr bwMode="auto">
          <a:xfrm rot="5400000">
            <a:off x="6253163" y="2484438"/>
            <a:ext cx="506412" cy="487362"/>
          </a:xfrm>
          <a:prstGeom prst="curvedConnector3">
            <a:avLst>
              <a:gd name="adj1" fmla="val 50000"/>
            </a:avLst>
          </a:prstGeom>
          <a:noFill/>
          <a:ln w="9525">
            <a:solidFill>
              <a:srgbClr val="E24301"/>
            </a:solidFill>
            <a:prstDash val="dash"/>
            <a:bevel/>
            <a:headEnd type="none" w="lg" len="lg"/>
            <a:tailEnd type="none" w="lg" len="lg"/>
          </a:ln>
          <a:extLst>
            <a:ext uri="{909E8E84-426E-40DD-AFC4-6F175D3DCCD1}">
              <a14:hiddenFill xmlns:a14="http://schemas.microsoft.com/office/drawing/2010/main">
                <a:noFill/>
              </a14:hiddenFill>
            </a:ext>
          </a:extLst>
        </p:spPr>
      </p:cxnSp>
      <p:cxnSp>
        <p:nvCxnSpPr>
          <p:cNvPr id="21" name="Shape 1139"/>
          <p:cNvCxnSpPr>
            <a:cxnSpLocks noChangeShapeType="1"/>
          </p:cNvCxnSpPr>
          <p:nvPr/>
        </p:nvCxnSpPr>
        <p:spPr bwMode="auto">
          <a:xfrm rot="16200000" flipH="1">
            <a:off x="4935538" y="2473325"/>
            <a:ext cx="533400" cy="523875"/>
          </a:xfrm>
          <a:prstGeom prst="curvedConnector3">
            <a:avLst>
              <a:gd name="adj1" fmla="val 50000"/>
            </a:avLst>
          </a:prstGeom>
          <a:noFill/>
          <a:ln w="9525">
            <a:solidFill>
              <a:srgbClr val="E24301"/>
            </a:solidFill>
            <a:prstDash val="dash"/>
            <a:bevel/>
            <a:headEnd type="none" w="lg" len="lg"/>
            <a:tailEnd type="none" w="lg" len="lg"/>
          </a:ln>
          <a:extLst>
            <a:ext uri="{909E8E84-426E-40DD-AFC4-6F175D3DCCD1}">
              <a14:hiddenFill xmlns:a14="http://schemas.microsoft.com/office/drawing/2010/main">
                <a:noFill/>
              </a14:hiddenFill>
            </a:ext>
          </a:extLst>
        </p:spPr>
      </p:cxnSp>
      <p:cxnSp>
        <p:nvCxnSpPr>
          <p:cNvPr id="22" name="Shape 1140"/>
          <p:cNvCxnSpPr>
            <a:cxnSpLocks noChangeShapeType="1"/>
          </p:cNvCxnSpPr>
          <p:nvPr/>
        </p:nvCxnSpPr>
        <p:spPr bwMode="auto">
          <a:xfrm flipH="1">
            <a:off x="7029450" y="2460625"/>
            <a:ext cx="3175" cy="520700"/>
          </a:xfrm>
          <a:prstGeom prst="straightConnector1">
            <a:avLst/>
          </a:prstGeom>
          <a:noFill/>
          <a:ln w="9525">
            <a:solidFill>
              <a:srgbClr val="0055B7"/>
            </a:solidFill>
            <a:prstDash val="dash"/>
            <a:bevel/>
            <a:headEnd type="none" w="lg" len="lg"/>
            <a:tailEnd type="none" w="lg" len="lg"/>
          </a:ln>
          <a:extLst>
            <a:ext uri="{909E8E84-426E-40DD-AFC4-6F175D3DCCD1}">
              <a14:hiddenFill xmlns:a14="http://schemas.microsoft.com/office/drawing/2010/main">
                <a:noFill/>
              </a14:hiddenFill>
            </a:ext>
          </a:extLst>
        </p:spPr>
      </p:cxnSp>
      <p:cxnSp>
        <p:nvCxnSpPr>
          <p:cNvPr id="23" name="Shape 1141"/>
          <p:cNvCxnSpPr>
            <a:cxnSpLocks noChangeShapeType="1"/>
          </p:cNvCxnSpPr>
          <p:nvPr/>
        </p:nvCxnSpPr>
        <p:spPr bwMode="auto">
          <a:xfrm>
            <a:off x="5119688" y="2474913"/>
            <a:ext cx="1503362" cy="541337"/>
          </a:xfrm>
          <a:prstGeom prst="curvedConnector3">
            <a:avLst>
              <a:gd name="adj1" fmla="val 56394"/>
            </a:avLst>
          </a:prstGeom>
          <a:noFill/>
          <a:ln w="9525">
            <a:solidFill>
              <a:srgbClr val="0055B7"/>
            </a:solidFill>
            <a:prstDash val="dash"/>
            <a:bevel/>
            <a:headEnd type="none" w="lg" len="lg"/>
            <a:tailEnd type="none" w="lg" len="lg"/>
          </a:ln>
          <a:extLst>
            <a:ext uri="{909E8E84-426E-40DD-AFC4-6F175D3DCCD1}">
              <a14:hiddenFill xmlns:a14="http://schemas.microsoft.com/office/drawing/2010/main">
                <a:noFill/>
              </a14:hiddenFill>
            </a:ext>
          </a:extLst>
        </p:spPr>
      </p:cxnSp>
      <p:cxnSp>
        <p:nvCxnSpPr>
          <p:cNvPr id="24" name="Shape 1142"/>
          <p:cNvCxnSpPr>
            <a:cxnSpLocks noChangeShapeType="1"/>
          </p:cNvCxnSpPr>
          <p:nvPr/>
        </p:nvCxnSpPr>
        <p:spPr bwMode="auto">
          <a:xfrm rot="5400000" flipH="1">
            <a:off x="6261100" y="2481263"/>
            <a:ext cx="492125" cy="479425"/>
          </a:xfrm>
          <a:prstGeom prst="curvedConnector3">
            <a:avLst>
              <a:gd name="adj1" fmla="val 50000"/>
            </a:avLst>
          </a:prstGeom>
          <a:noFill/>
          <a:ln w="9525">
            <a:solidFill>
              <a:srgbClr val="0055B7"/>
            </a:solidFill>
            <a:prstDash val="dash"/>
            <a:bevel/>
            <a:headEnd type="none" w="lg" len="lg"/>
            <a:tailEnd type="none" w="lg" len="lg"/>
          </a:ln>
          <a:extLst>
            <a:ext uri="{909E8E84-426E-40DD-AFC4-6F175D3DCCD1}">
              <a14:hiddenFill xmlns:a14="http://schemas.microsoft.com/office/drawing/2010/main">
                <a:noFill/>
              </a14:hiddenFill>
            </a:ext>
          </a:extLst>
        </p:spPr>
      </p:cxnSp>
      <p:sp>
        <p:nvSpPr>
          <p:cNvPr id="26" name="Shape 1144"/>
          <p:cNvSpPr/>
          <p:nvPr/>
        </p:nvSpPr>
        <p:spPr>
          <a:xfrm rot="5400000">
            <a:off x="1892300" y="1403350"/>
            <a:ext cx="709613" cy="3509963"/>
          </a:xfrm>
          <a:prstGeom prst="leftUpArrow">
            <a:avLst>
              <a:gd name="adj1" fmla="val 25000"/>
              <a:gd name="adj2" fmla="val 24016"/>
              <a:gd name="adj3" fmla="val 25000"/>
            </a:avLst>
          </a:prstGeom>
          <a:noFill/>
          <a:ln w="19050" cap="flat" cmpd="sng">
            <a:solidFill>
              <a:schemeClr val="dk2"/>
            </a:solidFill>
            <a:prstDash val="solid"/>
            <a:round/>
            <a:headEnd type="none" w="med" len="med"/>
            <a:tailEnd type="none" w="med" len="med"/>
          </a:ln>
        </p:spPr>
        <p:txBody>
          <a:bodyPr lIns="91425" tIns="91425" rIns="91425" bIns="91425" anchor="ctr"/>
          <a:lstStyle/>
          <a:p>
            <a:pPr defTabSz="914400" eaLnBrk="1" fontAlgn="auto" hangingPunct="1">
              <a:spcBef>
                <a:spcPts val="0"/>
              </a:spcBef>
              <a:spcAft>
                <a:spcPts val="0"/>
              </a:spcAft>
              <a:defRPr/>
            </a:pPr>
            <a:endParaRPr sz="1400" kern="0">
              <a:solidFill>
                <a:srgbClr val="000000"/>
              </a:solidFill>
              <a:latin typeface="Arial"/>
              <a:ea typeface="Arial"/>
              <a:cs typeface="Arial"/>
              <a:sym typeface="Arial"/>
            </a:endParaRPr>
          </a:p>
        </p:txBody>
      </p:sp>
      <p:sp>
        <p:nvSpPr>
          <p:cNvPr id="27" name="Shape 1145"/>
          <p:cNvSpPr/>
          <p:nvPr/>
        </p:nvSpPr>
        <p:spPr>
          <a:xfrm>
            <a:off x="6530975" y="1604963"/>
            <a:ext cx="976313" cy="855662"/>
          </a:xfrm>
          <a:prstGeom prst="roundRect">
            <a:avLst>
              <a:gd name="adj" fmla="val 7291"/>
            </a:avLst>
          </a:prstGeom>
          <a:solidFill>
            <a:schemeClr val="dk1"/>
          </a:solidFill>
          <a:ln w="28575" cap="flat" cmpd="sng">
            <a:solidFill>
              <a:schemeClr val="dk1"/>
            </a:solidFill>
            <a:prstDash val="solid"/>
            <a:round/>
            <a:headEnd type="none" w="med" len="med"/>
            <a:tailEnd type="none" w="med" len="med"/>
          </a:ln>
        </p:spPr>
        <p:txBody>
          <a:bodyPr lIns="91425" tIns="91425" rIns="91425" bIns="91425" anchor="ctr"/>
          <a:lstStyle/>
          <a:p>
            <a:pPr algn="ctr" defTabSz="914400" eaLnBrk="1" fontAlgn="auto" hangingPunct="1">
              <a:spcBef>
                <a:spcPts val="0"/>
              </a:spcBef>
              <a:spcAft>
                <a:spcPts val="0"/>
              </a:spcAft>
              <a:defRPr/>
            </a:pPr>
            <a:r>
              <a:rPr lang="en-US" sz="1000" b="1" kern="0">
                <a:solidFill>
                  <a:srgbClr val="008FBE"/>
                </a:solidFill>
                <a:latin typeface="Arial"/>
                <a:ea typeface="Arial"/>
                <a:cs typeface="Arial"/>
                <a:sym typeface="Arial"/>
              </a:rPr>
              <a:t>20% Cost Reduction</a:t>
            </a:r>
          </a:p>
        </p:txBody>
      </p:sp>
      <p:sp>
        <p:nvSpPr>
          <p:cNvPr id="28" name="Shape 1146"/>
          <p:cNvSpPr/>
          <p:nvPr/>
        </p:nvSpPr>
        <p:spPr>
          <a:xfrm>
            <a:off x="5416550" y="1604963"/>
            <a:ext cx="976313" cy="855662"/>
          </a:xfrm>
          <a:prstGeom prst="roundRect">
            <a:avLst>
              <a:gd name="adj" fmla="val 7291"/>
            </a:avLst>
          </a:prstGeom>
          <a:solidFill>
            <a:schemeClr val="dk1"/>
          </a:solidFill>
          <a:ln w="28575" cap="flat" cmpd="sng">
            <a:solidFill>
              <a:schemeClr val="dk1"/>
            </a:solidFill>
            <a:prstDash val="solid"/>
            <a:round/>
            <a:headEnd type="none" w="med" len="med"/>
            <a:tailEnd type="none" w="med" len="med"/>
          </a:ln>
        </p:spPr>
        <p:txBody>
          <a:bodyPr lIns="91425" tIns="91425" rIns="91425" bIns="91425" anchor="ctr"/>
          <a:lstStyle/>
          <a:p>
            <a:pPr algn="ctr" defTabSz="914400" eaLnBrk="1" fontAlgn="auto" hangingPunct="1">
              <a:spcBef>
                <a:spcPts val="0"/>
              </a:spcBef>
              <a:spcAft>
                <a:spcPts val="0"/>
              </a:spcAft>
              <a:defRPr/>
            </a:pPr>
            <a:r>
              <a:rPr lang="en-US" sz="1000" b="1" kern="0">
                <a:solidFill>
                  <a:srgbClr val="008FBE"/>
                </a:solidFill>
                <a:latin typeface="Arial"/>
                <a:ea typeface="Arial"/>
                <a:cs typeface="Arial"/>
                <a:sym typeface="Arial"/>
              </a:rPr>
              <a:t>Sponsor of Choice</a:t>
            </a:r>
          </a:p>
        </p:txBody>
      </p:sp>
      <p:sp>
        <p:nvSpPr>
          <p:cNvPr id="29" name="Shape 1147"/>
          <p:cNvSpPr/>
          <p:nvPr/>
        </p:nvSpPr>
        <p:spPr>
          <a:xfrm>
            <a:off x="4302125" y="1604963"/>
            <a:ext cx="976313" cy="855662"/>
          </a:xfrm>
          <a:prstGeom prst="roundRect">
            <a:avLst>
              <a:gd name="adj" fmla="val 7291"/>
            </a:avLst>
          </a:prstGeom>
          <a:solidFill>
            <a:schemeClr val="dk1"/>
          </a:solidFill>
          <a:ln w="28575" cap="flat" cmpd="sng">
            <a:solidFill>
              <a:schemeClr val="dk1"/>
            </a:solidFill>
            <a:prstDash val="solid"/>
            <a:round/>
            <a:headEnd type="none" w="med" len="med"/>
            <a:tailEnd type="none" w="med" len="med"/>
          </a:ln>
        </p:spPr>
        <p:txBody>
          <a:bodyPr lIns="91425" tIns="91425" rIns="91425" bIns="91425" anchor="ctr"/>
          <a:lstStyle/>
          <a:p>
            <a:pPr algn="ctr" defTabSz="914400" eaLnBrk="1" fontAlgn="auto" hangingPunct="1">
              <a:spcBef>
                <a:spcPts val="0"/>
              </a:spcBef>
              <a:spcAft>
                <a:spcPts val="0"/>
              </a:spcAft>
              <a:defRPr/>
            </a:pPr>
            <a:r>
              <a:rPr lang="en-US" sz="1000" b="1" kern="0">
                <a:solidFill>
                  <a:srgbClr val="008FBE"/>
                </a:solidFill>
                <a:latin typeface="Arial"/>
                <a:ea typeface="Arial"/>
                <a:cs typeface="Arial"/>
                <a:sym typeface="Arial"/>
              </a:rPr>
              <a:t>20% Faster Cycle Times</a:t>
            </a:r>
          </a:p>
        </p:txBody>
      </p:sp>
      <p:sp>
        <p:nvSpPr>
          <p:cNvPr id="30" name="Shape 1148"/>
          <p:cNvSpPr/>
          <p:nvPr/>
        </p:nvSpPr>
        <p:spPr>
          <a:xfrm>
            <a:off x="2806700" y="3082925"/>
            <a:ext cx="895350" cy="492125"/>
          </a:xfrm>
          <a:prstGeom prst="roundRect">
            <a:avLst>
              <a:gd name="adj" fmla="val 16544"/>
            </a:avLst>
          </a:prstGeom>
          <a:solidFill>
            <a:schemeClr val="accent1"/>
          </a:solidFill>
          <a:ln w="28575" cap="flat" cmpd="sng">
            <a:solidFill>
              <a:schemeClr val="dk2"/>
            </a:solidFill>
            <a:prstDash val="solid"/>
            <a:round/>
            <a:headEnd type="none" w="med" len="med"/>
            <a:tailEnd type="none" w="med" len="med"/>
          </a:ln>
        </p:spPr>
        <p:txBody>
          <a:bodyPr lIns="91425" tIns="91425" rIns="91425" bIns="91425" anchor="ctr"/>
          <a:lstStyle/>
          <a:p>
            <a:pPr algn="ctr" defTabSz="914400" eaLnBrk="1" fontAlgn="auto" hangingPunct="1">
              <a:spcBef>
                <a:spcPts val="0"/>
              </a:spcBef>
              <a:spcAft>
                <a:spcPts val="0"/>
              </a:spcAft>
              <a:defRPr/>
            </a:pPr>
            <a:r>
              <a:rPr lang="en-US" sz="900" kern="0" dirty="0">
                <a:solidFill>
                  <a:schemeClr val="bg1"/>
                </a:solidFill>
                <a:latin typeface="Arial"/>
                <a:ea typeface="Arial"/>
                <a:cs typeface="Arial"/>
                <a:sym typeface="Arial"/>
              </a:rPr>
              <a:t>Value Identification</a:t>
            </a:r>
          </a:p>
        </p:txBody>
      </p:sp>
      <p:sp>
        <p:nvSpPr>
          <p:cNvPr id="31" name="Shape 1149"/>
          <p:cNvSpPr/>
          <p:nvPr/>
        </p:nvSpPr>
        <p:spPr>
          <a:xfrm>
            <a:off x="1846263" y="3082925"/>
            <a:ext cx="865187" cy="492125"/>
          </a:xfrm>
          <a:prstGeom prst="roundRect">
            <a:avLst>
              <a:gd name="adj" fmla="val 16544"/>
            </a:avLst>
          </a:prstGeom>
          <a:solidFill>
            <a:schemeClr val="accent1"/>
          </a:solidFill>
          <a:ln w="28575" cap="flat" cmpd="sng">
            <a:solidFill>
              <a:schemeClr val="dk2"/>
            </a:solidFill>
            <a:prstDash val="solid"/>
            <a:round/>
            <a:headEnd type="none" w="med" len="med"/>
            <a:tailEnd type="none" w="med" len="med"/>
          </a:ln>
        </p:spPr>
        <p:txBody>
          <a:bodyPr lIns="91425" tIns="91425" rIns="91425" bIns="91425" anchor="ctr"/>
          <a:lstStyle/>
          <a:p>
            <a:pPr algn="ctr" defTabSz="914400" eaLnBrk="1" fontAlgn="auto" hangingPunct="1">
              <a:spcBef>
                <a:spcPts val="0"/>
              </a:spcBef>
              <a:spcAft>
                <a:spcPts val="0"/>
              </a:spcAft>
              <a:defRPr/>
            </a:pPr>
            <a:r>
              <a:rPr lang="en-US" sz="900" kern="0">
                <a:solidFill>
                  <a:schemeClr val="bg1"/>
                </a:solidFill>
                <a:latin typeface="Arial"/>
                <a:ea typeface="Arial"/>
                <a:cs typeface="Arial"/>
                <a:sym typeface="Arial"/>
              </a:rPr>
              <a:t>Value Attainment</a:t>
            </a:r>
          </a:p>
        </p:txBody>
      </p:sp>
      <p:sp>
        <p:nvSpPr>
          <p:cNvPr id="32" name="Shape 1150"/>
          <p:cNvSpPr/>
          <p:nvPr/>
        </p:nvSpPr>
        <p:spPr>
          <a:xfrm>
            <a:off x="858838" y="3082925"/>
            <a:ext cx="895350" cy="492125"/>
          </a:xfrm>
          <a:prstGeom prst="roundRect">
            <a:avLst>
              <a:gd name="adj" fmla="val 16544"/>
            </a:avLst>
          </a:prstGeom>
          <a:solidFill>
            <a:schemeClr val="accent1"/>
          </a:solidFill>
          <a:ln w="28575" cap="flat" cmpd="sng">
            <a:solidFill>
              <a:schemeClr val="dk2"/>
            </a:solidFill>
            <a:prstDash val="solid"/>
            <a:round/>
            <a:headEnd type="none" w="med" len="med"/>
            <a:tailEnd type="none" w="med" len="med"/>
          </a:ln>
        </p:spPr>
        <p:txBody>
          <a:bodyPr lIns="91425" tIns="91425" rIns="91425" bIns="91425" anchor="ctr"/>
          <a:lstStyle/>
          <a:p>
            <a:pPr algn="ctr" defTabSz="914400" eaLnBrk="1" fontAlgn="auto" hangingPunct="1">
              <a:spcBef>
                <a:spcPts val="0"/>
              </a:spcBef>
              <a:spcAft>
                <a:spcPts val="0"/>
              </a:spcAft>
              <a:defRPr/>
            </a:pPr>
            <a:r>
              <a:rPr lang="en-US" sz="900" kern="0">
                <a:solidFill>
                  <a:schemeClr val="bg1"/>
                </a:solidFill>
                <a:latin typeface="Arial"/>
                <a:ea typeface="Arial"/>
                <a:cs typeface="Arial"/>
                <a:sym typeface="Arial"/>
              </a:rPr>
              <a:t>Value Optimization</a:t>
            </a:r>
          </a:p>
        </p:txBody>
      </p:sp>
      <p:sp>
        <p:nvSpPr>
          <p:cNvPr id="33" name="Shape 1124"/>
          <p:cNvSpPr/>
          <p:nvPr/>
        </p:nvSpPr>
        <p:spPr>
          <a:xfrm>
            <a:off x="5395913" y="3917950"/>
            <a:ext cx="976312" cy="388938"/>
          </a:xfrm>
          <a:prstGeom prst="roundRect">
            <a:avLst>
              <a:gd name="adj" fmla="val 8385"/>
            </a:avLst>
          </a:prstGeom>
          <a:solidFill>
            <a:srgbClr val="F3F3F3"/>
          </a:solidFill>
          <a:ln w="28575" cap="flat" cmpd="sng">
            <a:solidFill>
              <a:srgbClr val="002A5C"/>
            </a:solidFill>
            <a:prstDash val="solid"/>
            <a:round/>
            <a:headEnd type="none" w="med" len="med"/>
            <a:tailEnd type="none" w="med" len="med"/>
          </a:ln>
        </p:spPr>
        <p:txBody>
          <a:bodyPr lIns="91425" tIns="91425" rIns="91425" bIns="91425" anchor="ctr"/>
          <a:lstStyle/>
          <a:p>
            <a:pPr algn="ctr" defTabSz="914400" eaLnBrk="1" fontAlgn="auto" hangingPunct="1">
              <a:spcBef>
                <a:spcPts val="0"/>
              </a:spcBef>
              <a:spcAft>
                <a:spcPts val="0"/>
              </a:spcAft>
              <a:defRPr/>
            </a:pPr>
            <a:r>
              <a:rPr lang="en-US" sz="1000" kern="0">
                <a:solidFill>
                  <a:srgbClr val="002855"/>
                </a:solidFill>
                <a:latin typeface="Arial"/>
                <a:ea typeface="Arial"/>
                <a:cs typeface="Arial"/>
                <a:sym typeface="Arial"/>
              </a:rPr>
              <a:t>Processes</a:t>
            </a:r>
          </a:p>
        </p:txBody>
      </p:sp>
    </p:spTree>
    <p:extLst>
      <p:ext uri="{BB962C8B-B14F-4D97-AF65-F5344CB8AC3E}">
        <p14:creationId xmlns:p14="http://schemas.microsoft.com/office/powerpoint/2010/main" val="3323791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4645" b="98770" l="1273" r="97693">
                        <a14:foregroundMark x1="8353" y1="97268" x2="8353" y2="97268"/>
                        <a14:foregroundMark x1="21241" y1="19672" x2="21241" y2="19672"/>
                        <a14:foregroundMark x1="16706" y1="6284" x2="16706" y2="6284"/>
                        <a14:foregroundMark x1="25617" y1="4645" x2="25617" y2="4645"/>
                        <a14:foregroundMark x1="34447" y1="6148" x2="34447" y2="6148"/>
                        <a14:foregroundMark x1="25776" y1="5601" x2="25776" y2="5601"/>
                        <a14:foregroundMark x1="15274" y1="7240" x2="15274" y2="7240"/>
                        <a14:foregroundMark x1="34368" y1="8880" x2="34368" y2="8880"/>
                        <a14:foregroundMark x1="7558" y1="9699" x2="7558" y2="9699"/>
                        <a14:foregroundMark x1="27367" y1="18306" x2="27208" y2="18306"/>
                        <a14:foregroundMark x1="32538" y1="20355" x2="32538" y2="20355"/>
                        <a14:foregroundMark x1="7637" y1="25546" x2="7637" y2="25546"/>
                        <a14:foregroundMark x1="62212" y1="18716" x2="62212" y2="18716"/>
                        <a14:foregroundMark x1="61575" y1="18852" x2="61575" y2="18852"/>
                        <a14:foregroundMark x1="64360" y1="19672" x2="64360" y2="19672"/>
                        <a14:foregroundMark x1="65155" y1="21038" x2="65155" y2="21038"/>
                        <a14:foregroundMark x1="64200" y1="16393" x2="64200" y2="16393"/>
                        <a14:foregroundMark x1="52586" y1="18852" x2="52586" y2="18852"/>
                        <a14:foregroundMark x1="48846" y1="18852" x2="48846" y2="18852"/>
                        <a14:foregroundMark x1="49801" y1="18852" x2="49801" y2="18852"/>
                        <a14:foregroundMark x1="55211" y1="18989" x2="55211" y2="18989"/>
                        <a14:foregroundMark x1="61893" y1="18852" x2="61893" y2="18852"/>
                        <a14:foregroundMark x1="55768" y1="18852" x2="55768" y2="18852"/>
                        <a14:foregroundMark x1="55529" y1="18852" x2="55529" y2="18716"/>
                        <a14:foregroundMark x1="39459" y1="18443" x2="39618" y2="18443"/>
                        <a14:foregroundMark x1="37232" y1="19536" x2="37152" y2="18579"/>
                        <a14:foregroundMark x1="38345" y1="18169" x2="38345" y2="18169"/>
                        <a14:foregroundMark x1="71281" y1="19672" x2="71281" y2="19672"/>
                        <a14:foregroundMark x1="68735" y1="19536" x2="68815" y2="18579"/>
                        <a14:foregroundMark x1="75179" y1="19536" x2="75020" y2="18852"/>
                        <a14:foregroundMark x1="80111" y1="18306" x2="81146" y2="18579"/>
                        <a14:foregroundMark x1="80270" y1="19126" x2="81305" y2="18989"/>
                        <a14:foregroundMark x1="82339" y1="18443" x2="82339" y2="18443"/>
                        <a14:foregroundMark x1="87510" y1="18852" x2="87510" y2="18852"/>
                        <a14:foregroundMark x1="86476" y1="18579" x2="87669" y2="18852"/>
                        <a14:foregroundMark x1="92999" y1="18852" x2="94033" y2="18989"/>
                        <a14:foregroundMark x1="97693" y1="19672" x2="97693" y2="19672"/>
                        <a14:foregroundMark x1="57359" y1="19945" x2="57359" y2="19945"/>
                        <a14:foregroundMark x1="51392" y1="20628" x2="51392" y2="20628"/>
                        <a14:foregroundMark x1="51631" y1="17896" x2="51631" y2="17896"/>
                        <a14:foregroundMark x1="47971" y1="20355" x2="47971" y2="20355"/>
                        <a14:foregroundMark x1="16627" y1="19399" x2="16627" y2="19399"/>
                        <a14:foregroundMark x1="10899" y1="18579" x2="11615" y2="18716"/>
                        <a14:foregroundMark x1="9547" y1="20628" x2="9547" y2="20492"/>
                        <a14:foregroundMark x1="11615" y1="39891" x2="11615" y2="39891"/>
                        <a14:foregroundMark x1="13206" y1="40437" x2="12967" y2="39754"/>
                        <a14:foregroundMark x1="12411" y1="40301" x2="12411" y2="40301"/>
                        <a14:foregroundMark x1="11217" y1="40164" x2="11217" y2="40164"/>
                        <a14:foregroundMark x1="10979" y1="39754" x2="11058" y2="39754"/>
                        <a14:foregroundMark x1="12013" y1="39481" x2="12013" y2="39481"/>
                        <a14:foregroundMark x1="12649" y1="40574" x2="12649" y2="40574"/>
                        <a14:foregroundMark x1="13286" y1="40847" x2="13365" y2="39617"/>
                        <a14:foregroundMark x1="13126" y1="53005" x2="13126" y2="53005"/>
                        <a14:foregroundMark x1="21002" y1="57104" x2="21002" y2="57104"/>
                        <a14:foregroundMark x1="18536" y1="56148" x2="19650" y2="59836"/>
                        <a14:foregroundMark x1="20923" y1="61066" x2="21002" y2="61066"/>
                        <a14:foregroundMark x1="20207" y1="60383" x2="20286" y2="61202"/>
                        <a14:foregroundMark x1="23787" y1="60929" x2="23787" y2="60929"/>
                        <a14:foregroundMark x1="25776" y1="62158" x2="25776" y2="62158"/>
                        <a14:foregroundMark x1="24264" y1="61612" x2="24264" y2="61612"/>
                        <a14:foregroundMark x1="23230" y1="61339" x2="23230" y2="61339"/>
                        <a14:foregroundMark x1="22991" y1="60792" x2="22991" y2="60519"/>
                        <a14:foregroundMark x1="23628" y1="60109" x2="23628" y2="60109"/>
                        <a14:foregroundMark x1="23628" y1="59153" x2="23628" y2="59153"/>
                        <a14:foregroundMark x1="21559" y1="62568" x2="21639" y2="62432"/>
                        <a14:foregroundMark x1="22991" y1="62978" x2="22991" y2="62842"/>
                        <a14:foregroundMark x1="25060" y1="62978" x2="25537" y2="62432"/>
                        <a14:foregroundMark x1="25935" y1="61339" x2="26094" y2="63115"/>
                        <a14:foregroundMark x1="25855" y1="61339" x2="22593" y2="57650"/>
                        <a14:foregroundMark x1="25776" y1="60246" x2="23548" y2="57787"/>
                        <a14:foregroundMark x1="25935" y1="59426" x2="24264" y2="57514"/>
                        <a14:foregroundMark x1="24741" y1="63661" x2="21161" y2="63115"/>
                        <a14:foregroundMark x1="21082" y1="68033" x2="21082" y2="68033"/>
                        <a14:foregroundMark x1="16547" y1="57923" x2="16547" y2="57923"/>
                        <a14:foregroundMark x1="17661" y1="56148" x2="16866" y2="54645"/>
                        <a14:foregroundMark x1="13763" y1="57377" x2="13763" y2="57377"/>
                        <a14:foregroundMark x1="15354" y1="55055" x2="15354" y2="55055"/>
                        <a14:foregroundMark x1="16150" y1="56694" x2="16150" y2="56694"/>
                        <a14:foregroundMark x1="17900" y1="59290" x2="13604" y2="56421"/>
                        <a14:foregroundMark x1="17502" y1="54098" x2="17502" y2="54098"/>
                        <a14:foregroundMark x1="15831" y1="54235" x2="15831" y2="54235"/>
                        <a14:foregroundMark x1="16786" y1="53279" x2="16786" y2="53279"/>
                        <a14:foregroundMark x1="15752" y1="53415" x2="15752" y2="53415"/>
                        <a14:foregroundMark x1="14558" y1="53552" x2="14558" y2="53552"/>
                        <a14:foregroundMark x1="15195" y1="53279" x2="15195" y2="53279"/>
                        <a14:foregroundMark x1="16468" y1="59426" x2="16547" y2="59290"/>
                        <a14:foregroundMark x1="14002" y1="59153" x2="14002" y2="59153"/>
                        <a14:foregroundMark x1="13763" y1="58743" x2="15990" y2="59153"/>
                        <a14:foregroundMark x1="15831" y1="62432" x2="15831" y2="62432"/>
                        <a14:foregroundMark x1="13047" y1="62705" x2="13126" y2="62705"/>
                        <a14:foregroundMark x1="14718" y1="64617" x2="14797" y2="64617"/>
                        <a14:foregroundMark x1="17661" y1="63525" x2="17582" y2="63525"/>
                        <a14:foregroundMark x1="18934" y1="61066" x2="19968" y2="69809"/>
                        <a14:foregroundMark x1="18854" y1="69262" x2="17502" y2="68033"/>
                        <a14:foregroundMark x1="20286" y1="69809" x2="18775" y2="75000"/>
                        <a14:foregroundMark x1="15990" y1="68716" x2="15990" y2="68716"/>
                        <a14:foregroundMark x1="13683" y1="67623" x2="13683" y2="67623"/>
                        <a14:foregroundMark x1="15911" y1="69672" x2="15990" y2="71585"/>
                        <a14:foregroundMark x1="24264" y1="73224" x2="24264" y2="73224"/>
                        <a14:foregroundMark x1="23389" y1="71448" x2="23389" y2="71448"/>
                        <a14:foregroundMark x1="23309" y1="71585" x2="23309" y2="71585"/>
                        <a14:foregroundMark x1="22673" y1="71721" x2="22673" y2="71721"/>
                        <a14:foregroundMark x1="22673" y1="73224" x2="22673" y2="73224"/>
                        <a14:foregroundMark x1="23469" y1="69126" x2="23469" y2="69126"/>
                        <a14:foregroundMark x1="24264" y1="69672" x2="24264" y2="69672"/>
                        <a14:foregroundMark x1="25060" y1="69809" x2="25060" y2="69809"/>
                        <a14:foregroundMark x1="25617" y1="73497" x2="25617" y2="73497"/>
                        <a14:foregroundMark x1="15672" y1="75410" x2="15672" y2="75410"/>
                        <a14:foregroundMark x1="15195" y1="75137" x2="15195" y2="75137"/>
                        <a14:foregroundMark x1="16070" y1="77459" x2="16229" y2="77322"/>
                        <a14:foregroundMark x1="17820" y1="77869" x2="17820" y2="77869"/>
                        <a14:foregroundMark x1="17343" y1="76366" x2="17343" y2="76366"/>
                        <a14:foregroundMark x1="17184" y1="73361" x2="17184" y2="73361"/>
                        <a14:foregroundMark x1="14638" y1="73361" x2="14638" y2="73361"/>
                        <a14:foregroundMark x1="13524" y1="72404" x2="13524" y2="72404"/>
                        <a14:foregroundMark x1="13842" y1="74590" x2="13922" y2="74590"/>
                        <a14:foregroundMark x1="14638" y1="77186" x2="14638" y2="77049"/>
                        <a14:foregroundMark x1="13604" y1="77869" x2="13604" y2="77869"/>
                        <a14:foregroundMark x1="9865" y1="76503" x2="9865" y2="76503"/>
                        <a14:foregroundMark x1="10660" y1="69399" x2="12172" y2="69399"/>
                        <a14:foregroundMark x1="12331" y1="69672" x2="12172" y2="66257"/>
                        <a14:foregroundMark x1="10581" y1="62158" x2="12251" y2="61885"/>
                        <a14:foregroundMark x1="12411" y1="62158" x2="12172" y2="59016"/>
                        <a14:foregroundMark x1="10183" y1="58607" x2="10183" y2="58607"/>
                        <a14:foregroundMark x1="10581" y1="57104" x2="10581" y2="57104"/>
                        <a14:foregroundMark x1="8671" y1="56011" x2="8671" y2="56011"/>
                        <a14:foregroundMark x1="8512" y1="60929" x2="8512" y2="60792"/>
                        <a14:foregroundMark x1="7796" y1="63661" x2="7796" y2="63661"/>
                        <a14:foregroundMark x1="7955" y1="68443" x2="7955" y2="68443"/>
                        <a14:foregroundMark x1="8353" y1="74044" x2="8353" y2="74044"/>
                        <a14:foregroundMark x1="8194" y1="74863" x2="8194" y2="74863"/>
                        <a14:foregroundMark x1="7955" y1="76230" x2="7955" y2="76230"/>
                        <a14:foregroundMark x1="7955" y1="77869" x2="7955" y2="77869"/>
                        <a14:foregroundMark x1="9467" y1="81148" x2="9467" y2="81148"/>
                        <a14:foregroundMark x1="10342" y1="39617" x2="14161" y2="40301"/>
                        <a14:foregroundMark x1="10740" y1="40437" x2="13286" y2="40710"/>
                        <a14:foregroundMark x1="10660" y1="39344" x2="13286" y2="39481"/>
                        <a14:foregroundMark x1="8592" y1="83197" x2="8592" y2="83197"/>
                        <a14:foregroundMark x1="6205" y1="80874" x2="6364" y2="80738"/>
                        <a14:foregroundMark x1="6842" y1="56148" x2="6842" y2="56284"/>
                        <a14:foregroundMark x1="6921" y1="53142" x2="6921" y2="53142"/>
                        <a14:foregroundMark x1="12251" y1="58470" x2="12251" y2="58470"/>
                        <a14:foregroundMark x1="11376" y1="58470" x2="11456" y2="58333"/>
                        <a14:foregroundMark x1="11774" y1="58743" x2="11854" y2="58607"/>
                        <a14:foregroundMark x1="5251" y1="55601" x2="5251" y2="55601"/>
                        <a14:foregroundMark x1="3739" y1="64617" x2="3739" y2="64617"/>
                        <a14:foregroundMark x1="4535" y1="66803" x2="5171" y2="61612"/>
                        <a14:foregroundMark x1="3341" y1="69262" x2="5967" y2="72404"/>
                        <a14:foregroundMark x1="3500" y1="73907" x2="3660" y2="69809"/>
                        <a14:foregroundMark x1="3421" y1="65027" x2="3660" y2="62158"/>
                        <a14:foregroundMark x1="3660" y1="61202" x2="4773" y2="61885"/>
                        <a14:foregroundMark x1="3819" y1="60246" x2="3898" y2="56421"/>
                        <a14:foregroundMark x1="3580" y1="57923" x2="4216" y2="54508"/>
                        <a14:foregroundMark x1="3500" y1="56967" x2="3898" y2="55464"/>
                        <a14:foregroundMark x1="3500" y1="56011" x2="3978" y2="54781"/>
                        <a14:foregroundMark x1="3500" y1="54372" x2="3819" y2="55328"/>
                        <a14:foregroundMark x1="4216" y1="54098" x2="4614" y2="51230"/>
                        <a14:foregroundMark x1="4057" y1="53962" x2="4375" y2="39208"/>
                        <a14:foregroundMark x1="8831" y1="51503" x2="4773" y2="49454"/>
                        <a14:foregroundMark x1="8910" y1="50000" x2="6603" y2="49863"/>
                        <a14:foregroundMark x1="6444" y1="49590" x2="4535" y2="39344"/>
                        <a14:foregroundMark x1="1352" y1="73224" x2="1909" y2="47541"/>
                        <a14:foregroundMark x1="1909" y1="47541" x2="2228" y2="73361"/>
                        <a14:foregroundMark x1="2228" y1="73361" x2="2148" y2="73497"/>
                        <a14:foregroundMark x1="1352" y1="49317" x2="3341" y2="46038"/>
                        <a14:foregroundMark x1="1989" y1="45902" x2="2625" y2="44672"/>
                        <a14:foregroundMark x1="4057" y1="32240" x2="2307" y2="44536"/>
                        <a14:foregroundMark x1="2307" y1="44536" x2="2068" y2="40710"/>
                        <a14:foregroundMark x1="2466" y1="37705" x2="3819" y2="31148"/>
                        <a14:foregroundMark x1="7717" y1="15710" x2="7955" y2="15574"/>
                        <a14:foregroundMark x1="9228" y1="16530" x2="9228" y2="16530"/>
                        <a14:foregroundMark x1="8035" y1="24180" x2="8035" y2="24180"/>
                        <a14:foregroundMark x1="8671" y1="25683" x2="8671" y2="25683"/>
                        <a14:foregroundMark x1="9467" y1="26503" x2="9387" y2="26366"/>
                        <a14:foregroundMark x1="7478" y1="25956" x2="7478" y2="25956"/>
                        <a14:foregroundMark x1="7558" y1="26230" x2="7558" y2="26230"/>
                        <a14:foregroundMark x1="6444" y1="26366" x2="6444" y2="26230"/>
                        <a14:foregroundMark x1="5569" y1="22951" x2="5807" y2="25820"/>
                        <a14:foregroundMark x1="9308" y1="27459" x2="9387" y2="40027"/>
                        <a14:foregroundMark x1="9387" y1="40027" x2="16627" y2="40847"/>
                        <a14:foregroundMark x1="16627" y1="40847" x2="16945" y2="41120"/>
                        <a14:foregroundMark x1="13763" y1="38934" x2="16388" y2="40164"/>
                        <a14:foregroundMark x1="16547" y1="40847" x2="15831" y2="39481"/>
                        <a14:foregroundMark x1="16786" y1="41393" x2="17104" y2="53005"/>
                        <a14:foregroundMark x1="26253" y1="19945" x2="26253" y2="19945"/>
                        <a14:foregroundMark x1="18298" y1="19536" x2="18298" y2="18852"/>
                        <a14:foregroundMark x1="1432" y1="34426" x2="2307" y2="34699"/>
                        <a14:foregroundMark x1="1512" y1="35519" x2="3660" y2="29508"/>
                        <a14:foregroundMark x1="2864" y1="30328" x2="3978" y2="17896"/>
                        <a14:foregroundMark x1="3978" y1="17896" x2="5569" y2="17077"/>
                        <a14:foregroundMark x1="2864" y1="22268" x2="5171" y2="16667"/>
                        <a14:foregroundMark x1="3262" y1="22404" x2="3739" y2="15847"/>
                        <a14:foregroundMark x1="3421" y1="15984" x2="10660" y2="15437"/>
                        <a14:foregroundMark x1="10660" y1="15437" x2="11535" y2="15847"/>
                        <a14:foregroundMark x1="10899" y1="19399" x2="18457" y2="19262"/>
                        <a14:foregroundMark x1="18457" y1="19262" x2="25696" y2="19809"/>
                        <a14:foregroundMark x1="25696" y1="19809" x2="30867" y2="19672"/>
                        <a14:foregroundMark x1="10819" y1="29098" x2="11217" y2="24044"/>
                        <a14:foregroundMark x1="17184" y1="17760" x2="18377" y2="17760"/>
                        <a14:foregroundMark x1="23548" y1="17896" x2="24741" y2="17896"/>
                        <a14:foregroundMark x1="29594" y1="18169" x2="30867" y2="17896"/>
                        <a14:foregroundMark x1="10581" y1="15164" x2="4773" y2="15164"/>
                        <a14:foregroundMark x1="35402" y1="19262" x2="37232" y2="18716"/>
                        <a14:foregroundMark x1="36277" y1="17213" x2="36993" y2="17623"/>
                        <a14:foregroundMark x1="36197" y1="19809" x2="37072" y2="19809"/>
                        <a14:foregroundMark x1="42323" y1="19945" x2="43357" y2="19262"/>
                        <a14:foregroundMark x1="42800" y1="17623" x2="43596" y2="17896"/>
                        <a14:foregroundMark x1="48767" y1="17896" x2="49562" y2="18033"/>
                        <a14:foregroundMark x1="48369" y1="19945" x2="49722" y2="19945"/>
                        <a14:foregroundMark x1="55052" y1="19672" x2="56086" y2="19399"/>
                        <a14:foregroundMark x1="55211" y1="18169" x2="55847" y2="18306"/>
                        <a14:foregroundMark x1="61416" y1="18443" x2="62291" y2="18306"/>
                        <a14:foregroundMark x1="61655" y1="19945" x2="62371" y2="19809"/>
                        <a14:foregroundMark x1="18695" y1="54508" x2="18138" y2="52459"/>
                        <a14:foregroundMark x1="18775" y1="53415" x2="20366" y2="57787"/>
                        <a14:foregroundMark x1="19252" y1="53279" x2="25696" y2="57240"/>
                        <a14:foregroundMark x1="26253" y1="64481" x2="26492" y2="64891"/>
                        <a14:foregroundMark x1="27446" y1="64208" x2="20048" y2="64754"/>
                        <a14:foregroundMark x1="26412" y1="63934" x2="26889" y2="63798"/>
                        <a14:foregroundMark x1="26571" y1="56694" x2="26889" y2="63388"/>
                        <a14:foregroundMark x1="27049" y1="56694" x2="25060" y2="56831"/>
                        <a14:foregroundMark x1="25298" y1="8607" x2="25298" y2="8607"/>
                        <a14:foregroundMark x1="83134" y1="20082" x2="83134" y2="20082"/>
                        <a14:foregroundMark x1="90215" y1="19672" x2="90215" y2="19672"/>
                        <a14:foregroundMark x1="84964" y1="18306" x2="84964" y2="18306"/>
                        <a14:foregroundMark x1="91408" y1="18033" x2="91408" y2="18033"/>
                        <a14:foregroundMark x1="91885" y1="19262" x2="91885" y2="19262"/>
                        <a14:foregroundMark x1="89658" y1="18852" x2="89658" y2="18852"/>
                        <a14:foregroundMark x1="90931" y1="18989" x2="90931" y2="18989"/>
                        <a14:foregroundMark x1="92283" y1="21311" x2="92283" y2="21175"/>
                        <a14:foregroundMark x1="67701" y1="19399" x2="68815" y2="19536"/>
                        <a14:foregroundMark x1="67940" y1="17896" x2="68894" y2="18169"/>
                        <a14:foregroundMark x1="73906" y1="17896" x2="74940" y2="18033"/>
                        <a14:foregroundMark x1="74145" y1="19536" x2="74940" y2="19536"/>
                        <a14:foregroundMark x1="80589" y1="18033" x2="81543" y2="18169"/>
                        <a14:foregroundMark x1="80589" y1="19672" x2="81464" y2="19399"/>
                        <a14:foregroundMark x1="86714" y1="19672" x2="87749" y2="19809"/>
                        <a14:foregroundMark x1="86555" y1="18033" x2="87589" y2="18169"/>
                        <a14:foregroundMark x1="93158" y1="18169" x2="93874" y2="18033"/>
                        <a14:foregroundMark x1="93079" y1="19672" x2="93954" y2="19809"/>
                        <a14:foregroundMark x1="55768" y1="17623" x2="56165" y2="17760"/>
                        <a14:foregroundMark x1="83532" y1="20902" x2="83532" y2="20902"/>
                        <a14:foregroundMark x1="89897" y1="20492" x2="89976" y2="20492"/>
                        <a14:foregroundMark x1="96261" y1="18579" x2="96261" y2="18579"/>
                        <a14:foregroundMark x1="55768" y1="22404" x2="55131" y2="18579"/>
                        <a14:foregroundMark x1="49244" y1="22814" x2="49722" y2="21995"/>
                        <a14:foregroundMark x1="96261" y1="20082" x2="96261" y2="20082"/>
                        <a14:foregroundMark x1="96579" y1="20355" x2="96579" y2="20219"/>
                        <a14:foregroundMark x1="97295" y1="20902" x2="97295" y2="20902"/>
                        <a14:foregroundMark x1="7558" y1="84153" x2="7558" y2="84153"/>
                        <a14:foregroundMark x1="3182" y1="76093" x2="5171" y2="79918"/>
                        <a14:foregroundMark x1="3262" y1="77322" x2="4694" y2="80738"/>
                        <a14:foregroundMark x1="2068" y1="79372" x2="4137" y2="94126"/>
                        <a14:foregroundMark x1="18377" y1="80055" x2="18854" y2="75546"/>
                        <a14:foregroundMark x1="17741" y1="80055" x2="12331" y2="80191"/>
                        <a14:foregroundMark x1="13047" y1="80874" x2="11456" y2="84153"/>
                        <a14:foregroundMark x1="13126" y1="82104" x2="12013" y2="83880"/>
                        <a14:foregroundMark x1="13047" y1="86066" x2="11217" y2="90984"/>
                        <a14:foregroundMark x1="13126" y1="86612" x2="11217" y2="91940"/>
                        <a14:foregroundMark x1="13126" y1="88661" x2="11933" y2="91257"/>
                        <a14:foregroundMark x1="12808" y1="93033" x2="12729" y2="96995"/>
                        <a14:foregroundMark x1="12888" y1="98770" x2="11058" y2="98497"/>
                      </a14:backgroundRemoval>
                    </a14:imgEffect>
                  </a14:imgLayer>
                </a14:imgProps>
              </a:ext>
              <a:ext uri="{28A0092B-C50C-407E-A947-70E740481C1C}">
                <a14:useLocalDpi xmlns:a14="http://schemas.microsoft.com/office/drawing/2010/main" val="0"/>
              </a:ext>
            </a:extLst>
          </a:blip>
          <a:srcRect/>
          <a:stretch>
            <a:fillRect/>
          </a:stretch>
        </p:blipFill>
        <p:spPr bwMode="auto">
          <a:xfrm>
            <a:off x="1532963" y="1164522"/>
            <a:ext cx="6556375"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fld id="{C8F7070A-198F-CC4A-BE0C-52070E2510AC}" type="slidenum">
              <a:rPr lang="en-US" smtClean="0"/>
              <a:pPr/>
              <a:t>48</a:t>
            </a:fld>
            <a:endParaRPr lang="en-US" dirty="0"/>
          </a:p>
        </p:txBody>
      </p:sp>
      <p:sp>
        <p:nvSpPr>
          <p:cNvPr id="4" name="Text Placeholder 3"/>
          <p:cNvSpPr>
            <a:spLocks noGrp="1"/>
          </p:cNvSpPr>
          <p:nvPr>
            <p:ph type="body" sz="quarter" idx="4294967295"/>
          </p:nvPr>
        </p:nvSpPr>
        <p:spPr>
          <a:xfrm>
            <a:off x="800100" y="602686"/>
            <a:ext cx="7366000" cy="461962"/>
          </a:xfrm>
          <a:prstGeom prst="rect">
            <a:avLst/>
          </a:prstGeom>
        </p:spPr>
        <p:txBody>
          <a:bodyPr/>
          <a:lstStyle/>
          <a:p>
            <a:pPr marL="0" indent="0">
              <a:buNone/>
            </a:pPr>
            <a:r>
              <a:rPr lang="en-US" sz="2000" b="1" dirty="0">
                <a:solidFill>
                  <a:schemeClr val="accent1">
                    <a:lumMod val="75000"/>
                  </a:schemeClr>
                </a:solidFill>
              </a:rPr>
              <a:t>Study Design</a:t>
            </a:r>
          </a:p>
        </p:txBody>
      </p:sp>
      <p:sp>
        <p:nvSpPr>
          <p:cNvPr id="3" name="Title 2"/>
          <p:cNvSpPr>
            <a:spLocks noGrp="1"/>
          </p:cNvSpPr>
          <p:nvPr>
            <p:ph type="title" idx="4294967295"/>
          </p:nvPr>
        </p:nvSpPr>
        <p:spPr>
          <a:xfrm>
            <a:off x="800100" y="252413"/>
            <a:ext cx="8343900" cy="430212"/>
          </a:xfrm>
        </p:spPr>
        <p:txBody>
          <a:bodyPr>
            <a:noAutofit/>
          </a:bodyPr>
          <a:lstStyle/>
          <a:p>
            <a:pPr algn="l"/>
            <a:r>
              <a:rPr lang="en-US" sz="2400" b="1" dirty="0"/>
              <a:t>Example - Medidata products supporting value drivers and KPI’s</a:t>
            </a:r>
          </a:p>
        </p:txBody>
      </p:sp>
      <p:sp>
        <p:nvSpPr>
          <p:cNvPr id="6" name="Shape 122"/>
          <p:cNvSpPr txBox="1"/>
          <p:nvPr/>
        </p:nvSpPr>
        <p:spPr>
          <a:xfrm>
            <a:off x="362976" y="1139673"/>
            <a:ext cx="1169987" cy="355600"/>
          </a:xfrm>
          <a:prstGeom prst="rect">
            <a:avLst/>
          </a:prstGeom>
          <a:noFill/>
          <a:ln>
            <a:noFill/>
          </a:ln>
        </p:spPr>
        <p:txBody>
          <a:bodyPr lIns="91425" tIns="91425" rIns="91425" bIns="91425"/>
          <a:lstStyle/>
          <a:p>
            <a:pPr defTabSz="914400" eaLnBrk="1" fontAlgn="auto" hangingPunct="1">
              <a:spcBef>
                <a:spcPts val="0"/>
              </a:spcBef>
              <a:spcAft>
                <a:spcPts val="0"/>
              </a:spcAft>
              <a:defRPr/>
            </a:pPr>
            <a:r>
              <a:rPr lang="en-GB" sz="1400" kern="0" dirty="0">
                <a:latin typeface="Arial"/>
                <a:ea typeface="Arial"/>
                <a:cs typeface="Arial"/>
                <a:sym typeface="Arial"/>
              </a:rPr>
              <a:t>Study Processes</a:t>
            </a:r>
          </a:p>
        </p:txBody>
      </p:sp>
      <p:sp>
        <p:nvSpPr>
          <p:cNvPr id="7" name="Shape 122"/>
          <p:cNvSpPr txBox="1"/>
          <p:nvPr/>
        </p:nvSpPr>
        <p:spPr>
          <a:xfrm>
            <a:off x="370913" y="3173260"/>
            <a:ext cx="1154113" cy="355600"/>
          </a:xfrm>
          <a:prstGeom prst="rect">
            <a:avLst/>
          </a:prstGeom>
          <a:noFill/>
          <a:ln>
            <a:noFill/>
          </a:ln>
        </p:spPr>
        <p:txBody>
          <a:bodyPr lIns="91425" tIns="91425" rIns="91425" bIns="91425"/>
          <a:lstStyle/>
          <a:p>
            <a:pPr defTabSz="914400" eaLnBrk="1" fontAlgn="auto" hangingPunct="1">
              <a:spcBef>
                <a:spcPts val="0"/>
              </a:spcBef>
              <a:spcAft>
                <a:spcPts val="0"/>
              </a:spcAft>
              <a:defRPr/>
            </a:pPr>
            <a:r>
              <a:rPr lang="en-GB" sz="1400" kern="0" dirty="0">
                <a:latin typeface="Arial"/>
                <a:ea typeface="Arial"/>
                <a:cs typeface="Arial"/>
                <a:sym typeface="Arial"/>
              </a:rPr>
              <a:t>Study Activities</a:t>
            </a:r>
          </a:p>
          <a:p>
            <a:pPr defTabSz="914400" eaLnBrk="1" fontAlgn="auto" hangingPunct="1">
              <a:spcBef>
                <a:spcPts val="0"/>
              </a:spcBef>
              <a:spcAft>
                <a:spcPts val="0"/>
              </a:spcAft>
              <a:defRPr/>
            </a:pPr>
            <a:r>
              <a:rPr lang="en-GB" sz="1400" kern="0" dirty="0">
                <a:latin typeface="Arial"/>
                <a:ea typeface="Arial"/>
                <a:cs typeface="Arial"/>
                <a:sym typeface="Arial"/>
              </a:rPr>
              <a:t>&amp; Value Drivers</a:t>
            </a:r>
          </a:p>
        </p:txBody>
      </p:sp>
      <p:sp>
        <p:nvSpPr>
          <p:cNvPr id="8" name="Shape 122"/>
          <p:cNvSpPr txBox="1"/>
          <p:nvPr/>
        </p:nvSpPr>
        <p:spPr>
          <a:xfrm>
            <a:off x="362976" y="1979460"/>
            <a:ext cx="1154112" cy="354013"/>
          </a:xfrm>
          <a:prstGeom prst="rect">
            <a:avLst/>
          </a:prstGeom>
          <a:noFill/>
          <a:ln>
            <a:noFill/>
          </a:ln>
        </p:spPr>
        <p:txBody>
          <a:bodyPr lIns="91425" tIns="91425" rIns="91425" bIns="91425"/>
          <a:lstStyle/>
          <a:p>
            <a:pPr defTabSz="914400" eaLnBrk="1" fontAlgn="auto" hangingPunct="1">
              <a:spcBef>
                <a:spcPts val="0"/>
              </a:spcBef>
              <a:spcAft>
                <a:spcPts val="0"/>
              </a:spcAft>
              <a:defRPr/>
            </a:pPr>
            <a:r>
              <a:rPr lang="en-GB" sz="1400" kern="0" dirty="0">
                <a:latin typeface="Arial"/>
                <a:ea typeface="Arial"/>
                <a:cs typeface="Arial"/>
                <a:sym typeface="Arial"/>
              </a:rPr>
              <a:t>Medidata Products</a:t>
            </a:r>
          </a:p>
        </p:txBody>
      </p:sp>
      <p:sp>
        <p:nvSpPr>
          <p:cNvPr id="10" name="Rounded Rectangle 10"/>
          <p:cNvSpPr/>
          <p:nvPr/>
        </p:nvSpPr>
        <p:spPr>
          <a:xfrm>
            <a:off x="4987705" y="3018710"/>
            <a:ext cx="3676650" cy="1343025"/>
          </a:xfrm>
          <a:prstGeom prst="roundRect">
            <a:avLst>
              <a:gd name="adj" fmla="val 5987"/>
            </a:avLst>
          </a:prstGeom>
          <a:noFill/>
          <a:ln w="28575">
            <a:solidFill>
              <a:srgbClr val="0028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19063" indent="-119063" defTabSz="914400" eaLnBrk="1" fontAlgn="auto" hangingPunct="1">
              <a:spcBef>
                <a:spcPts val="1200"/>
              </a:spcBef>
              <a:spcAft>
                <a:spcPts val="0"/>
              </a:spcAft>
              <a:buClr>
                <a:srgbClr val="CEDA00"/>
              </a:buClr>
              <a:buFont typeface="Arial" charset="0"/>
              <a:buChar char="•"/>
              <a:defRPr/>
            </a:pPr>
            <a:r>
              <a:rPr lang="en-GB" sz="1400" kern="0" dirty="0">
                <a:solidFill>
                  <a:srgbClr val="002855"/>
                </a:solidFill>
                <a:sym typeface="Arial"/>
              </a:rPr>
              <a:t>For the activities where Medidata has supporting Products available, we can define value drivers which Medidata’s Value Team can measure and recurrently report to Sanofi</a:t>
            </a:r>
          </a:p>
        </p:txBody>
      </p:sp>
      <p:sp>
        <p:nvSpPr>
          <p:cNvPr id="11" name="Rounded Rectangle 11"/>
          <p:cNvSpPr/>
          <p:nvPr/>
        </p:nvSpPr>
        <p:spPr>
          <a:xfrm>
            <a:off x="4987706" y="2905997"/>
            <a:ext cx="1549400" cy="263525"/>
          </a:xfrm>
          <a:prstGeom prst="roundRect">
            <a:avLst>
              <a:gd name="adj" fmla="val 5987"/>
            </a:avLst>
          </a:prstGeom>
          <a:solidFill>
            <a:srgbClr val="002855"/>
          </a:solidFill>
          <a:ln w="28575">
            <a:solidFill>
              <a:srgbClr val="0028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r>
              <a:rPr lang="en-GB" sz="1600" kern="0" dirty="0">
                <a:solidFill>
                  <a:srgbClr val="CEDA00"/>
                </a:solidFill>
                <a:sym typeface="Arial"/>
              </a:rPr>
              <a:t>Objective</a:t>
            </a:r>
          </a:p>
        </p:txBody>
      </p:sp>
      <p:cxnSp>
        <p:nvCxnSpPr>
          <p:cNvPr id="12" name="Straight Connector 11"/>
          <p:cNvCxnSpPr>
            <a:cxnSpLocks noChangeShapeType="1"/>
          </p:cNvCxnSpPr>
          <p:nvPr/>
        </p:nvCxnSpPr>
        <p:spPr bwMode="auto">
          <a:xfrm>
            <a:off x="370913" y="2009623"/>
            <a:ext cx="8285163" cy="0"/>
          </a:xfrm>
          <a:prstGeom prst="line">
            <a:avLst/>
          </a:prstGeom>
          <a:noFill/>
          <a:ln w="12700">
            <a:solidFill>
              <a:schemeClr val="tx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a:off x="370913" y="2523973"/>
            <a:ext cx="8285163" cy="0"/>
          </a:xfrm>
          <a:prstGeom prst="line">
            <a:avLst/>
          </a:prstGeom>
          <a:noFill/>
          <a:ln w="12700">
            <a:solidFill>
              <a:schemeClr val="tx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Shape 1132"/>
          <p:cNvSpPr>
            <a:spLocks noChangeArrowheads="1"/>
          </p:cNvSpPr>
          <p:nvPr/>
        </p:nvSpPr>
        <p:spPr bwMode="auto">
          <a:xfrm>
            <a:off x="3834838" y="3509810"/>
            <a:ext cx="863600" cy="347663"/>
          </a:xfrm>
          <a:prstGeom prst="flowChartAlternateProcess">
            <a:avLst/>
          </a:prstGeom>
          <a:noFill/>
          <a:ln w="28575">
            <a:solidFill>
              <a:srgbClr val="0055B7"/>
            </a:solidFill>
            <a:prstDash val="sysDot"/>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a:solidFill>
                  <a:schemeClr val="tx1"/>
                </a:solidFill>
                <a:latin typeface="Arial" panose="020B0604020202020204" pitchFamily="34" charset="0"/>
                <a:ea typeface="MS PGothic" panose="020B0600070205080204" pitchFamily="34" charset="-128"/>
              </a:defRPr>
            </a:lvl1pPr>
            <a:lvl2pPr>
              <a:defRPr>
                <a:solidFill>
                  <a:schemeClr val="tx1"/>
                </a:solidFill>
                <a:latin typeface="Arial" panose="020B0604020202020204" pitchFamily="34" charset="0"/>
                <a:ea typeface="MS PGothic" panose="020B0600070205080204" pitchFamily="34" charset="-128"/>
              </a:defRPr>
            </a:lvl2pPr>
            <a:lvl3pPr>
              <a:defRPr>
                <a:solidFill>
                  <a:schemeClr val="tx1"/>
                </a:solidFill>
                <a:latin typeface="Arial" panose="020B0604020202020204" pitchFamily="34" charset="0"/>
                <a:ea typeface="MS PGothic" panose="020B0600070205080204" pitchFamily="34" charset="-128"/>
              </a:defRPr>
            </a:lvl3pPr>
            <a:lvl4pPr>
              <a:defRPr>
                <a:solidFill>
                  <a:schemeClr val="tx1"/>
                </a:solidFill>
                <a:latin typeface="Arial" panose="020B0604020202020204" pitchFamily="34" charset="0"/>
                <a:ea typeface="MS PGothic" panose="020B0600070205080204" pitchFamily="34" charset="-128"/>
              </a:defRPr>
            </a:lvl4pPr>
            <a:lvl5pPr>
              <a:defRPr>
                <a:solidFill>
                  <a:schemeClr val="tx1"/>
                </a:solidFill>
                <a:latin typeface="Arial" panose="020B0604020202020204" pitchFamily="34" charset="0"/>
                <a:ea typeface="MS PGothic" panose="020B0600070205080204" pitchFamily="34" charset="-128"/>
              </a:defRPr>
            </a:lvl5pPr>
            <a:lvl6pPr marL="22844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7416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1988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656013" indent="1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914400" eaLnBrk="1" hangingPunct="1"/>
            <a:r>
              <a:rPr lang="en-US" altLang="en-US" sz="1000" b="1">
                <a:solidFill>
                  <a:srgbClr val="0055B7"/>
                </a:solidFill>
                <a:sym typeface="Arial" panose="020B0604020202020204" pitchFamily="34" charset="0"/>
              </a:rPr>
              <a:t>KPI’s</a:t>
            </a:r>
          </a:p>
        </p:txBody>
      </p:sp>
      <p:sp>
        <p:nvSpPr>
          <p:cNvPr id="15" name="Rounded Rectangle 1"/>
          <p:cNvSpPr/>
          <p:nvPr/>
        </p:nvSpPr>
        <p:spPr>
          <a:xfrm>
            <a:off x="2352113" y="3060548"/>
            <a:ext cx="915988" cy="1192212"/>
          </a:xfrm>
          <a:prstGeom prst="roundRect">
            <a:avLst>
              <a:gd name="adj" fmla="val 8334"/>
            </a:avLst>
          </a:prstGeom>
          <a:noFill/>
          <a:ln>
            <a:solidFill>
              <a:srgbClr val="0055B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ltLang="en-US">
              <a:solidFill>
                <a:srgbClr val="FFFFFF"/>
              </a:solidFill>
              <a:ea typeface="MS PGothic" panose="020B0600070205080204" pitchFamily="34" charset="-128"/>
            </a:endParaRPr>
          </a:p>
        </p:txBody>
      </p:sp>
      <p:cxnSp>
        <p:nvCxnSpPr>
          <p:cNvPr id="16" name="Straight Arrow Connector 15"/>
          <p:cNvCxnSpPr>
            <a:endCxn id="14" idx="1"/>
          </p:cNvCxnSpPr>
          <p:nvPr/>
        </p:nvCxnSpPr>
        <p:spPr>
          <a:xfrm>
            <a:off x="3268101" y="3684435"/>
            <a:ext cx="566737" cy="0"/>
          </a:xfrm>
          <a:prstGeom prst="straightConnector1">
            <a:avLst/>
          </a:prstGeom>
          <a:ln w="19050">
            <a:solidFill>
              <a:srgbClr val="0055B7"/>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54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alphaModFix amt="56000"/>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2" name="Title 1"/>
          <p:cNvSpPr>
            <a:spLocks noGrp="1"/>
          </p:cNvSpPr>
          <p:nvPr>
            <p:ph type="title"/>
          </p:nvPr>
        </p:nvSpPr>
        <p:spPr>
          <a:xfrm>
            <a:off x="-1" y="474133"/>
            <a:ext cx="9144001" cy="668865"/>
          </a:xfrm>
          <a:prstGeom prst="rect">
            <a:avLst/>
          </a:prstGeom>
          <a:solidFill>
            <a:schemeClr val="accent6"/>
          </a:solidFill>
        </p:spPr>
        <p:txBody>
          <a:bodyPr anchor="ctr"/>
          <a:lstStyle/>
          <a:p>
            <a:pPr algn="ctr"/>
            <a:r>
              <a:rPr lang="en-US" sz="3200" b="1" dirty="0"/>
              <a:t>RAVE ENROLL – VALUE DRIVERS</a:t>
            </a:r>
            <a:endParaRPr lang="en-US" sz="3200" b="1" dirty="0">
              <a:solidFill>
                <a:schemeClr val="tx2"/>
              </a:solidFill>
            </a:endParaRPr>
          </a:p>
        </p:txBody>
      </p:sp>
      <p:grpSp>
        <p:nvGrpSpPr>
          <p:cNvPr id="4" name="Group 3"/>
          <p:cNvGrpSpPr/>
          <p:nvPr/>
        </p:nvGrpSpPr>
        <p:grpSpPr>
          <a:xfrm>
            <a:off x="508999" y="1375591"/>
            <a:ext cx="8256416" cy="1706304"/>
            <a:chOff x="508999" y="1527991"/>
            <a:chExt cx="8256416" cy="1706304"/>
          </a:xfrm>
        </p:grpSpPr>
        <p:sp>
          <p:nvSpPr>
            <p:cNvPr id="92" name="TextBox 91"/>
            <p:cNvSpPr txBox="1"/>
            <p:nvPr/>
          </p:nvSpPr>
          <p:spPr>
            <a:xfrm>
              <a:off x="7307359" y="2680297"/>
              <a:ext cx="1458056" cy="553998"/>
            </a:xfrm>
            <a:prstGeom prst="rect">
              <a:avLst/>
            </a:prstGeom>
            <a:noFill/>
            <a:effectLst/>
          </p:spPr>
          <p:txBody>
            <a:bodyPr wrap="square" lIns="13716" rIns="13716" rtlCol="0" anchor="ctr">
              <a:spAutoFit/>
            </a:bodyPr>
            <a:lstStyle/>
            <a:p>
              <a:pPr algn="ctr"/>
              <a:r>
                <a:rPr lang="en-US" sz="1500" b="1" dirty="0">
                  <a:solidFill>
                    <a:srgbClr val="EC9939"/>
                  </a:solidFill>
                </a:rPr>
                <a:t>Integrated </a:t>
              </a:r>
            </a:p>
            <a:p>
              <a:pPr algn="ctr"/>
              <a:r>
                <a:rPr lang="en-US" sz="1500" dirty="0">
                  <a:solidFill>
                    <a:srgbClr val="EC9939"/>
                  </a:solidFill>
                </a:rPr>
                <a:t>Platform</a:t>
              </a:r>
            </a:p>
          </p:txBody>
        </p:sp>
        <p:sp>
          <p:nvSpPr>
            <p:cNvPr id="90" name="TextBox 89"/>
            <p:cNvSpPr txBox="1"/>
            <p:nvPr/>
          </p:nvSpPr>
          <p:spPr>
            <a:xfrm>
              <a:off x="2227831" y="2680297"/>
              <a:ext cx="1278935" cy="553998"/>
            </a:xfrm>
            <a:prstGeom prst="rect">
              <a:avLst/>
            </a:prstGeom>
            <a:noFill/>
            <a:effectLst/>
          </p:spPr>
          <p:txBody>
            <a:bodyPr wrap="square" lIns="13716" rIns="13716" rtlCol="0" anchor="ctr">
              <a:spAutoFit/>
            </a:bodyPr>
            <a:lstStyle/>
            <a:p>
              <a:pPr algn="ctr"/>
              <a:r>
                <a:rPr lang="en-US" sz="1500" b="1" dirty="0">
                  <a:solidFill>
                    <a:schemeClr val="accent4"/>
                  </a:solidFill>
                </a:rPr>
                <a:t>Efficient </a:t>
              </a:r>
            </a:p>
            <a:p>
              <a:pPr algn="ctr"/>
              <a:r>
                <a:rPr lang="en-US" sz="1500" dirty="0">
                  <a:solidFill>
                    <a:schemeClr val="accent4"/>
                  </a:solidFill>
                </a:rPr>
                <a:t>Trials</a:t>
              </a:r>
            </a:p>
          </p:txBody>
        </p:sp>
        <p:sp>
          <p:nvSpPr>
            <p:cNvPr id="88" name="TextBox 87"/>
            <p:cNvSpPr txBox="1"/>
            <p:nvPr/>
          </p:nvSpPr>
          <p:spPr>
            <a:xfrm>
              <a:off x="508999" y="2680297"/>
              <a:ext cx="1354466" cy="553998"/>
            </a:xfrm>
            <a:prstGeom prst="rect">
              <a:avLst/>
            </a:prstGeom>
            <a:noFill/>
            <a:effectLst/>
          </p:spPr>
          <p:txBody>
            <a:bodyPr wrap="square" lIns="13716" rIns="13716" rtlCol="0" anchor="ctr">
              <a:spAutoFit/>
            </a:bodyPr>
            <a:lstStyle/>
            <a:p>
              <a:pPr algn="ctr"/>
              <a:r>
                <a:rPr lang="en-US" sz="1500" b="1" dirty="0">
                  <a:solidFill>
                    <a:schemeClr val="accent3"/>
                  </a:solidFill>
                </a:rPr>
                <a:t>Patient </a:t>
              </a:r>
            </a:p>
            <a:p>
              <a:pPr algn="ctr"/>
              <a:r>
                <a:rPr lang="en-US" sz="1500" dirty="0">
                  <a:solidFill>
                    <a:schemeClr val="accent3"/>
                  </a:solidFill>
                </a:rPr>
                <a:t>Centric</a:t>
              </a:r>
            </a:p>
          </p:txBody>
        </p:sp>
        <p:sp>
          <p:nvSpPr>
            <p:cNvPr id="91" name="TextBox 90"/>
            <p:cNvSpPr txBox="1"/>
            <p:nvPr/>
          </p:nvSpPr>
          <p:spPr>
            <a:xfrm>
              <a:off x="3986076" y="2680297"/>
              <a:ext cx="1197567" cy="553998"/>
            </a:xfrm>
            <a:prstGeom prst="rect">
              <a:avLst/>
            </a:prstGeom>
            <a:noFill/>
            <a:effectLst/>
          </p:spPr>
          <p:txBody>
            <a:bodyPr wrap="square" lIns="13716" rIns="13716" rtlCol="0" anchor="ctr">
              <a:spAutoFit/>
            </a:bodyPr>
            <a:lstStyle/>
            <a:p>
              <a:pPr algn="ctr"/>
              <a:r>
                <a:rPr lang="en-US" sz="1500" b="1" dirty="0"/>
                <a:t>Faster Study </a:t>
              </a:r>
              <a:br>
                <a:rPr lang="en-US" sz="1500" b="1" dirty="0"/>
              </a:br>
              <a:r>
                <a:rPr lang="en-US" sz="1500" dirty="0"/>
                <a:t>Start up</a:t>
              </a:r>
            </a:p>
          </p:txBody>
        </p:sp>
        <p:sp>
          <p:nvSpPr>
            <p:cNvPr id="89" name="TextBox 88"/>
            <p:cNvSpPr txBox="1"/>
            <p:nvPr/>
          </p:nvSpPr>
          <p:spPr>
            <a:xfrm>
              <a:off x="5680252" y="2680297"/>
              <a:ext cx="1260193" cy="553998"/>
            </a:xfrm>
            <a:prstGeom prst="rect">
              <a:avLst/>
            </a:prstGeom>
            <a:noFill/>
            <a:effectLst/>
          </p:spPr>
          <p:txBody>
            <a:bodyPr wrap="square" lIns="13716" rIns="13716" rtlCol="0" anchor="ctr">
              <a:spAutoFit/>
            </a:bodyPr>
            <a:lstStyle/>
            <a:p>
              <a:pPr algn="ctr"/>
              <a:r>
                <a:rPr lang="en-US" sz="1500" b="1" dirty="0">
                  <a:solidFill>
                    <a:schemeClr val="accent2"/>
                  </a:solidFill>
                </a:rPr>
                <a:t>Reduced </a:t>
              </a:r>
              <a:br>
                <a:rPr lang="en-US" sz="1500" b="1" dirty="0">
                  <a:solidFill>
                    <a:schemeClr val="accent2"/>
                  </a:solidFill>
                </a:rPr>
              </a:br>
              <a:r>
                <a:rPr lang="en-US" sz="1500" dirty="0">
                  <a:solidFill>
                    <a:schemeClr val="accent2"/>
                  </a:solidFill>
                </a:rPr>
                <a:t>Study Risk</a:t>
              </a:r>
            </a:p>
          </p:txBody>
        </p:sp>
        <p:sp>
          <p:nvSpPr>
            <p:cNvPr id="87" name="Oval 86"/>
            <p:cNvSpPr/>
            <p:nvPr/>
          </p:nvSpPr>
          <p:spPr>
            <a:xfrm>
              <a:off x="7524501" y="1595611"/>
              <a:ext cx="1023772" cy="102377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6" name="Shape 623"/>
            <p:cNvSpPr/>
            <p:nvPr/>
          </p:nvSpPr>
          <p:spPr>
            <a:xfrm>
              <a:off x="7715486" y="1761155"/>
              <a:ext cx="639668" cy="692685"/>
            </a:xfrm>
            <a:custGeom>
              <a:avLst/>
              <a:gdLst/>
              <a:ahLst/>
              <a:cxnLst/>
              <a:rect l="0" t="0" r="0" b="0"/>
              <a:pathLst>
                <a:path w="120000" h="120000" extrusionOk="0">
                  <a:moveTo>
                    <a:pt x="72569" y="95474"/>
                  </a:moveTo>
                  <a:cubicBezTo>
                    <a:pt x="74466" y="95912"/>
                    <a:pt x="76363" y="96788"/>
                    <a:pt x="78735" y="97226"/>
                  </a:cubicBezTo>
                  <a:cubicBezTo>
                    <a:pt x="74466" y="112116"/>
                    <a:pt x="67826" y="120000"/>
                    <a:pt x="59762" y="120000"/>
                  </a:cubicBezTo>
                  <a:cubicBezTo>
                    <a:pt x="52173" y="120000"/>
                    <a:pt x="45533" y="111678"/>
                    <a:pt x="41264" y="96788"/>
                  </a:cubicBezTo>
                  <a:cubicBezTo>
                    <a:pt x="43162" y="96350"/>
                    <a:pt x="45059" y="95474"/>
                    <a:pt x="47430" y="95036"/>
                  </a:cubicBezTo>
                  <a:cubicBezTo>
                    <a:pt x="51225" y="109051"/>
                    <a:pt x="56442" y="113868"/>
                    <a:pt x="59762" y="113868"/>
                  </a:cubicBezTo>
                  <a:cubicBezTo>
                    <a:pt x="63557" y="113868"/>
                    <a:pt x="68774" y="108175"/>
                    <a:pt x="72569" y="95474"/>
                  </a:cubicBezTo>
                  <a:close/>
                  <a:moveTo>
                    <a:pt x="60237" y="52116"/>
                  </a:moveTo>
                  <a:cubicBezTo>
                    <a:pt x="55494" y="52116"/>
                    <a:pt x="51699" y="55620"/>
                    <a:pt x="51699" y="60000"/>
                  </a:cubicBezTo>
                  <a:cubicBezTo>
                    <a:pt x="51699" y="64379"/>
                    <a:pt x="55494" y="67883"/>
                    <a:pt x="60237" y="67883"/>
                  </a:cubicBezTo>
                  <a:cubicBezTo>
                    <a:pt x="64980" y="67883"/>
                    <a:pt x="68774" y="64379"/>
                    <a:pt x="68774" y="60000"/>
                  </a:cubicBezTo>
                  <a:cubicBezTo>
                    <a:pt x="68774" y="55620"/>
                    <a:pt x="64980" y="52116"/>
                    <a:pt x="60237" y="52116"/>
                  </a:cubicBezTo>
                  <a:close/>
                  <a:moveTo>
                    <a:pt x="120000" y="83649"/>
                  </a:moveTo>
                  <a:cubicBezTo>
                    <a:pt x="120000" y="85839"/>
                    <a:pt x="119051" y="87591"/>
                    <a:pt x="116679" y="88905"/>
                  </a:cubicBezTo>
                  <a:cubicBezTo>
                    <a:pt x="116679" y="89343"/>
                    <a:pt x="116679" y="89781"/>
                    <a:pt x="116205" y="90218"/>
                  </a:cubicBezTo>
                  <a:cubicBezTo>
                    <a:pt x="114308" y="92846"/>
                    <a:pt x="110513" y="95912"/>
                    <a:pt x="101501" y="95912"/>
                  </a:cubicBezTo>
                  <a:cubicBezTo>
                    <a:pt x="91067" y="95912"/>
                    <a:pt x="75415" y="91532"/>
                    <a:pt x="59762" y="84525"/>
                  </a:cubicBezTo>
                  <a:cubicBezTo>
                    <a:pt x="44110" y="91532"/>
                    <a:pt x="28932" y="95474"/>
                    <a:pt x="18498" y="95474"/>
                  </a:cubicBezTo>
                  <a:cubicBezTo>
                    <a:pt x="9011" y="95474"/>
                    <a:pt x="4743" y="91970"/>
                    <a:pt x="3320" y="89343"/>
                  </a:cubicBezTo>
                  <a:cubicBezTo>
                    <a:pt x="1422" y="86715"/>
                    <a:pt x="1422" y="83211"/>
                    <a:pt x="2845" y="79708"/>
                  </a:cubicBezTo>
                  <a:cubicBezTo>
                    <a:pt x="2371" y="78832"/>
                    <a:pt x="1897" y="77518"/>
                    <a:pt x="1897" y="76204"/>
                  </a:cubicBezTo>
                  <a:cubicBezTo>
                    <a:pt x="1897" y="73138"/>
                    <a:pt x="4743" y="70510"/>
                    <a:pt x="8063" y="70510"/>
                  </a:cubicBezTo>
                  <a:cubicBezTo>
                    <a:pt x="11857" y="70510"/>
                    <a:pt x="14703" y="73138"/>
                    <a:pt x="14703" y="76204"/>
                  </a:cubicBezTo>
                  <a:cubicBezTo>
                    <a:pt x="14703" y="79270"/>
                    <a:pt x="12332" y="81897"/>
                    <a:pt x="9011" y="82335"/>
                  </a:cubicBezTo>
                  <a:cubicBezTo>
                    <a:pt x="8537" y="84087"/>
                    <a:pt x="8537" y="85401"/>
                    <a:pt x="9011" y="86277"/>
                  </a:cubicBezTo>
                  <a:cubicBezTo>
                    <a:pt x="9960" y="88467"/>
                    <a:pt x="13280" y="89343"/>
                    <a:pt x="18498" y="89343"/>
                  </a:cubicBezTo>
                  <a:cubicBezTo>
                    <a:pt x="27035" y="89343"/>
                    <a:pt x="39367" y="86277"/>
                    <a:pt x="52173" y="81021"/>
                  </a:cubicBezTo>
                  <a:cubicBezTo>
                    <a:pt x="50750" y="80145"/>
                    <a:pt x="49328" y="79270"/>
                    <a:pt x="47905" y="78832"/>
                  </a:cubicBezTo>
                  <a:cubicBezTo>
                    <a:pt x="39367" y="74014"/>
                    <a:pt x="31304" y="68759"/>
                    <a:pt x="24664" y="63503"/>
                  </a:cubicBezTo>
                  <a:cubicBezTo>
                    <a:pt x="22292" y="65693"/>
                    <a:pt x="19920" y="67883"/>
                    <a:pt x="18023" y="69635"/>
                  </a:cubicBezTo>
                  <a:cubicBezTo>
                    <a:pt x="16600" y="68321"/>
                    <a:pt x="14703" y="67007"/>
                    <a:pt x="12806" y="66131"/>
                  </a:cubicBezTo>
                  <a:cubicBezTo>
                    <a:pt x="14703" y="63941"/>
                    <a:pt x="17075" y="61751"/>
                    <a:pt x="19446" y="59562"/>
                  </a:cubicBezTo>
                  <a:cubicBezTo>
                    <a:pt x="17075" y="57372"/>
                    <a:pt x="14703" y="55182"/>
                    <a:pt x="12332" y="52992"/>
                  </a:cubicBezTo>
                  <a:cubicBezTo>
                    <a:pt x="3320" y="43357"/>
                    <a:pt x="0" y="35474"/>
                    <a:pt x="3794" y="29781"/>
                  </a:cubicBezTo>
                  <a:cubicBezTo>
                    <a:pt x="5217" y="27153"/>
                    <a:pt x="9011" y="24087"/>
                    <a:pt x="18498" y="24087"/>
                  </a:cubicBezTo>
                  <a:cubicBezTo>
                    <a:pt x="28932" y="24087"/>
                    <a:pt x="44110" y="28029"/>
                    <a:pt x="60237" y="35474"/>
                  </a:cubicBezTo>
                  <a:cubicBezTo>
                    <a:pt x="75889" y="28467"/>
                    <a:pt x="90592" y="24525"/>
                    <a:pt x="101501" y="24525"/>
                  </a:cubicBezTo>
                  <a:cubicBezTo>
                    <a:pt x="110988" y="24525"/>
                    <a:pt x="114782" y="27591"/>
                    <a:pt x="116679" y="30218"/>
                  </a:cubicBezTo>
                  <a:cubicBezTo>
                    <a:pt x="120000" y="35912"/>
                    <a:pt x="117154" y="44233"/>
                    <a:pt x="107667" y="53868"/>
                  </a:cubicBezTo>
                  <a:cubicBezTo>
                    <a:pt x="105296" y="56058"/>
                    <a:pt x="102924" y="58248"/>
                    <a:pt x="100079" y="60437"/>
                  </a:cubicBezTo>
                  <a:cubicBezTo>
                    <a:pt x="105296" y="64379"/>
                    <a:pt x="109090" y="68759"/>
                    <a:pt x="112411" y="72700"/>
                  </a:cubicBezTo>
                  <a:cubicBezTo>
                    <a:pt x="110039" y="73138"/>
                    <a:pt x="107667" y="74014"/>
                    <a:pt x="106245" y="75328"/>
                  </a:cubicBezTo>
                  <a:cubicBezTo>
                    <a:pt x="103399" y="71824"/>
                    <a:pt x="100079" y="68321"/>
                    <a:pt x="95335" y="64379"/>
                  </a:cubicBezTo>
                  <a:cubicBezTo>
                    <a:pt x="88221" y="69197"/>
                    <a:pt x="80158" y="74452"/>
                    <a:pt x="71620" y="78832"/>
                  </a:cubicBezTo>
                  <a:cubicBezTo>
                    <a:pt x="70197" y="79708"/>
                    <a:pt x="68774" y="80145"/>
                    <a:pt x="67351" y="81021"/>
                  </a:cubicBezTo>
                  <a:cubicBezTo>
                    <a:pt x="80632" y="86715"/>
                    <a:pt x="92964" y="89781"/>
                    <a:pt x="101501" y="89781"/>
                  </a:cubicBezTo>
                  <a:cubicBezTo>
                    <a:pt x="105296" y="89781"/>
                    <a:pt x="108142" y="89343"/>
                    <a:pt x="109565" y="88029"/>
                  </a:cubicBezTo>
                  <a:cubicBezTo>
                    <a:pt x="108142" y="87153"/>
                    <a:pt x="107193" y="85401"/>
                    <a:pt x="107193" y="83649"/>
                  </a:cubicBezTo>
                  <a:cubicBezTo>
                    <a:pt x="107193" y="80145"/>
                    <a:pt x="110039" y="77518"/>
                    <a:pt x="113833" y="77518"/>
                  </a:cubicBezTo>
                  <a:cubicBezTo>
                    <a:pt x="117154" y="77518"/>
                    <a:pt x="120000" y="80145"/>
                    <a:pt x="120000" y="83649"/>
                  </a:cubicBezTo>
                  <a:close/>
                  <a:moveTo>
                    <a:pt x="67826" y="38978"/>
                  </a:moveTo>
                  <a:cubicBezTo>
                    <a:pt x="68774" y="39854"/>
                    <a:pt x="70197" y="40291"/>
                    <a:pt x="71620" y="41167"/>
                  </a:cubicBezTo>
                  <a:cubicBezTo>
                    <a:pt x="80158" y="45547"/>
                    <a:pt x="88221" y="50802"/>
                    <a:pt x="95335" y="56058"/>
                  </a:cubicBezTo>
                  <a:cubicBezTo>
                    <a:pt x="97707" y="53868"/>
                    <a:pt x="100553" y="51678"/>
                    <a:pt x="102450" y="49489"/>
                  </a:cubicBezTo>
                  <a:cubicBezTo>
                    <a:pt x="110988" y="41167"/>
                    <a:pt x="112411" y="35912"/>
                    <a:pt x="110988" y="33284"/>
                  </a:cubicBezTo>
                  <a:cubicBezTo>
                    <a:pt x="109565" y="31532"/>
                    <a:pt x="106245" y="30656"/>
                    <a:pt x="101501" y="30656"/>
                  </a:cubicBezTo>
                  <a:cubicBezTo>
                    <a:pt x="92964" y="30656"/>
                    <a:pt x="80632" y="33722"/>
                    <a:pt x="67826" y="38978"/>
                  </a:cubicBezTo>
                  <a:close/>
                  <a:moveTo>
                    <a:pt x="24664" y="55620"/>
                  </a:moveTo>
                  <a:cubicBezTo>
                    <a:pt x="31778" y="50364"/>
                    <a:pt x="39841" y="45547"/>
                    <a:pt x="48379" y="41167"/>
                  </a:cubicBezTo>
                  <a:cubicBezTo>
                    <a:pt x="49802" y="40291"/>
                    <a:pt x="51225" y="39416"/>
                    <a:pt x="52648" y="38978"/>
                  </a:cubicBezTo>
                  <a:cubicBezTo>
                    <a:pt x="39367" y="33284"/>
                    <a:pt x="27035" y="30218"/>
                    <a:pt x="18498" y="30218"/>
                  </a:cubicBezTo>
                  <a:cubicBezTo>
                    <a:pt x="13754" y="30218"/>
                    <a:pt x="10434" y="31094"/>
                    <a:pt x="9486" y="32846"/>
                  </a:cubicBezTo>
                  <a:cubicBezTo>
                    <a:pt x="8063" y="35036"/>
                    <a:pt x="9486" y="40729"/>
                    <a:pt x="17549" y="49051"/>
                  </a:cubicBezTo>
                  <a:cubicBezTo>
                    <a:pt x="19446" y="51240"/>
                    <a:pt x="22292" y="53430"/>
                    <a:pt x="24664" y="55620"/>
                  </a:cubicBezTo>
                  <a:close/>
                  <a:moveTo>
                    <a:pt x="59762" y="77518"/>
                  </a:moveTo>
                  <a:cubicBezTo>
                    <a:pt x="62608" y="76204"/>
                    <a:pt x="65454" y="74890"/>
                    <a:pt x="68300" y="73576"/>
                  </a:cubicBezTo>
                  <a:cubicBezTo>
                    <a:pt x="76363" y="69197"/>
                    <a:pt x="83478" y="64817"/>
                    <a:pt x="90118" y="60000"/>
                  </a:cubicBezTo>
                  <a:cubicBezTo>
                    <a:pt x="83952" y="55620"/>
                    <a:pt x="76837" y="50802"/>
                    <a:pt x="68300" y="46423"/>
                  </a:cubicBezTo>
                  <a:cubicBezTo>
                    <a:pt x="65454" y="45109"/>
                    <a:pt x="63083" y="43357"/>
                    <a:pt x="60237" y="42043"/>
                  </a:cubicBezTo>
                  <a:cubicBezTo>
                    <a:pt x="57391" y="43357"/>
                    <a:pt x="54545" y="45109"/>
                    <a:pt x="51699" y="46423"/>
                  </a:cubicBezTo>
                  <a:cubicBezTo>
                    <a:pt x="43162" y="50802"/>
                    <a:pt x="36047" y="55182"/>
                    <a:pt x="29881" y="59562"/>
                  </a:cubicBezTo>
                  <a:cubicBezTo>
                    <a:pt x="36047" y="64379"/>
                    <a:pt x="43636" y="69197"/>
                    <a:pt x="51225" y="73576"/>
                  </a:cubicBezTo>
                  <a:cubicBezTo>
                    <a:pt x="54071" y="74890"/>
                    <a:pt x="56916" y="76204"/>
                    <a:pt x="59762" y="77518"/>
                  </a:cubicBezTo>
                  <a:close/>
                  <a:moveTo>
                    <a:pt x="47430" y="24525"/>
                  </a:moveTo>
                  <a:cubicBezTo>
                    <a:pt x="48379" y="21459"/>
                    <a:pt x="49328" y="18832"/>
                    <a:pt x="50276" y="16642"/>
                  </a:cubicBezTo>
                  <a:cubicBezTo>
                    <a:pt x="53596" y="16642"/>
                    <a:pt x="55968" y="14014"/>
                    <a:pt x="55968" y="10948"/>
                  </a:cubicBezTo>
                  <a:cubicBezTo>
                    <a:pt x="55968" y="7445"/>
                    <a:pt x="53122" y="4817"/>
                    <a:pt x="49802" y="4817"/>
                  </a:cubicBezTo>
                  <a:cubicBezTo>
                    <a:pt x="46007" y="4817"/>
                    <a:pt x="43162" y="7445"/>
                    <a:pt x="43162" y="10948"/>
                  </a:cubicBezTo>
                  <a:cubicBezTo>
                    <a:pt x="43162" y="12262"/>
                    <a:pt x="43636" y="13138"/>
                    <a:pt x="44584" y="14014"/>
                  </a:cubicBezTo>
                  <a:cubicBezTo>
                    <a:pt x="43162" y="16642"/>
                    <a:pt x="42213" y="19270"/>
                    <a:pt x="41264" y="22773"/>
                  </a:cubicBezTo>
                  <a:cubicBezTo>
                    <a:pt x="43162" y="23211"/>
                    <a:pt x="45533" y="23649"/>
                    <a:pt x="47430" y="24525"/>
                  </a:cubicBezTo>
                  <a:close/>
                  <a:moveTo>
                    <a:pt x="60237" y="6131"/>
                  </a:moveTo>
                  <a:cubicBezTo>
                    <a:pt x="63557" y="6569"/>
                    <a:pt x="68774" y="11824"/>
                    <a:pt x="72569" y="24963"/>
                  </a:cubicBezTo>
                  <a:cubicBezTo>
                    <a:pt x="74466" y="24087"/>
                    <a:pt x="76837" y="23649"/>
                    <a:pt x="78735" y="22773"/>
                  </a:cubicBezTo>
                  <a:cubicBezTo>
                    <a:pt x="74466" y="7883"/>
                    <a:pt x="67826" y="0"/>
                    <a:pt x="59762" y="0"/>
                  </a:cubicBezTo>
                  <a:cubicBezTo>
                    <a:pt x="58339" y="0"/>
                    <a:pt x="56442" y="437"/>
                    <a:pt x="55019" y="875"/>
                  </a:cubicBezTo>
                  <a:cubicBezTo>
                    <a:pt x="57391" y="2189"/>
                    <a:pt x="59288" y="3941"/>
                    <a:pt x="60237" y="6131"/>
                  </a:cubicBezTo>
                  <a:close/>
                </a:path>
              </a:pathLst>
            </a:custGeom>
            <a:solidFill>
              <a:schemeClr val="bg1"/>
            </a:solidFill>
            <a:ln>
              <a:noFill/>
            </a:ln>
            <a:effectLst/>
          </p:spPr>
          <p:txBody>
            <a:bodyPr lIns="68569" tIns="34275" rIns="68569" bIns="34275" anchor="t" anchorCtr="0">
              <a:noAutofit/>
            </a:bodyPr>
            <a:lstStyle/>
            <a:p>
              <a:endParaRPr sz="1350"/>
            </a:p>
          </p:txBody>
        </p:sp>
        <p:sp>
          <p:nvSpPr>
            <p:cNvPr id="84" name="Oval 83"/>
            <p:cNvSpPr/>
            <p:nvPr/>
          </p:nvSpPr>
          <p:spPr>
            <a:xfrm>
              <a:off x="2355412" y="1609361"/>
              <a:ext cx="1023772" cy="1023772"/>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9" name="Freeform 98"/>
            <p:cNvSpPr>
              <a:spLocks noEditPoints="1"/>
            </p:cNvSpPr>
            <p:nvPr/>
          </p:nvSpPr>
          <p:spPr bwMode="auto">
            <a:xfrm>
              <a:off x="2591236" y="1812540"/>
              <a:ext cx="552125" cy="555233"/>
            </a:xfrm>
            <a:custGeom>
              <a:avLst/>
              <a:gdLst>
                <a:gd name="T0" fmla="*/ 120 w 120"/>
                <a:gd name="T1" fmla="*/ 76 h 121"/>
                <a:gd name="T2" fmla="*/ 89 w 120"/>
                <a:gd name="T3" fmla="*/ 45 h 121"/>
                <a:gd name="T4" fmla="*/ 68 w 120"/>
                <a:gd name="T5" fmla="*/ 53 h 121"/>
                <a:gd name="T6" fmla="*/ 32 w 120"/>
                <a:gd name="T7" fmla="*/ 22 h 121"/>
                <a:gd name="T8" fmla="*/ 32 w 120"/>
                <a:gd name="T9" fmla="*/ 8 h 121"/>
                <a:gd name="T10" fmla="*/ 18 w 120"/>
                <a:gd name="T11" fmla="*/ 0 h 121"/>
                <a:gd name="T12" fmla="*/ 10 w 120"/>
                <a:gd name="T13" fmla="*/ 2 h 121"/>
                <a:gd name="T14" fmla="*/ 4 w 120"/>
                <a:gd name="T15" fmla="*/ 24 h 121"/>
                <a:gd name="T16" fmla="*/ 18 w 120"/>
                <a:gd name="T17" fmla="*/ 32 h 121"/>
                <a:gd name="T18" fmla="*/ 25 w 120"/>
                <a:gd name="T19" fmla="*/ 30 h 121"/>
                <a:gd name="T20" fmla="*/ 27 w 120"/>
                <a:gd name="T21" fmla="*/ 29 h 121"/>
                <a:gd name="T22" fmla="*/ 63 w 120"/>
                <a:gd name="T23" fmla="*/ 59 h 121"/>
                <a:gd name="T24" fmla="*/ 58 w 120"/>
                <a:gd name="T25" fmla="*/ 76 h 121"/>
                <a:gd name="T26" fmla="*/ 59 w 120"/>
                <a:gd name="T27" fmla="*/ 84 h 121"/>
                <a:gd name="T28" fmla="*/ 31 w 120"/>
                <a:gd name="T29" fmla="*/ 96 h 121"/>
                <a:gd name="T30" fmla="*/ 18 w 120"/>
                <a:gd name="T31" fmla="*/ 89 h 121"/>
                <a:gd name="T32" fmla="*/ 2 w 120"/>
                <a:gd name="T33" fmla="*/ 105 h 121"/>
                <a:gd name="T34" fmla="*/ 18 w 120"/>
                <a:gd name="T35" fmla="*/ 121 h 121"/>
                <a:gd name="T36" fmla="*/ 34 w 120"/>
                <a:gd name="T37" fmla="*/ 105 h 121"/>
                <a:gd name="T38" fmla="*/ 34 w 120"/>
                <a:gd name="T39" fmla="*/ 103 h 121"/>
                <a:gd name="T40" fmla="*/ 62 w 120"/>
                <a:gd name="T41" fmla="*/ 92 h 121"/>
                <a:gd name="T42" fmla="*/ 89 w 120"/>
                <a:gd name="T43" fmla="*/ 107 h 121"/>
                <a:gd name="T44" fmla="*/ 120 w 120"/>
                <a:gd name="T45" fmla="*/ 76 h 121"/>
                <a:gd name="T46" fmla="*/ 26 w 120"/>
                <a:gd name="T47" fmla="*/ 105 h 121"/>
                <a:gd name="T48" fmla="*/ 18 w 120"/>
                <a:gd name="T49" fmla="*/ 113 h 121"/>
                <a:gd name="T50" fmla="*/ 10 w 120"/>
                <a:gd name="T51" fmla="*/ 105 h 121"/>
                <a:gd name="T52" fmla="*/ 18 w 120"/>
                <a:gd name="T53" fmla="*/ 97 h 121"/>
                <a:gd name="T54" fmla="*/ 26 w 120"/>
                <a:gd name="T55" fmla="*/ 105 h 121"/>
                <a:gd name="T56" fmla="*/ 22 w 120"/>
                <a:gd name="T57" fmla="*/ 23 h 121"/>
                <a:gd name="T58" fmla="*/ 18 w 120"/>
                <a:gd name="T59" fmla="*/ 24 h 121"/>
                <a:gd name="T60" fmla="*/ 11 w 120"/>
                <a:gd name="T61" fmla="*/ 20 h 121"/>
                <a:gd name="T62" fmla="*/ 10 w 120"/>
                <a:gd name="T63" fmla="*/ 14 h 121"/>
                <a:gd name="T64" fmla="*/ 14 w 120"/>
                <a:gd name="T65" fmla="*/ 9 h 121"/>
                <a:gd name="T66" fmla="*/ 18 w 120"/>
                <a:gd name="T67" fmla="*/ 8 h 121"/>
                <a:gd name="T68" fmla="*/ 25 w 120"/>
                <a:gd name="T69" fmla="*/ 12 h 121"/>
                <a:gd name="T70" fmla="*/ 22 w 120"/>
                <a:gd name="T71" fmla="*/ 23 h 121"/>
                <a:gd name="T72" fmla="*/ 112 w 120"/>
                <a:gd name="T73" fmla="*/ 76 h 121"/>
                <a:gd name="T74" fmla="*/ 89 w 120"/>
                <a:gd name="T75" fmla="*/ 99 h 121"/>
                <a:gd name="T76" fmla="*/ 66 w 120"/>
                <a:gd name="T77" fmla="*/ 76 h 121"/>
                <a:gd name="T78" fmla="*/ 89 w 120"/>
                <a:gd name="T79" fmla="*/ 53 h 121"/>
                <a:gd name="T80" fmla="*/ 112 w 120"/>
                <a:gd name="T81" fmla="*/ 7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21">
                  <a:moveTo>
                    <a:pt x="120" y="76"/>
                  </a:moveTo>
                  <a:cubicBezTo>
                    <a:pt x="120" y="59"/>
                    <a:pt x="106" y="45"/>
                    <a:pt x="89" y="45"/>
                  </a:cubicBezTo>
                  <a:cubicBezTo>
                    <a:pt x="81" y="45"/>
                    <a:pt x="74" y="48"/>
                    <a:pt x="68" y="53"/>
                  </a:cubicBezTo>
                  <a:cubicBezTo>
                    <a:pt x="32" y="22"/>
                    <a:pt x="32" y="22"/>
                    <a:pt x="32" y="22"/>
                  </a:cubicBezTo>
                  <a:cubicBezTo>
                    <a:pt x="34" y="18"/>
                    <a:pt x="34" y="13"/>
                    <a:pt x="32" y="8"/>
                  </a:cubicBezTo>
                  <a:cubicBezTo>
                    <a:pt x="29" y="3"/>
                    <a:pt x="23" y="0"/>
                    <a:pt x="18" y="0"/>
                  </a:cubicBezTo>
                  <a:cubicBezTo>
                    <a:pt x="15" y="0"/>
                    <a:pt x="12" y="1"/>
                    <a:pt x="10" y="2"/>
                  </a:cubicBezTo>
                  <a:cubicBezTo>
                    <a:pt x="2" y="6"/>
                    <a:pt x="0" y="16"/>
                    <a:pt x="4" y="24"/>
                  </a:cubicBezTo>
                  <a:cubicBezTo>
                    <a:pt x="7" y="29"/>
                    <a:pt x="12" y="32"/>
                    <a:pt x="18" y="32"/>
                  </a:cubicBezTo>
                  <a:cubicBezTo>
                    <a:pt x="20" y="32"/>
                    <a:pt x="23" y="31"/>
                    <a:pt x="25" y="30"/>
                  </a:cubicBezTo>
                  <a:cubicBezTo>
                    <a:pt x="26" y="30"/>
                    <a:pt x="27" y="29"/>
                    <a:pt x="27" y="29"/>
                  </a:cubicBezTo>
                  <a:cubicBezTo>
                    <a:pt x="63" y="59"/>
                    <a:pt x="63" y="59"/>
                    <a:pt x="63" y="59"/>
                  </a:cubicBezTo>
                  <a:cubicBezTo>
                    <a:pt x="60" y="64"/>
                    <a:pt x="58" y="70"/>
                    <a:pt x="58" y="76"/>
                  </a:cubicBezTo>
                  <a:cubicBezTo>
                    <a:pt x="58" y="79"/>
                    <a:pt x="58" y="82"/>
                    <a:pt x="59" y="84"/>
                  </a:cubicBezTo>
                  <a:cubicBezTo>
                    <a:pt x="31" y="96"/>
                    <a:pt x="31" y="96"/>
                    <a:pt x="31" y="96"/>
                  </a:cubicBezTo>
                  <a:cubicBezTo>
                    <a:pt x="28" y="92"/>
                    <a:pt x="23" y="89"/>
                    <a:pt x="18" y="89"/>
                  </a:cubicBezTo>
                  <a:cubicBezTo>
                    <a:pt x="9" y="89"/>
                    <a:pt x="2" y="97"/>
                    <a:pt x="2" y="105"/>
                  </a:cubicBezTo>
                  <a:cubicBezTo>
                    <a:pt x="2" y="114"/>
                    <a:pt x="9" y="121"/>
                    <a:pt x="18" y="121"/>
                  </a:cubicBezTo>
                  <a:cubicBezTo>
                    <a:pt x="27" y="121"/>
                    <a:pt x="34" y="114"/>
                    <a:pt x="34" y="105"/>
                  </a:cubicBezTo>
                  <a:cubicBezTo>
                    <a:pt x="34" y="105"/>
                    <a:pt x="34" y="104"/>
                    <a:pt x="34" y="103"/>
                  </a:cubicBezTo>
                  <a:cubicBezTo>
                    <a:pt x="62" y="92"/>
                    <a:pt x="62" y="92"/>
                    <a:pt x="62" y="92"/>
                  </a:cubicBezTo>
                  <a:cubicBezTo>
                    <a:pt x="67" y="101"/>
                    <a:pt x="77" y="107"/>
                    <a:pt x="89" y="107"/>
                  </a:cubicBezTo>
                  <a:cubicBezTo>
                    <a:pt x="106" y="107"/>
                    <a:pt x="120" y="93"/>
                    <a:pt x="120" y="76"/>
                  </a:cubicBezTo>
                  <a:close/>
                  <a:moveTo>
                    <a:pt x="26" y="105"/>
                  </a:moveTo>
                  <a:cubicBezTo>
                    <a:pt x="26" y="110"/>
                    <a:pt x="22" y="113"/>
                    <a:pt x="18" y="113"/>
                  </a:cubicBezTo>
                  <a:cubicBezTo>
                    <a:pt x="14" y="113"/>
                    <a:pt x="10" y="110"/>
                    <a:pt x="10" y="105"/>
                  </a:cubicBezTo>
                  <a:cubicBezTo>
                    <a:pt x="10" y="101"/>
                    <a:pt x="14" y="97"/>
                    <a:pt x="18" y="97"/>
                  </a:cubicBezTo>
                  <a:cubicBezTo>
                    <a:pt x="22" y="97"/>
                    <a:pt x="26" y="101"/>
                    <a:pt x="26" y="105"/>
                  </a:cubicBezTo>
                  <a:close/>
                  <a:moveTo>
                    <a:pt x="22" y="23"/>
                  </a:moveTo>
                  <a:cubicBezTo>
                    <a:pt x="20" y="24"/>
                    <a:pt x="19" y="24"/>
                    <a:pt x="18" y="24"/>
                  </a:cubicBezTo>
                  <a:cubicBezTo>
                    <a:pt x="15" y="24"/>
                    <a:pt x="12" y="22"/>
                    <a:pt x="11" y="20"/>
                  </a:cubicBezTo>
                  <a:cubicBezTo>
                    <a:pt x="10" y="18"/>
                    <a:pt x="10" y="16"/>
                    <a:pt x="10" y="14"/>
                  </a:cubicBezTo>
                  <a:cubicBezTo>
                    <a:pt x="11" y="12"/>
                    <a:pt x="12" y="10"/>
                    <a:pt x="14" y="9"/>
                  </a:cubicBezTo>
                  <a:cubicBezTo>
                    <a:pt x="15" y="8"/>
                    <a:pt x="16" y="8"/>
                    <a:pt x="18" y="8"/>
                  </a:cubicBezTo>
                  <a:cubicBezTo>
                    <a:pt x="21" y="8"/>
                    <a:pt x="23" y="10"/>
                    <a:pt x="25" y="12"/>
                  </a:cubicBezTo>
                  <a:cubicBezTo>
                    <a:pt x="27" y="16"/>
                    <a:pt x="25" y="21"/>
                    <a:pt x="22" y="23"/>
                  </a:cubicBezTo>
                  <a:close/>
                  <a:moveTo>
                    <a:pt x="112" y="76"/>
                  </a:moveTo>
                  <a:cubicBezTo>
                    <a:pt x="112" y="89"/>
                    <a:pt x="101" y="99"/>
                    <a:pt x="89" y="99"/>
                  </a:cubicBezTo>
                  <a:cubicBezTo>
                    <a:pt x="76" y="99"/>
                    <a:pt x="66" y="89"/>
                    <a:pt x="66" y="76"/>
                  </a:cubicBezTo>
                  <a:cubicBezTo>
                    <a:pt x="66" y="64"/>
                    <a:pt x="76" y="53"/>
                    <a:pt x="89" y="53"/>
                  </a:cubicBezTo>
                  <a:cubicBezTo>
                    <a:pt x="101" y="53"/>
                    <a:pt x="112" y="64"/>
                    <a:pt x="112" y="76"/>
                  </a:cubicBezTo>
                  <a:close/>
                </a:path>
              </a:pathLst>
            </a:custGeom>
            <a:solidFill>
              <a:schemeClr val="bg1"/>
            </a:solidFill>
            <a:ln>
              <a:noFill/>
            </a:ln>
            <a:effec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62" name="Oval 61"/>
            <p:cNvSpPr/>
            <p:nvPr/>
          </p:nvSpPr>
          <p:spPr>
            <a:xfrm>
              <a:off x="674346" y="1643736"/>
              <a:ext cx="1023772" cy="1023772"/>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2" name="Picture 10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3185" y="1527991"/>
              <a:ext cx="686095" cy="1176162"/>
            </a:xfrm>
            <a:prstGeom prst="rect">
              <a:avLst/>
            </a:prstGeom>
            <a:noFill/>
            <a:ln>
              <a:noFill/>
            </a:ln>
            <a:effectLst/>
          </p:spPr>
        </p:pic>
        <p:sp>
          <p:nvSpPr>
            <p:cNvPr id="85" name="Oval 84"/>
            <p:cNvSpPr/>
            <p:nvPr/>
          </p:nvSpPr>
          <p:spPr>
            <a:xfrm>
              <a:off x="4072973" y="1595611"/>
              <a:ext cx="1023772" cy="102377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5" name="Freeform 23"/>
            <p:cNvSpPr>
              <a:spLocks noEditPoints="1"/>
            </p:cNvSpPr>
            <p:nvPr/>
          </p:nvSpPr>
          <p:spPr bwMode="auto">
            <a:xfrm>
              <a:off x="4280694" y="1802592"/>
              <a:ext cx="623744" cy="625226"/>
            </a:xfrm>
            <a:custGeom>
              <a:avLst/>
              <a:gdLst>
                <a:gd name="T0" fmla="*/ 0 w 77"/>
                <a:gd name="T1" fmla="*/ 35 h 77"/>
                <a:gd name="T2" fmla="*/ 0 w 77"/>
                <a:gd name="T3" fmla="*/ 39 h 77"/>
                <a:gd name="T4" fmla="*/ 0 w 77"/>
                <a:gd name="T5" fmla="*/ 43 h 77"/>
                <a:gd name="T6" fmla="*/ 10 w 77"/>
                <a:gd name="T7" fmla="*/ 46 h 77"/>
                <a:gd name="T8" fmla="*/ 13 w 77"/>
                <a:gd name="T9" fmla="*/ 54 h 77"/>
                <a:gd name="T10" fmla="*/ 8 w 77"/>
                <a:gd name="T11" fmla="*/ 63 h 77"/>
                <a:gd name="T12" fmla="*/ 14 w 77"/>
                <a:gd name="T13" fmla="*/ 69 h 77"/>
                <a:gd name="T14" fmla="*/ 23 w 77"/>
                <a:gd name="T15" fmla="*/ 64 h 77"/>
                <a:gd name="T16" fmla="*/ 31 w 77"/>
                <a:gd name="T17" fmla="*/ 68 h 77"/>
                <a:gd name="T18" fmla="*/ 35 w 77"/>
                <a:gd name="T19" fmla="*/ 77 h 77"/>
                <a:gd name="T20" fmla="*/ 38 w 77"/>
                <a:gd name="T21" fmla="*/ 77 h 77"/>
                <a:gd name="T22" fmla="*/ 42 w 77"/>
                <a:gd name="T23" fmla="*/ 77 h 77"/>
                <a:gd name="T24" fmla="*/ 46 w 77"/>
                <a:gd name="T25" fmla="*/ 68 h 77"/>
                <a:gd name="T26" fmla="*/ 54 w 77"/>
                <a:gd name="T27" fmla="*/ 64 h 77"/>
                <a:gd name="T28" fmla="*/ 63 w 77"/>
                <a:gd name="T29" fmla="*/ 69 h 77"/>
                <a:gd name="T30" fmla="*/ 68 w 77"/>
                <a:gd name="T31" fmla="*/ 63 h 77"/>
                <a:gd name="T32" fmla="*/ 64 w 77"/>
                <a:gd name="T33" fmla="*/ 54 h 77"/>
                <a:gd name="T34" fmla="*/ 67 w 77"/>
                <a:gd name="T35" fmla="*/ 46 h 77"/>
                <a:gd name="T36" fmla="*/ 77 w 77"/>
                <a:gd name="T37" fmla="*/ 43 h 77"/>
                <a:gd name="T38" fmla="*/ 77 w 77"/>
                <a:gd name="T39" fmla="*/ 39 h 77"/>
                <a:gd name="T40" fmla="*/ 77 w 77"/>
                <a:gd name="T41" fmla="*/ 35 h 77"/>
                <a:gd name="T42" fmla="*/ 67 w 77"/>
                <a:gd name="T43" fmla="*/ 31 h 77"/>
                <a:gd name="T44" fmla="*/ 64 w 77"/>
                <a:gd name="T45" fmla="*/ 23 h 77"/>
                <a:gd name="T46" fmla="*/ 68 w 77"/>
                <a:gd name="T47" fmla="*/ 14 h 77"/>
                <a:gd name="T48" fmla="*/ 63 w 77"/>
                <a:gd name="T49" fmla="*/ 9 h 77"/>
                <a:gd name="T50" fmla="*/ 54 w 77"/>
                <a:gd name="T51" fmla="*/ 13 h 77"/>
                <a:gd name="T52" fmla="*/ 46 w 77"/>
                <a:gd name="T53" fmla="*/ 10 h 77"/>
                <a:gd name="T54" fmla="*/ 42 w 77"/>
                <a:gd name="T55" fmla="*/ 0 h 77"/>
                <a:gd name="T56" fmla="*/ 38 w 77"/>
                <a:gd name="T57" fmla="*/ 0 h 77"/>
                <a:gd name="T58" fmla="*/ 35 w 77"/>
                <a:gd name="T59" fmla="*/ 0 h 77"/>
                <a:gd name="T60" fmla="*/ 31 w 77"/>
                <a:gd name="T61" fmla="*/ 10 h 77"/>
                <a:gd name="T62" fmla="*/ 23 w 77"/>
                <a:gd name="T63" fmla="*/ 13 h 77"/>
                <a:gd name="T64" fmla="*/ 14 w 77"/>
                <a:gd name="T65" fmla="*/ 9 h 77"/>
                <a:gd name="T66" fmla="*/ 8 w 77"/>
                <a:gd name="T67" fmla="*/ 14 h 77"/>
                <a:gd name="T68" fmla="*/ 13 w 77"/>
                <a:gd name="T69" fmla="*/ 23 h 77"/>
                <a:gd name="T70" fmla="*/ 10 w 77"/>
                <a:gd name="T71" fmla="*/ 31 h 77"/>
                <a:gd name="T72" fmla="*/ 0 w 77"/>
                <a:gd name="T73" fmla="*/ 35 h 77"/>
                <a:gd name="T74" fmla="*/ 38 w 77"/>
                <a:gd name="T75" fmla="*/ 20 h 77"/>
                <a:gd name="T76" fmla="*/ 57 w 77"/>
                <a:gd name="T77" fmla="*/ 39 h 77"/>
                <a:gd name="T78" fmla="*/ 38 w 77"/>
                <a:gd name="T79" fmla="*/ 57 h 77"/>
                <a:gd name="T80" fmla="*/ 20 w 77"/>
                <a:gd name="T81" fmla="*/ 39 h 77"/>
                <a:gd name="T82" fmla="*/ 38 w 77"/>
                <a:gd name="T83" fmla="*/ 2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 h="77">
                  <a:moveTo>
                    <a:pt x="0" y="35"/>
                  </a:moveTo>
                  <a:cubicBezTo>
                    <a:pt x="0" y="36"/>
                    <a:pt x="0" y="37"/>
                    <a:pt x="0" y="39"/>
                  </a:cubicBezTo>
                  <a:cubicBezTo>
                    <a:pt x="0" y="40"/>
                    <a:pt x="0" y="41"/>
                    <a:pt x="0" y="43"/>
                  </a:cubicBezTo>
                  <a:cubicBezTo>
                    <a:pt x="10" y="46"/>
                    <a:pt x="10" y="46"/>
                    <a:pt x="10" y="46"/>
                  </a:cubicBezTo>
                  <a:cubicBezTo>
                    <a:pt x="10" y="49"/>
                    <a:pt x="11" y="51"/>
                    <a:pt x="13" y="54"/>
                  </a:cubicBezTo>
                  <a:cubicBezTo>
                    <a:pt x="8" y="63"/>
                    <a:pt x="8" y="63"/>
                    <a:pt x="8" y="63"/>
                  </a:cubicBezTo>
                  <a:cubicBezTo>
                    <a:pt x="10" y="65"/>
                    <a:pt x="12" y="67"/>
                    <a:pt x="14" y="69"/>
                  </a:cubicBezTo>
                  <a:cubicBezTo>
                    <a:pt x="23" y="64"/>
                    <a:pt x="23" y="64"/>
                    <a:pt x="23" y="64"/>
                  </a:cubicBezTo>
                  <a:cubicBezTo>
                    <a:pt x="26" y="66"/>
                    <a:pt x="28" y="67"/>
                    <a:pt x="31" y="68"/>
                  </a:cubicBezTo>
                  <a:cubicBezTo>
                    <a:pt x="35" y="77"/>
                    <a:pt x="35" y="77"/>
                    <a:pt x="35" y="77"/>
                  </a:cubicBezTo>
                  <a:cubicBezTo>
                    <a:pt x="36" y="77"/>
                    <a:pt x="37" y="77"/>
                    <a:pt x="38" y="77"/>
                  </a:cubicBezTo>
                  <a:cubicBezTo>
                    <a:pt x="40" y="77"/>
                    <a:pt x="41" y="77"/>
                    <a:pt x="42" y="77"/>
                  </a:cubicBezTo>
                  <a:cubicBezTo>
                    <a:pt x="46" y="68"/>
                    <a:pt x="46" y="68"/>
                    <a:pt x="46" y="68"/>
                  </a:cubicBezTo>
                  <a:cubicBezTo>
                    <a:pt x="49" y="67"/>
                    <a:pt x="51" y="66"/>
                    <a:pt x="54" y="64"/>
                  </a:cubicBezTo>
                  <a:cubicBezTo>
                    <a:pt x="63" y="69"/>
                    <a:pt x="63" y="69"/>
                    <a:pt x="63" y="69"/>
                  </a:cubicBezTo>
                  <a:cubicBezTo>
                    <a:pt x="65" y="67"/>
                    <a:pt x="67" y="65"/>
                    <a:pt x="68" y="63"/>
                  </a:cubicBezTo>
                  <a:cubicBezTo>
                    <a:pt x="64" y="54"/>
                    <a:pt x="64" y="54"/>
                    <a:pt x="64" y="54"/>
                  </a:cubicBezTo>
                  <a:cubicBezTo>
                    <a:pt x="66" y="51"/>
                    <a:pt x="67" y="49"/>
                    <a:pt x="67" y="46"/>
                  </a:cubicBezTo>
                  <a:cubicBezTo>
                    <a:pt x="77" y="43"/>
                    <a:pt x="77" y="43"/>
                    <a:pt x="77" y="43"/>
                  </a:cubicBezTo>
                  <a:cubicBezTo>
                    <a:pt x="77" y="41"/>
                    <a:pt x="77" y="40"/>
                    <a:pt x="77" y="39"/>
                  </a:cubicBezTo>
                  <a:cubicBezTo>
                    <a:pt x="77" y="37"/>
                    <a:pt x="77" y="36"/>
                    <a:pt x="77" y="35"/>
                  </a:cubicBezTo>
                  <a:cubicBezTo>
                    <a:pt x="67" y="31"/>
                    <a:pt x="67" y="31"/>
                    <a:pt x="67" y="31"/>
                  </a:cubicBezTo>
                  <a:cubicBezTo>
                    <a:pt x="67" y="28"/>
                    <a:pt x="66" y="26"/>
                    <a:pt x="64" y="23"/>
                  </a:cubicBezTo>
                  <a:cubicBezTo>
                    <a:pt x="68" y="14"/>
                    <a:pt x="68" y="14"/>
                    <a:pt x="68" y="14"/>
                  </a:cubicBezTo>
                  <a:cubicBezTo>
                    <a:pt x="67" y="12"/>
                    <a:pt x="65" y="10"/>
                    <a:pt x="63" y="9"/>
                  </a:cubicBezTo>
                  <a:cubicBezTo>
                    <a:pt x="54" y="13"/>
                    <a:pt x="54" y="13"/>
                    <a:pt x="54" y="13"/>
                  </a:cubicBezTo>
                  <a:cubicBezTo>
                    <a:pt x="51" y="12"/>
                    <a:pt x="49" y="10"/>
                    <a:pt x="46" y="10"/>
                  </a:cubicBezTo>
                  <a:cubicBezTo>
                    <a:pt x="42" y="0"/>
                    <a:pt x="42" y="0"/>
                    <a:pt x="42" y="0"/>
                  </a:cubicBezTo>
                  <a:cubicBezTo>
                    <a:pt x="41" y="0"/>
                    <a:pt x="40" y="0"/>
                    <a:pt x="38" y="0"/>
                  </a:cubicBezTo>
                  <a:cubicBezTo>
                    <a:pt x="37" y="0"/>
                    <a:pt x="36" y="0"/>
                    <a:pt x="35" y="0"/>
                  </a:cubicBezTo>
                  <a:cubicBezTo>
                    <a:pt x="31" y="10"/>
                    <a:pt x="31" y="10"/>
                    <a:pt x="31" y="10"/>
                  </a:cubicBezTo>
                  <a:cubicBezTo>
                    <a:pt x="28" y="10"/>
                    <a:pt x="26" y="12"/>
                    <a:pt x="23" y="13"/>
                  </a:cubicBezTo>
                  <a:cubicBezTo>
                    <a:pt x="14" y="9"/>
                    <a:pt x="14" y="9"/>
                    <a:pt x="14" y="9"/>
                  </a:cubicBezTo>
                  <a:cubicBezTo>
                    <a:pt x="12" y="10"/>
                    <a:pt x="10" y="12"/>
                    <a:pt x="8" y="14"/>
                  </a:cubicBezTo>
                  <a:cubicBezTo>
                    <a:pt x="13" y="23"/>
                    <a:pt x="13" y="23"/>
                    <a:pt x="13" y="23"/>
                  </a:cubicBezTo>
                  <a:cubicBezTo>
                    <a:pt x="11" y="26"/>
                    <a:pt x="10" y="28"/>
                    <a:pt x="10" y="31"/>
                  </a:cubicBezTo>
                  <a:lnTo>
                    <a:pt x="0" y="35"/>
                  </a:lnTo>
                  <a:close/>
                  <a:moveTo>
                    <a:pt x="38" y="20"/>
                  </a:moveTo>
                  <a:cubicBezTo>
                    <a:pt x="49" y="20"/>
                    <a:pt x="57" y="28"/>
                    <a:pt x="57" y="39"/>
                  </a:cubicBezTo>
                  <a:cubicBezTo>
                    <a:pt x="57" y="49"/>
                    <a:pt x="49" y="57"/>
                    <a:pt x="38" y="57"/>
                  </a:cubicBezTo>
                  <a:cubicBezTo>
                    <a:pt x="28" y="57"/>
                    <a:pt x="20" y="49"/>
                    <a:pt x="20" y="39"/>
                  </a:cubicBezTo>
                  <a:cubicBezTo>
                    <a:pt x="20" y="28"/>
                    <a:pt x="28" y="20"/>
                    <a:pt x="38" y="20"/>
                  </a:cubicBezTo>
                  <a:close/>
                </a:path>
              </a:pathLst>
            </a:custGeom>
            <a:noFill/>
            <a:ln w="28575">
              <a:solidFill>
                <a:schemeClr val="bg1"/>
              </a:solidFill>
            </a:ln>
            <a:effectLst/>
            <a:extLst/>
          </p:spPr>
          <p:txBody>
            <a:bodyPr vert="horz" wrap="square" lIns="68580" tIns="34290" rIns="68580" bIns="34290" numCol="1" anchor="t" anchorCtr="0" compatLnSpc="1">
              <a:prstTxWarp prst="textNoShape">
                <a:avLst/>
              </a:prstTxWarp>
            </a:bodyPr>
            <a:lstStyle/>
            <a:p>
              <a:endParaRPr lang="en-US" sz="1050"/>
            </a:p>
          </p:txBody>
        </p:sp>
        <p:sp>
          <p:nvSpPr>
            <p:cNvPr id="86" name="Oval 85"/>
            <p:cNvSpPr/>
            <p:nvPr/>
          </p:nvSpPr>
          <p:spPr>
            <a:xfrm>
              <a:off x="5798462" y="1595611"/>
              <a:ext cx="1023772" cy="102377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8" name="Shape 622"/>
            <p:cNvSpPr/>
            <p:nvPr/>
          </p:nvSpPr>
          <p:spPr>
            <a:xfrm flipH="1">
              <a:off x="5962086" y="1788286"/>
              <a:ext cx="696524" cy="638420"/>
            </a:xfrm>
            <a:custGeom>
              <a:avLst/>
              <a:gdLst/>
              <a:ahLst/>
              <a:cxnLst/>
              <a:rect l="0" t="0" r="0" b="0"/>
              <a:pathLst>
                <a:path w="120000" h="120000" extrusionOk="0">
                  <a:moveTo>
                    <a:pt x="57761" y="28320"/>
                  </a:moveTo>
                  <a:cubicBezTo>
                    <a:pt x="48358" y="28320"/>
                    <a:pt x="40298" y="36960"/>
                    <a:pt x="40298" y="48000"/>
                  </a:cubicBezTo>
                  <a:cubicBezTo>
                    <a:pt x="40298" y="52800"/>
                    <a:pt x="41641" y="56640"/>
                    <a:pt x="43432" y="59040"/>
                  </a:cubicBezTo>
                  <a:cubicBezTo>
                    <a:pt x="47014" y="62880"/>
                    <a:pt x="51044" y="64800"/>
                    <a:pt x="53283" y="71520"/>
                  </a:cubicBezTo>
                  <a:cubicBezTo>
                    <a:pt x="53283" y="71520"/>
                    <a:pt x="53731" y="73920"/>
                    <a:pt x="57313" y="73920"/>
                  </a:cubicBezTo>
                  <a:cubicBezTo>
                    <a:pt x="57313" y="73920"/>
                    <a:pt x="57313" y="73920"/>
                    <a:pt x="57313" y="73920"/>
                  </a:cubicBezTo>
                  <a:cubicBezTo>
                    <a:pt x="58208" y="73920"/>
                    <a:pt x="58208" y="73920"/>
                    <a:pt x="58208" y="73920"/>
                  </a:cubicBezTo>
                  <a:cubicBezTo>
                    <a:pt x="58656" y="73920"/>
                    <a:pt x="58656" y="73920"/>
                    <a:pt x="58656" y="73920"/>
                  </a:cubicBezTo>
                  <a:cubicBezTo>
                    <a:pt x="62238" y="73920"/>
                    <a:pt x="62238" y="71520"/>
                    <a:pt x="62238" y="71520"/>
                  </a:cubicBezTo>
                  <a:cubicBezTo>
                    <a:pt x="62238" y="71520"/>
                    <a:pt x="62238" y="71520"/>
                    <a:pt x="62238" y="71520"/>
                  </a:cubicBezTo>
                  <a:cubicBezTo>
                    <a:pt x="64029" y="64800"/>
                    <a:pt x="68955" y="62880"/>
                    <a:pt x="72089" y="59040"/>
                  </a:cubicBezTo>
                  <a:cubicBezTo>
                    <a:pt x="74328" y="56160"/>
                    <a:pt x="75223" y="52800"/>
                    <a:pt x="75223" y="48000"/>
                  </a:cubicBezTo>
                  <a:cubicBezTo>
                    <a:pt x="75223" y="36960"/>
                    <a:pt x="67611" y="28320"/>
                    <a:pt x="57761" y="28320"/>
                  </a:cubicBezTo>
                  <a:close/>
                  <a:moveTo>
                    <a:pt x="68059" y="55200"/>
                  </a:moveTo>
                  <a:cubicBezTo>
                    <a:pt x="67164" y="56160"/>
                    <a:pt x="66268" y="57120"/>
                    <a:pt x="65373" y="58080"/>
                  </a:cubicBezTo>
                  <a:cubicBezTo>
                    <a:pt x="64029" y="59040"/>
                    <a:pt x="62238" y="60480"/>
                    <a:pt x="60447" y="62400"/>
                  </a:cubicBezTo>
                  <a:cubicBezTo>
                    <a:pt x="60447" y="53280"/>
                    <a:pt x="60447" y="53280"/>
                    <a:pt x="60447" y="53280"/>
                  </a:cubicBezTo>
                  <a:cubicBezTo>
                    <a:pt x="64477" y="48960"/>
                    <a:pt x="64477" y="48960"/>
                    <a:pt x="64477" y="48960"/>
                  </a:cubicBezTo>
                  <a:cubicBezTo>
                    <a:pt x="65820" y="48000"/>
                    <a:pt x="65820" y="46080"/>
                    <a:pt x="64477" y="45120"/>
                  </a:cubicBezTo>
                  <a:cubicBezTo>
                    <a:pt x="63582" y="43680"/>
                    <a:pt x="61791" y="43680"/>
                    <a:pt x="60895" y="45120"/>
                  </a:cubicBezTo>
                  <a:cubicBezTo>
                    <a:pt x="57761" y="48000"/>
                    <a:pt x="57761" y="48000"/>
                    <a:pt x="57761" y="48000"/>
                  </a:cubicBezTo>
                  <a:cubicBezTo>
                    <a:pt x="55074" y="45120"/>
                    <a:pt x="55074" y="45120"/>
                    <a:pt x="55074" y="45120"/>
                  </a:cubicBezTo>
                  <a:cubicBezTo>
                    <a:pt x="53731" y="43680"/>
                    <a:pt x="52388" y="43680"/>
                    <a:pt x="51044" y="45120"/>
                  </a:cubicBezTo>
                  <a:cubicBezTo>
                    <a:pt x="50149" y="46080"/>
                    <a:pt x="50149" y="48000"/>
                    <a:pt x="51044" y="48960"/>
                  </a:cubicBezTo>
                  <a:cubicBezTo>
                    <a:pt x="55074" y="53280"/>
                    <a:pt x="55074" y="53280"/>
                    <a:pt x="55074" y="53280"/>
                  </a:cubicBezTo>
                  <a:cubicBezTo>
                    <a:pt x="55074" y="63360"/>
                    <a:pt x="55074" y="63360"/>
                    <a:pt x="55074" y="63360"/>
                  </a:cubicBezTo>
                  <a:cubicBezTo>
                    <a:pt x="53731" y="60960"/>
                    <a:pt x="51940" y="59520"/>
                    <a:pt x="50149" y="58080"/>
                  </a:cubicBezTo>
                  <a:cubicBezTo>
                    <a:pt x="49253" y="57120"/>
                    <a:pt x="48358" y="56160"/>
                    <a:pt x="47910" y="55200"/>
                  </a:cubicBezTo>
                  <a:cubicBezTo>
                    <a:pt x="46567" y="53280"/>
                    <a:pt x="45671" y="50880"/>
                    <a:pt x="45671" y="48000"/>
                  </a:cubicBezTo>
                  <a:cubicBezTo>
                    <a:pt x="45671" y="40320"/>
                    <a:pt x="51044" y="34080"/>
                    <a:pt x="57761" y="34080"/>
                  </a:cubicBezTo>
                  <a:cubicBezTo>
                    <a:pt x="64477" y="34080"/>
                    <a:pt x="69850" y="40320"/>
                    <a:pt x="69850" y="48000"/>
                  </a:cubicBezTo>
                  <a:cubicBezTo>
                    <a:pt x="69850" y="51840"/>
                    <a:pt x="69402" y="53760"/>
                    <a:pt x="68059" y="55200"/>
                  </a:cubicBezTo>
                  <a:close/>
                  <a:moveTo>
                    <a:pt x="57761" y="23520"/>
                  </a:moveTo>
                  <a:cubicBezTo>
                    <a:pt x="56417" y="23520"/>
                    <a:pt x="55074" y="22080"/>
                    <a:pt x="55074" y="20640"/>
                  </a:cubicBezTo>
                  <a:cubicBezTo>
                    <a:pt x="55074" y="17280"/>
                    <a:pt x="55074" y="17280"/>
                    <a:pt x="55074" y="17280"/>
                  </a:cubicBezTo>
                  <a:cubicBezTo>
                    <a:pt x="55074" y="15360"/>
                    <a:pt x="56417" y="14400"/>
                    <a:pt x="57761" y="14400"/>
                  </a:cubicBezTo>
                  <a:cubicBezTo>
                    <a:pt x="59104" y="14400"/>
                    <a:pt x="60447" y="15360"/>
                    <a:pt x="60447" y="17280"/>
                  </a:cubicBezTo>
                  <a:cubicBezTo>
                    <a:pt x="60447" y="20640"/>
                    <a:pt x="60447" y="20640"/>
                    <a:pt x="60447" y="20640"/>
                  </a:cubicBezTo>
                  <a:cubicBezTo>
                    <a:pt x="60447" y="22080"/>
                    <a:pt x="59104" y="23520"/>
                    <a:pt x="57761" y="23520"/>
                  </a:cubicBezTo>
                  <a:close/>
                  <a:moveTo>
                    <a:pt x="40746" y="31680"/>
                  </a:moveTo>
                  <a:cubicBezTo>
                    <a:pt x="40298" y="32160"/>
                    <a:pt x="39850" y="32640"/>
                    <a:pt x="38955" y="32640"/>
                  </a:cubicBezTo>
                  <a:cubicBezTo>
                    <a:pt x="38507" y="32640"/>
                    <a:pt x="37611" y="32160"/>
                    <a:pt x="37164" y="31680"/>
                  </a:cubicBezTo>
                  <a:cubicBezTo>
                    <a:pt x="34477" y="28800"/>
                    <a:pt x="34477" y="28800"/>
                    <a:pt x="34477" y="28800"/>
                  </a:cubicBezTo>
                  <a:cubicBezTo>
                    <a:pt x="33582" y="27840"/>
                    <a:pt x="33582" y="25920"/>
                    <a:pt x="34477" y="24960"/>
                  </a:cubicBezTo>
                  <a:cubicBezTo>
                    <a:pt x="35820" y="23520"/>
                    <a:pt x="37164" y="23520"/>
                    <a:pt x="38507" y="24960"/>
                  </a:cubicBezTo>
                  <a:cubicBezTo>
                    <a:pt x="40746" y="27360"/>
                    <a:pt x="40746" y="27360"/>
                    <a:pt x="40746" y="27360"/>
                  </a:cubicBezTo>
                  <a:cubicBezTo>
                    <a:pt x="42089" y="28800"/>
                    <a:pt x="42089" y="30240"/>
                    <a:pt x="40746" y="31680"/>
                  </a:cubicBezTo>
                  <a:close/>
                  <a:moveTo>
                    <a:pt x="81044" y="24960"/>
                  </a:moveTo>
                  <a:cubicBezTo>
                    <a:pt x="81940" y="25920"/>
                    <a:pt x="81940" y="27840"/>
                    <a:pt x="81044" y="29280"/>
                  </a:cubicBezTo>
                  <a:cubicBezTo>
                    <a:pt x="78805" y="31680"/>
                    <a:pt x="78805" y="31680"/>
                    <a:pt x="78805" y="31680"/>
                  </a:cubicBezTo>
                  <a:cubicBezTo>
                    <a:pt x="77910" y="32160"/>
                    <a:pt x="77462" y="32640"/>
                    <a:pt x="76567" y="32640"/>
                  </a:cubicBezTo>
                  <a:cubicBezTo>
                    <a:pt x="76119" y="32640"/>
                    <a:pt x="75223" y="32160"/>
                    <a:pt x="74776" y="31680"/>
                  </a:cubicBezTo>
                  <a:cubicBezTo>
                    <a:pt x="73880" y="30720"/>
                    <a:pt x="73880" y="28800"/>
                    <a:pt x="74776" y="27840"/>
                  </a:cubicBezTo>
                  <a:cubicBezTo>
                    <a:pt x="77462" y="24960"/>
                    <a:pt x="77462" y="24960"/>
                    <a:pt x="77462" y="24960"/>
                  </a:cubicBezTo>
                  <a:cubicBezTo>
                    <a:pt x="78358" y="24000"/>
                    <a:pt x="80149" y="24000"/>
                    <a:pt x="81044" y="24960"/>
                  </a:cubicBezTo>
                  <a:close/>
                  <a:moveTo>
                    <a:pt x="99402" y="72960"/>
                  </a:moveTo>
                  <a:cubicBezTo>
                    <a:pt x="99402" y="72960"/>
                    <a:pt x="99402" y="72960"/>
                    <a:pt x="99402" y="72960"/>
                  </a:cubicBezTo>
                  <a:cubicBezTo>
                    <a:pt x="94029" y="81120"/>
                    <a:pt x="90895" y="93600"/>
                    <a:pt x="90447" y="95520"/>
                  </a:cubicBezTo>
                  <a:cubicBezTo>
                    <a:pt x="90000" y="104640"/>
                    <a:pt x="91343" y="114720"/>
                    <a:pt x="92238" y="120000"/>
                  </a:cubicBezTo>
                  <a:cubicBezTo>
                    <a:pt x="85970" y="120000"/>
                    <a:pt x="85970" y="120000"/>
                    <a:pt x="85970" y="120000"/>
                  </a:cubicBezTo>
                  <a:cubicBezTo>
                    <a:pt x="85074" y="113760"/>
                    <a:pt x="83731" y="104160"/>
                    <a:pt x="84179" y="95040"/>
                  </a:cubicBezTo>
                  <a:cubicBezTo>
                    <a:pt x="84626" y="95040"/>
                    <a:pt x="84626" y="94560"/>
                    <a:pt x="84626" y="94560"/>
                  </a:cubicBezTo>
                  <a:cubicBezTo>
                    <a:pt x="84626" y="94080"/>
                    <a:pt x="87761" y="79200"/>
                    <a:pt x="94029" y="69120"/>
                  </a:cubicBezTo>
                  <a:cubicBezTo>
                    <a:pt x="95373" y="66720"/>
                    <a:pt x="111044" y="36000"/>
                    <a:pt x="85074" y="15360"/>
                  </a:cubicBezTo>
                  <a:cubicBezTo>
                    <a:pt x="85074" y="15360"/>
                    <a:pt x="73432" y="6720"/>
                    <a:pt x="56865" y="6720"/>
                  </a:cubicBezTo>
                  <a:cubicBezTo>
                    <a:pt x="47014" y="6720"/>
                    <a:pt x="37611" y="9600"/>
                    <a:pt x="28656" y="15360"/>
                  </a:cubicBezTo>
                  <a:cubicBezTo>
                    <a:pt x="27761" y="15840"/>
                    <a:pt x="15671" y="23040"/>
                    <a:pt x="19701" y="44160"/>
                  </a:cubicBezTo>
                  <a:cubicBezTo>
                    <a:pt x="19701" y="44160"/>
                    <a:pt x="19701" y="44640"/>
                    <a:pt x="19701" y="44640"/>
                  </a:cubicBezTo>
                  <a:cubicBezTo>
                    <a:pt x="20149" y="47040"/>
                    <a:pt x="20149" y="53760"/>
                    <a:pt x="17910" y="57120"/>
                  </a:cubicBezTo>
                  <a:cubicBezTo>
                    <a:pt x="17910" y="57120"/>
                    <a:pt x="17910" y="57600"/>
                    <a:pt x="17910" y="57600"/>
                  </a:cubicBezTo>
                  <a:cubicBezTo>
                    <a:pt x="7164" y="71040"/>
                    <a:pt x="7164" y="71040"/>
                    <a:pt x="7164" y="71040"/>
                  </a:cubicBezTo>
                  <a:cubicBezTo>
                    <a:pt x="7164" y="71040"/>
                    <a:pt x="7164" y="71040"/>
                    <a:pt x="7164" y="71040"/>
                  </a:cubicBezTo>
                  <a:cubicBezTo>
                    <a:pt x="7164" y="71040"/>
                    <a:pt x="7611" y="71040"/>
                    <a:pt x="7611" y="71040"/>
                  </a:cubicBezTo>
                  <a:cubicBezTo>
                    <a:pt x="14776" y="72960"/>
                    <a:pt x="14776" y="72960"/>
                    <a:pt x="14776" y="72960"/>
                  </a:cubicBezTo>
                  <a:cubicBezTo>
                    <a:pt x="15671" y="72960"/>
                    <a:pt x="16119" y="73440"/>
                    <a:pt x="16567" y="74400"/>
                  </a:cubicBezTo>
                  <a:cubicBezTo>
                    <a:pt x="17014" y="74880"/>
                    <a:pt x="19253" y="79200"/>
                    <a:pt x="20149" y="84000"/>
                  </a:cubicBezTo>
                  <a:cubicBezTo>
                    <a:pt x="26865" y="84000"/>
                    <a:pt x="26865" y="84000"/>
                    <a:pt x="26865" y="84000"/>
                  </a:cubicBezTo>
                  <a:cubicBezTo>
                    <a:pt x="28656" y="84000"/>
                    <a:pt x="30000" y="85440"/>
                    <a:pt x="30000" y="87360"/>
                  </a:cubicBezTo>
                  <a:cubicBezTo>
                    <a:pt x="30000" y="89280"/>
                    <a:pt x="28656" y="90720"/>
                    <a:pt x="26865" y="90720"/>
                  </a:cubicBezTo>
                  <a:cubicBezTo>
                    <a:pt x="26865" y="90720"/>
                    <a:pt x="26865" y="90720"/>
                    <a:pt x="26865" y="90720"/>
                  </a:cubicBezTo>
                  <a:cubicBezTo>
                    <a:pt x="20149" y="90720"/>
                    <a:pt x="20149" y="90720"/>
                    <a:pt x="20149" y="90720"/>
                  </a:cubicBezTo>
                  <a:cubicBezTo>
                    <a:pt x="20149" y="94560"/>
                    <a:pt x="19701" y="97920"/>
                    <a:pt x="19701" y="97920"/>
                  </a:cubicBezTo>
                  <a:cubicBezTo>
                    <a:pt x="19701" y="98400"/>
                    <a:pt x="19253" y="98400"/>
                    <a:pt x="19253" y="98400"/>
                  </a:cubicBezTo>
                  <a:cubicBezTo>
                    <a:pt x="19253" y="99360"/>
                    <a:pt x="18358" y="103200"/>
                    <a:pt x="19701" y="104640"/>
                  </a:cubicBezTo>
                  <a:cubicBezTo>
                    <a:pt x="19701" y="104640"/>
                    <a:pt x="19701" y="104640"/>
                    <a:pt x="19701" y="104640"/>
                  </a:cubicBezTo>
                  <a:cubicBezTo>
                    <a:pt x="20149" y="105120"/>
                    <a:pt x="21044" y="105600"/>
                    <a:pt x="25074" y="105600"/>
                  </a:cubicBezTo>
                  <a:cubicBezTo>
                    <a:pt x="29104" y="105600"/>
                    <a:pt x="34477" y="104640"/>
                    <a:pt x="41194" y="103200"/>
                  </a:cubicBezTo>
                  <a:cubicBezTo>
                    <a:pt x="42089" y="103200"/>
                    <a:pt x="43432" y="103200"/>
                    <a:pt x="43880" y="104160"/>
                  </a:cubicBezTo>
                  <a:cubicBezTo>
                    <a:pt x="45223" y="105120"/>
                    <a:pt x="47014" y="108960"/>
                    <a:pt x="48358" y="120000"/>
                  </a:cubicBezTo>
                  <a:cubicBezTo>
                    <a:pt x="42089" y="120000"/>
                    <a:pt x="42089" y="120000"/>
                    <a:pt x="42089" y="120000"/>
                  </a:cubicBezTo>
                  <a:cubicBezTo>
                    <a:pt x="41194" y="114720"/>
                    <a:pt x="40746" y="111840"/>
                    <a:pt x="40298" y="110400"/>
                  </a:cubicBezTo>
                  <a:cubicBezTo>
                    <a:pt x="34029" y="111840"/>
                    <a:pt x="28656" y="112320"/>
                    <a:pt x="25074" y="112320"/>
                  </a:cubicBezTo>
                  <a:cubicBezTo>
                    <a:pt x="19701" y="112320"/>
                    <a:pt x="17462" y="111360"/>
                    <a:pt x="16567" y="110880"/>
                  </a:cubicBezTo>
                  <a:cubicBezTo>
                    <a:pt x="16567" y="110880"/>
                    <a:pt x="16567" y="110880"/>
                    <a:pt x="16567" y="110880"/>
                  </a:cubicBezTo>
                  <a:cubicBezTo>
                    <a:pt x="16567" y="110400"/>
                    <a:pt x="16119" y="110400"/>
                    <a:pt x="16119" y="110400"/>
                  </a:cubicBezTo>
                  <a:cubicBezTo>
                    <a:pt x="11641" y="106560"/>
                    <a:pt x="12089" y="100320"/>
                    <a:pt x="13432" y="96480"/>
                  </a:cubicBezTo>
                  <a:cubicBezTo>
                    <a:pt x="13432" y="95520"/>
                    <a:pt x="14328" y="90720"/>
                    <a:pt x="13880" y="86880"/>
                  </a:cubicBezTo>
                  <a:cubicBezTo>
                    <a:pt x="13880" y="84480"/>
                    <a:pt x="12537" y="81120"/>
                    <a:pt x="11641" y="79200"/>
                  </a:cubicBezTo>
                  <a:cubicBezTo>
                    <a:pt x="6716" y="77760"/>
                    <a:pt x="6716" y="77760"/>
                    <a:pt x="6716" y="77760"/>
                  </a:cubicBezTo>
                  <a:cubicBezTo>
                    <a:pt x="3582" y="77760"/>
                    <a:pt x="2238" y="75840"/>
                    <a:pt x="1343" y="74880"/>
                  </a:cubicBezTo>
                  <a:cubicBezTo>
                    <a:pt x="0" y="72000"/>
                    <a:pt x="895" y="69120"/>
                    <a:pt x="895" y="68640"/>
                  </a:cubicBezTo>
                  <a:cubicBezTo>
                    <a:pt x="1343" y="68160"/>
                    <a:pt x="1343" y="68160"/>
                    <a:pt x="1343" y="67680"/>
                  </a:cubicBezTo>
                  <a:cubicBezTo>
                    <a:pt x="12985" y="53280"/>
                    <a:pt x="12985" y="53280"/>
                    <a:pt x="12985" y="53280"/>
                  </a:cubicBezTo>
                  <a:cubicBezTo>
                    <a:pt x="13432" y="52320"/>
                    <a:pt x="13880" y="48480"/>
                    <a:pt x="13432" y="45120"/>
                  </a:cubicBezTo>
                  <a:cubicBezTo>
                    <a:pt x="8507" y="19200"/>
                    <a:pt x="24626" y="9600"/>
                    <a:pt x="25522" y="9600"/>
                  </a:cubicBezTo>
                  <a:cubicBezTo>
                    <a:pt x="35373" y="3360"/>
                    <a:pt x="45671" y="0"/>
                    <a:pt x="56865" y="0"/>
                  </a:cubicBezTo>
                  <a:cubicBezTo>
                    <a:pt x="75671" y="0"/>
                    <a:pt x="88208" y="9600"/>
                    <a:pt x="89104" y="10080"/>
                  </a:cubicBezTo>
                  <a:cubicBezTo>
                    <a:pt x="120000" y="34560"/>
                    <a:pt x="99402" y="72480"/>
                    <a:pt x="99402" y="72960"/>
                  </a:cubicBezTo>
                  <a:close/>
                </a:path>
              </a:pathLst>
            </a:custGeom>
            <a:solidFill>
              <a:schemeClr val="bg1"/>
            </a:solidFill>
            <a:ln>
              <a:noFill/>
            </a:ln>
            <a:effectLst/>
          </p:spPr>
          <p:txBody>
            <a:bodyPr lIns="68569" tIns="34275" rIns="68569" bIns="34275" anchor="t" anchorCtr="0">
              <a:noAutofit/>
            </a:bodyPr>
            <a:lstStyle/>
            <a:p>
              <a:endParaRPr sz="1350"/>
            </a:p>
          </p:txBody>
        </p:sp>
      </p:grpSp>
      <p:sp>
        <p:nvSpPr>
          <p:cNvPr id="20" name="Slide Number Placeholder 2">
            <a:extLst>
              <a:ext uri="{FF2B5EF4-FFF2-40B4-BE49-F238E27FC236}">
                <a16:creationId xmlns:a16="http://schemas.microsoft.com/office/drawing/2014/main" id="{7293C9F4-F944-4201-A476-B57DA70DC2B9}"/>
              </a:ext>
            </a:extLst>
          </p:cNvPr>
          <p:cNvSpPr txBox="1">
            <a:spLocks/>
          </p:cNvSpPr>
          <p:nvPr/>
        </p:nvSpPr>
        <p:spPr>
          <a:xfrm>
            <a:off x="421528" y="4886826"/>
            <a:ext cx="2133600" cy="273844"/>
          </a:xfrm>
        </p:spPr>
        <p:txBody>
          <a:bodyPr/>
          <a:lstStyle>
            <a:lvl1pPr marL="0" indent="0" algn="ctr" defTabSz="457200" rtl="0" eaLnBrk="1" latinLnBrk="0" hangingPunct="1">
              <a:spcBef>
                <a:spcPct val="20000"/>
              </a:spcBef>
              <a:buFont typeface="Arial"/>
              <a:buNone/>
              <a:defRPr sz="3200" b="1" kern="1200" baseline="0">
                <a:solidFill>
                  <a:schemeClr val="accent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fld id="{C8F7070A-198F-CC4A-BE0C-52070E2510AC}" type="slidenum">
              <a:rPr lang="en-US" sz="900" smtClean="0">
                <a:solidFill>
                  <a:schemeClr val="tx1"/>
                </a:solidFill>
              </a:rPr>
              <a:pPr algn="l"/>
              <a:t>49</a:t>
            </a:fld>
            <a:endParaRPr lang="en-US" sz="900" dirty="0">
              <a:solidFill>
                <a:schemeClr val="tx1"/>
              </a:solidFill>
            </a:endParaRPr>
          </a:p>
        </p:txBody>
      </p:sp>
    </p:spTree>
    <p:extLst>
      <p:ext uri="{BB962C8B-B14F-4D97-AF65-F5344CB8AC3E}">
        <p14:creationId xmlns:p14="http://schemas.microsoft.com/office/powerpoint/2010/main" val="11865369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5</a:t>
            </a:fld>
            <a:endParaRPr lang="en-US"/>
          </a:p>
        </p:txBody>
      </p:sp>
      <p:sp>
        <p:nvSpPr>
          <p:cNvPr id="19" name="TextBox 18"/>
          <p:cNvSpPr txBox="1"/>
          <p:nvPr/>
        </p:nvSpPr>
        <p:spPr>
          <a:xfrm>
            <a:off x="551010" y="1137136"/>
            <a:ext cx="1549277" cy="686278"/>
          </a:xfrm>
          <a:prstGeom prst="rect">
            <a:avLst/>
          </a:prstGeom>
          <a:noFill/>
        </p:spPr>
        <p:txBody>
          <a:bodyPr wrap="square" rtlCol="0">
            <a:spAutoFit/>
          </a:bodyPr>
          <a:lstStyle/>
          <a:p>
            <a:pPr>
              <a:lnSpc>
                <a:spcPct val="70000"/>
              </a:lnSpc>
            </a:pPr>
            <a:r>
              <a:rPr lang="en-US" sz="5400" b="1" spc="-150" dirty="0">
                <a:solidFill>
                  <a:srgbClr val="B7D108"/>
                </a:solidFill>
                <a:latin typeface="Arial"/>
                <a:cs typeface="Arial"/>
              </a:rPr>
              <a:t>2K+</a:t>
            </a:r>
          </a:p>
        </p:txBody>
      </p:sp>
      <p:sp>
        <p:nvSpPr>
          <p:cNvPr id="24" name="TextBox 23"/>
          <p:cNvSpPr txBox="1"/>
          <p:nvPr/>
        </p:nvSpPr>
        <p:spPr>
          <a:xfrm>
            <a:off x="3287656" y="1144963"/>
            <a:ext cx="2183442" cy="674031"/>
          </a:xfrm>
          <a:prstGeom prst="rect">
            <a:avLst/>
          </a:prstGeom>
          <a:noFill/>
        </p:spPr>
        <p:txBody>
          <a:bodyPr wrap="none" rtlCol="0">
            <a:spAutoFit/>
          </a:bodyPr>
          <a:lstStyle/>
          <a:p>
            <a:pPr>
              <a:lnSpc>
                <a:spcPct val="70000"/>
              </a:lnSpc>
            </a:pPr>
            <a:r>
              <a:rPr lang="en-US" sz="5400" b="1" spc="-150">
                <a:solidFill>
                  <a:srgbClr val="B7D108"/>
                </a:solidFill>
                <a:latin typeface="Arial"/>
                <a:cs typeface="Arial"/>
              </a:rPr>
              <a:t>100K+</a:t>
            </a:r>
            <a:endParaRPr lang="en-US" sz="5400" b="1" spc="-150" dirty="0">
              <a:solidFill>
                <a:srgbClr val="B7D108"/>
              </a:solidFill>
              <a:latin typeface="Arial"/>
              <a:cs typeface="Arial"/>
            </a:endParaRPr>
          </a:p>
        </p:txBody>
      </p:sp>
      <p:grpSp>
        <p:nvGrpSpPr>
          <p:cNvPr id="11" name="Group 10"/>
          <p:cNvGrpSpPr/>
          <p:nvPr/>
        </p:nvGrpSpPr>
        <p:grpSpPr>
          <a:xfrm>
            <a:off x="452820" y="1013018"/>
            <a:ext cx="2736646" cy="1435660"/>
            <a:chOff x="452820" y="1013018"/>
            <a:chExt cx="2736646" cy="1556603"/>
          </a:xfrm>
        </p:grpSpPr>
        <p:cxnSp>
          <p:nvCxnSpPr>
            <p:cNvPr id="23" name="Straight Connector 22"/>
            <p:cNvCxnSpPr/>
            <p:nvPr/>
          </p:nvCxnSpPr>
          <p:spPr>
            <a:xfrm>
              <a:off x="452820" y="1013018"/>
              <a:ext cx="0" cy="1548776"/>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cxnSp>
          <p:nvCxnSpPr>
            <p:cNvPr id="25" name="Straight Connector 24"/>
            <p:cNvCxnSpPr/>
            <p:nvPr/>
          </p:nvCxnSpPr>
          <p:spPr>
            <a:xfrm>
              <a:off x="3189466" y="1020845"/>
              <a:ext cx="0" cy="1548776"/>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grpSp>
      <p:sp>
        <p:nvSpPr>
          <p:cNvPr id="26" name="TextBox 25"/>
          <p:cNvSpPr txBox="1"/>
          <p:nvPr/>
        </p:nvSpPr>
        <p:spPr>
          <a:xfrm>
            <a:off x="560518" y="2921965"/>
            <a:ext cx="2146742" cy="674031"/>
          </a:xfrm>
          <a:prstGeom prst="rect">
            <a:avLst/>
          </a:prstGeom>
          <a:noFill/>
        </p:spPr>
        <p:txBody>
          <a:bodyPr wrap="none" rtlCol="0">
            <a:spAutoFit/>
          </a:bodyPr>
          <a:lstStyle/>
          <a:p>
            <a:pPr>
              <a:lnSpc>
                <a:spcPct val="70000"/>
              </a:lnSpc>
            </a:pPr>
            <a:r>
              <a:rPr lang="en-US" sz="5400" b="1" spc="-150" dirty="0">
                <a:solidFill>
                  <a:srgbClr val="B7D108"/>
                </a:solidFill>
                <a:latin typeface="Arial"/>
                <a:cs typeface="Arial"/>
              </a:rPr>
              <a:t>500K+</a:t>
            </a:r>
          </a:p>
        </p:txBody>
      </p:sp>
      <p:cxnSp>
        <p:nvCxnSpPr>
          <p:cNvPr id="30" name="Straight Connector 29"/>
          <p:cNvCxnSpPr/>
          <p:nvPr/>
        </p:nvCxnSpPr>
        <p:spPr>
          <a:xfrm>
            <a:off x="462328" y="2797847"/>
            <a:ext cx="0" cy="1548776"/>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sp>
        <p:nvSpPr>
          <p:cNvPr id="31" name="TextBox 30"/>
          <p:cNvSpPr txBox="1"/>
          <p:nvPr/>
        </p:nvSpPr>
        <p:spPr>
          <a:xfrm>
            <a:off x="3297164" y="2929792"/>
            <a:ext cx="1549277" cy="686278"/>
          </a:xfrm>
          <a:prstGeom prst="rect">
            <a:avLst/>
          </a:prstGeom>
          <a:noFill/>
        </p:spPr>
        <p:txBody>
          <a:bodyPr wrap="none" rtlCol="0">
            <a:spAutoFit/>
          </a:bodyPr>
          <a:lstStyle/>
          <a:p>
            <a:pPr>
              <a:lnSpc>
                <a:spcPct val="70000"/>
              </a:lnSpc>
            </a:pPr>
            <a:r>
              <a:rPr lang="en-US" sz="5400" b="1" spc="-150" dirty="0">
                <a:solidFill>
                  <a:srgbClr val="B7D108"/>
                </a:solidFill>
                <a:latin typeface="Arial"/>
                <a:cs typeface="Arial"/>
              </a:rPr>
              <a:t>1M+</a:t>
            </a:r>
          </a:p>
        </p:txBody>
      </p:sp>
      <p:cxnSp>
        <p:nvCxnSpPr>
          <p:cNvPr id="32" name="Straight Connector 31"/>
          <p:cNvCxnSpPr/>
          <p:nvPr/>
        </p:nvCxnSpPr>
        <p:spPr>
          <a:xfrm>
            <a:off x="3198974" y="2805674"/>
            <a:ext cx="0" cy="1548776"/>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sp>
        <p:nvSpPr>
          <p:cNvPr id="33" name="TextBox 32"/>
          <p:cNvSpPr txBox="1"/>
          <p:nvPr/>
        </p:nvSpPr>
        <p:spPr>
          <a:xfrm>
            <a:off x="337375" y="409478"/>
            <a:ext cx="3583140" cy="323165"/>
          </a:xfrm>
          <a:prstGeom prst="rect">
            <a:avLst/>
          </a:prstGeom>
          <a:noFill/>
        </p:spPr>
        <p:txBody>
          <a:bodyPr wrap="square" rtlCol="0">
            <a:spAutoFit/>
          </a:bodyPr>
          <a:lstStyle/>
          <a:p>
            <a:pPr>
              <a:lnSpc>
                <a:spcPct val="80000"/>
              </a:lnSpc>
            </a:pPr>
            <a:r>
              <a:rPr lang="en-US" i="1" dirty="0">
                <a:solidFill>
                  <a:srgbClr val="B7D108"/>
                </a:solidFill>
                <a:latin typeface="Georgia"/>
                <a:cs typeface="Georgia"/>
              </a:rPr>
              <a:t>The </a:t>
            </a:r>
            <a:r>
              <a:rPr lang="en-US" i="1" dirty="0" err="1">
                <a:solidFill>
                  <a:srgbClr val="B7D108"/>
                </a:solidFill>
                <a:latin typeface="Georgia"/>
                <a:cs typeface="Georgia"/>
              </a:rPr>
              <a:t>Medidata</a:t>
            </a:r>
            <a:r>
              <a:rPr lang="en-US" i="1" dirty="0">
                <a:solidFill>
                  <a:srgbClr val="B7D108"/>
                </a:solidFill>
                <a:latin typeface="Georgia"/>
                <a:cs typeface="Georgia"/>
              </a:rPr>
              <a:t> Ecosystem</a:t>
            </a:r>
          </a:p>
        </p:txBody>
      </p:sp>
      <p:sp>
        <p:nvSpPr>
          <p:cNvPr id="34" name="TextBox 33"/>
          <p:cNvSpPr txBox="1"/>
          <p:nvPr/>
        </p:nvSpPr>
        <p:spPr>
          <a:xfrm>
            <a:off x="558913" y="1765414"/>
            <a:ext cx="1769075" cy="387798"/>
          </a:xfrm>
          <a:prstGeom prst="rect">
            <a:avLst/>
          </a:prstGeom>
          <a:noFill/>
        </p:spPr>
        <p:txBody>
          <a:bodyPr wrap="square" rtlCol="0">
            <a:spAutoFit/>
          </a:bodyPr>
          <a:lstStyle/>
          <a:p>
            <a:pPr>
              <a:lnSpc>
                <a:spcPct val="80000"/>
              </a:lnSpc>
            </a:pPr>
            <a:r>
              <a:rPr lang="en-US" sz="2400" b="1" spc="-100" dirty="0">
                <a:solidFill>
                  <a:srgbClr val="000000"/>
                </a:solidFill>
                <a:latin typeface="Arial"/>
                <a:cs typeface="Arial"/>
              </a:rPr>
              <a:t>employees</a:t>
            </a:r>
          </a:p>
        </p:txBody>
      </p:sp>
      <p:sp>
        <p:nvSpPr>
          <p:cNvPr id="35" name="TextBox 34"/>
          <p:cNvSpPr txBox="1"/>
          <p:nvPr/>
        </p:nvSpPr>
        <p:spPr>
          <a:xfrm>
            <a:off x="3295559" y="1765414"/>
            <a:ext cx="4319444" cy="683264"/>
          </a:xfrm>
          <a:prstGeom prst="rect">
            <a:avLst/>
          </a:prstGeom>
          <a:noFill/>
        </p:spPr>
        <p:txBody>
          <a:bodyPr wrap="square" rtlCol="0">
            <a:spAutoFit/>
          </a:bodyPr>
          <a:lstStyle/>
          <a:p>
            <a:pPr>
              <a:lnSpc>
                <a:spcPct val="80000"/>
              </a:lnSpc>
            </a:pPr>
            <a:r>
              <a:rPr lang="en-US" sz="2400" b="1" spc="-100" dirty="0">
                <a:solidFill>
                  <a:srgbClr val="000000"/>
                </a:solidFill>
                <a:latin typeface="Arial"/>
                <a:cs typeface="Arial"/>
              </a:rPr>
              <a:t>certified data managers</a:t>
            </a:r>
          </a:p>
          <a:p>
            <a:pPr>
              <a:lnSpc>
                <a:spcPct val="80000"/>
              </a:lnSpc>
            </a:pPr>
            <a:r>
              <a:rPr lang="en-US" sz="2400" b="1" spc="-100" dirty="0">
                <a:solidFill>
                  <a:srgbClr val="000000"/>
                </a:solidFill>
                <a:latin typeface="Arial"/>
                <a:cs typeface="Arial"/>
              </a:rPr>
              <a:t>&amp; </a:t>
            </a:r>
            <a:r>
              <a:rPr lang="en-US" sz="2400" b="1" spc="-100" dirty="0" err="1">
                <a:solidFill>
                  <a:srgbClr val="000000"/>
                </a:solidFill>
                <a:latin typeface="Arial"/>
                <a:cs typeface="Arial"/>
              </a:rPr>
              <a:t>clin</a:t>
            </a:r>
            <a:r>
              <a:rPr lang="en-US" sz="2400" b="1" spc="-100" dirty="0">
                <a:solidFill>
                  <a:srgbClr val="000000"/>
                </a:solidFill>
                <a:latin typeface="Arial"/>
                <a:cs typeface="Arial"/>
              </a:rPr>
              <a:t> ops professionals</a:t>
            </a:r>
          </a:p>
        </p:txBody>
      </p:sp>
      <p:sp>
        <p:nvSpPr>
          <p:cNvPr id="36" name="TextBox 35"/>
          <p:cNvSpPr txBox="1"/>
          <p:nvPr/>
        </p:nvSpPr>
        <p:spPr>
          <a:xfrm>
            <a:off x="558913" y="3556492"/>
            <a:ext cx="2148347" cy="683264"/>
          </a:xfrm>
          <a:prstGeom prst="rect">
            <a:avLst/>
          </a:prstGeom>
          <a:noFill/>
        </p:spPr>
        <p:txBody>
          <a:bodyPr wrap="square" rtlCol="0">
            <a:spAutoFit/>
          </a:bodyPr>
          <a:lstStyle/>
          <a:p>
            <a:pPr>
              <a:lnSpc>
                <a:spcPct val="80000"/>
              </a:lnSpc>
            </a:pPr>
            <a:r>
              <a:rPr lang="en-US" sz="2400" b="1" spc="-100">
                <a:solidFill>
                  <a:srgbClr val="000000"/>
                </a:solidFill>
                <a:latin typeface="Arial"/>
                <a:cs typeface="Arial"/>
              </a:rPr>
              <a:t>site/sponsor relationships</a:t>
            </a:r>
            <a:endParaRPr lang="en-US" sz="2400" b="1" spc="-100" dirty="0">
              <a:solidFill>
                <a:srgbClr val="000000"/>
              </a:solidFill>
              <a:latin typeface="Arial"/>
              <a:cs typeface="Arial"/>
            </a:endParaRPr>
          </a:p>
        </p:txBody>
      </p:sp>
      <p:sp>
        <p:nvSpPr>
          <p:cNvPr id="37" name="TextBox 36"/>
          <p:cNvSpPr txBox="1"/>
          <p:nvPr/>
        </p:nvSpPr>
        <p:spPr>
          <a:xfrm>
            <a:off x="3295559" y="3556492"/>
            <a:ext cx="3034805" cy="683264"/>
          </a:xfrm>
          <a:prstGeom prst="rect">
            <a:avLst/>
          </a:prstGeom>
          <a:noFill/>
        </p:spPr>
        <p:txBody>
          <a:bodyPr wrap="none" rtlCol="0">
            <a:spAutoFit/>
          </a:bodyPr>
          <a:lstStyle/>
          <a:p>
            <a:pPr>
              <a:lnSpc>
                <a:spcPct val="80000"/>
              </a:lnSpc>
            </a:pPr>
            <a:r>
              <a:rPr lang="en-US" sz="2400" b="1" spc="-100" dirty="0">
                <a:solidFill>
                  <a:srgbClr val="000000"/>
                </a:solidFill>
                <a:latin typeface="Arial"/>
                <a:cs typeface="Arial"/>
              </a:rPr>
              <a:t>completed eLearning</a:t>
            </a:r>
          </a:p>
          <a:p>
            <a:pPr>
              <a:lnSpc>
                <a:spcPct val="80000"/>
              </a:lnSpc>
            </a:pPr>
            <a:r>
              <a:rPr lang="en-US" sz="2400" b="1" spc="-100" dirty="0">
                <a:solidFill>
                  <a:srgbClr val="000000"/>
                </a:solidFill>
                <a:latin typeface="Arial"/>
                <a:cs typeface="Arial"/>
              </a:rPr>
              <a:t>courses</a:t>
            </a:r>
          </a:p>
        </p:txBody>
      </p:sp>
    </p:spTree>
    <p:extLst>
      <p:ext uri="{BB962C8B-B14F-4D97-AF65-F5344CB8AC3E}">
        <p14:creationId xmlns:p14="http://schemas.microsoft.com/office/powerpoint/2010/main" val="24426978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2" name="Shape 832"/>
          <p:cNvSpPr txBox="1">
            <a:spLocks noGrp="1"/>
          </p:cNvSpPr>
          <p:nvPr>
            <p:ph type="sldNum" sz="quarter" idx="11"/>
          </p:nvPr>
        </p:nvSpPr>
        <p:spPr>
          <a:prstGeom prst="rect">
            <a:avLst/>
          </a:prstGeom>
          <a:noFill/>
          <a:ln>
            <a:noFill/>
          </a:ln>
        </p:spPr>
        <p:txBody>
          <a:bodyPr lIns="91425" tIns="45700" rIns="91425" bIns="45700" anchor="b" anchorCtr="0">
            <a:noAutofit/>
          </a:bodyPr>
          <a:lstStyle/>
          <a:p>
            <a:pPr marL="0" marR="0" lvl="0" indent="0" algn="l" rtl="0">
              <a:lnSpc>
                <a:spcPct val="85000"/>
              </a:lnSpc>
              <a:spcBef>
                <a:spcPts val="0"/>
              </a:spcBef>
              <a:buSzPct val="25000"/>
              <a:buNone/>
            </a:pPr>
            <a:fld id="{00000000-1234-1234-1234-123412341234}" type="slidenum">
              <a:rPr lang="en-US">
                <a:solidFill>
                  <a:schemeClr val="accent1"/>
                </a:solidFill>
                <a:latin typeface="Arial"/>
                <a:ea typeface="Arial"/>
                <a:cs typeface="Arial"/>
                <a:sym typeface="Arial"/>
              </a:rPr>
              <a:t>50</a:t>
            </a:fld>
            <a:endParaRPr lang="en-US" dirty="0">
              <a:solidFill>
                <a:schemeClr val="accent1"/>
              </a:solidFill>
              <a:latin typeface="Arial"/>
              <a:ea typeface="Arial"/>
              <a:cs typeface="Arial"/>
              <a:sym typeface="Arial"/>
            </a:endParaRPr>
          </a:p>
        </p:txBody>
      </p:sp>
      <p:sp>
        <p:nvSpPr>
          <p:cNvPr id="831" name="Shape 831"/>
          <p:cNvSpPr txBox="1">
            <a:spLocks noGrp="1"/>
          </p:cNvSpPr>
          <p:nvPr>
            <p:ph type="title" idx="4294967295"/>
          </p:nvPr>
        </p:nvSpPr>
        <p:spPr>
          <a:xfrm>
            <a:off x="800100" y="252413"/>
            <a:ext cx="8343900" cy="430212"/>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3200" b="1" i="0" u="none" strike="noStrike" cap="none" dirty="0">
                <a:solidFill>
                  <a:schemeClr val="dk1"/>
                </a:solidFill>
                <a:ea typeface="Arial"/>
                <a:cs typeface="Arial"/>
                <a:sym typeface="Arial"/>
              </a:rPr>
              <a:t>Professional Services Configuration</a:t>
            </a:r>
          </a:p>
        </p:txBody>
      </p:sp>
      <p:grpSp>
        <p:nvGrpSpPr>
          <p:cNvPr id="2" name="Group 1"/>
          <p:cNvGrpSpPr/>
          <p:nvPr/>
        </p:nvGrpSpPr>
        <p:grpSpPr>
          <a:xfrm>
            <a:off x="421527" y="996388"/>
            <a:ext cx="8260370" cy="3652868"/>
            <a:chOff x="421527" y="996388"/>
            <a:chExt cx="8260370" cy="3652868"/>
          </a:xfrm>
        </p:grpSpPr>
        <p:grpSp>
          <p:nvGrpSpPr>
            <p:cNvPr id="833" name="Shape 833"/>
            <p:cNvGrpSpPr/>
            <p:nvPr/>
          </p:nvGrpSpPr>
          <p:grpSpPr>
            <a:xfrm>
              <a:off x="3259388" y="996388"/>
              <a:ext cx="3524659" cy="2427927"/>
              <a:chOff x="0" y="0"/>
              <a:chExt cx="3524659" cy="2427927"/>
            </a:xfrm>
          </p:grpSpPr>
          <p:sp>
            <p:nvSpPr>
              <p:cNvPr id="834" name="Shape 834"/>
              <p:cNvSpPr/>
              <p:nvPr/>
            </p:nvSpPr>
            <p:spPr>
              <a:xfrm rot="-5400000">
                <a:off x="274182" y="-274182"/>
                <a:ext cx="1213963" cy="1762328"/>
              </a:xfrm>
              <a:prstGeom prst="round1Rect">
                <a:avLst>
                  <a:gd name="adj" fmla="val 16667"/>
                </a:avLst>
              </a:prstGeom>
              <a:solidFill>
                <a:schemeClr val="accent2"/>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35" name="Shape 835"/>
              <p:cNvSpPr txBox="1"/>
              <p:nvPr/>
            </p:nvSpPr>
            <p:spPr>
              <a:xfrm>
                <a:off x="0" y="0"/>
                <a:ext cx="1762328" cy="910472"/>
              </a:xfrm>
              <a:prstGeom prst="rect">
                <a:avLst/>
              </a:prstGeom>
              <a:noFill/>
              <a:ln>
                <a:noFill/>
              </a:ln>
            </p:spPr>
            <p:txBody>
              <a:bodyPr lIns="128000" tIns="128000" rIns="128000" bIns="1280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1800">
                    <a:solidFill>
                      <a:schemeClr val="lt1"/>
                    </a:solidFill>
                    <a:latin typeface="Arial"/>
                    <a:ea typeface="Arial"/>
                    <a:cs typeface="Arial"/>
                    <a:sym typeface="Arial"/>
                  </a:rPr>
                  <a:t>Assign</a:t>
                </a:r>
              </a:p>
            </p:txBody>
          </p:sp>
          <p:sp>
            <p:nvSpPr>
              <p:cNvPr id="836" name="Shape 836"/>
              <p:cNvSpPr/>
              <p:nvPr/>
            </p:nvSpPr>
            <p:spPr>
              <a:xfrm>
                <a:off x="1762328" y="0"/>
                <a:ext cx="1762328" cy="1213963"/>
              </a:xfrm>
              <a:prstGeom prst="round1Rect">
                <a:avLst>
                  <a:gd name="adj" fmla="val 16667"/>
                </a:avLst>
              </a:prstGeom>
              <a:solidFill>
                <a:srgbClr val="0079BB"/>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37" name="Shape 837"/>
              <p:cNvSpPr txBox="1"/>
              <p:nvPr/>
            </p:nvSpPr>
            <p:spPr>
              <a:xfrm>
                <a:off x="1762328" y="0"/>
                <a:ext cx="1762328" cy="910472"/>
              </a:xfrm>
              <a:prstGeom prst="rect">
                <a:avLst/>
              </a:prstGeom>
              <a:noFill/>
              <a:ln>
                <a:noFill/>
              </a:ln>
            </p:spPr>
            <p:txBody>
              <a:bodyPr lIns="128000" tIns="128000" rIns="128000" bIns="1280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1800">
                    <a:solidFill>
                      <a:schemeClr val="lt1"/>
                    </a:solidFill>
                    <a:latin typeface="Arial"/>
                    <a:ea typeface="Arial"/>
                    <a:cs typeface="Arial"/>
                    <a:sym typeface="Arial"/>
                  </a:rPr>
                  <a:t>Build</a:t>
                </a:r>
              </a:p>
            </p:txBody>
          </p:sp>
          <p:sp>
            <p:nvSpPr>
              <p:cNvPr id="838" name="Shape 838"/>
              <p:cNvSpPr/>
              <p:nvPr/>
            </p:nvSpPr>
            <p:spPr>
              <a:xfrm rot="10800000">
                <a:off x="0" y="1213963"/>
                <a:ext cx="1762328" cy="1213963"/>
              </a:xfrm>
              <a:prstGeom prst="round1Rect">
                <a:avLst>
                  <a:gd name="adj" fmla="val 16667"/>
                </a:avLst>
              </a:prstGeom>
              <a:solidFill>
                <a:srgbClr val="0067B9"/>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39" name="Shape 839"/>
              <p:cNvSpPr txBox="1"/>
              <p:nvPr/>
            </p:nvSpPr>
            <p:spPr>
              <a:xfrm>
                <a:off x="0" y="1517454"/>
                <a:ext cx="1762328" cy="910472"/>
              </a:xfrm>
              <a:prstGeom prst="rect">
                <a:avLst/>
              </a:prstGeom>
              <a:noFill/>
              <a:ln>
                <a:noFill/>
              </a:ln>
            </p:spPr>
            <p:txBody>
              <a:bodyPr lIns="128000" tIns="128000" rIns="128000" bIns="1280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1800">
                    <a:solidFill>
                      <a:schemeClr val="lt1"/>
                    </a:solidFill>
                    <a:latin typeface="Arial"/>
                    <a:ea typeface="Arial"/>
                    <a:cs typeface="Arial"/>
                    <a:sym typeface="Arial"/>
                  </a:rPr>
                  <a:t>Demo</a:t>
                </a:r>
              </a:p>
            </p:txBody>
          </p:sp>
          <p:sp>
            <p:nvSpPr>
              <p:cNvPr id="840" name="Shape 840"/>
              <p:cNvSpPr/>
              <p:nvPr/>
            </p:nvSpPr>
            <p:spPr>
              <a:xfrm rot="5400000">
                <a:off x="2036512" y="939780"/>
                <a:ext cx="1213963" cy="1762328"/>
              </a:xfrm>
              <a:prstGeom prst="round1Rect">
                <a:avLst>
                  <a:gd name="adj" fmla="val 16667"/>
                </a:avLst>
              </a:prstGeom>
              <a:solidFill>
                <a:srgbClr val="0054B6"/>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41" name="Shape 841"/>
              <p:cNvSpPr txBox="1"/>
              <p:nvPr/>
            </p:nvSpPr>
            <p:spPr>
              <a:xfrm>
                <a:off x="1762328" y="1517454"/>
                <a:ext cx="1762328" cy="910472"/>
              </a:xfrm>
              <a:prstGeom prst="rect">
                <a:avLst/>
              </a:prstGeom>
              <a:noFill/>
              <a:ln>
                <a:noFill/>
              </a:ln>
            </p:spPr>
            <p:txBody>
              <a:bodyPr lIns="128000" tIns="128000" rIns="128000" bIns="12800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1800">
                    <a:solidFill>
                      <a:schemeClr val="lt1"/>
                    </a:solidFill>
                    <a:latin typeface="Arial"/>
                    <a:ea typeface="Arial"/>
                    <a:cs typeface="Arial"/>
                    <a:sym typeface="Arial"/>
                  </a:rPr>
                  <a:t>Test</a:t>
                </a:r>
              </a:p>
            </p:txBody>
          </p:sp>
          <p:sp>
            <p:nvSpPr>
              <p:cNvPr id="842" name="Shape 842"/>
              <p:cNvSpPr/>
              <p:nvPr/>
            </p:nvSpPr>
            <p:spPr>
              <a:xfrm>
                <a:off x="1233629" y="910473"/>
                <a:ext cx="1057396" cy="606981"/>
              </a:xfrm>
              <a:prstGeom prst="roundRect">
                <a:avLst>
                  <a:gd name="adj" fmla="val 16667"/>
                </a:avLst>
              </a:prstGeom>
              <a:solidFill>
                <a:srgbClr val="CADBE8"/>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43" name="Shape 843"/>
              <p:cNvSpPr txBox="1"/>
              <p:nvPr/>
            </p:nvSpPr>
            <p:spPr>
              <a:xfrm>
                <a:off x="1263259" y="940103"/>
                <a:ext cx="998136" cy="547722"/>
              </a:xfrm>
              <a:prstGeom prst="rect">
                <a:avLst/>
              </a:prstGeom>
              <a:noFill/>
              <a:ln>
                <a:noFill/>
              </a:ln>
            </p:spPr>
            <p:txBody>
              <a:bodyPr lIns="68575" tIns="68575" rIns="68575" bIns="68575"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1800">
                    <a:solidFill>
                      <a:schemeClr val="dk1"/>
                    </a:solidFill>
                    <a:latin typeface="Arial"/>
                    <a:ea typeface="Arial"/>
                    <a:cs typeface="Arial"/>
                    <a:sym typeface="Arial"/>
                  </a:rPr>
                  <a:t>Develop</a:t>
                </a:r>
              </a:p>
            </p:txBody>
          </p:sp>
        </p:grpSp>
        <p:grpSp>
          <p:nvGrpSpPr>
            <p:cNvPr id="844" name="Shape 844"/>
            <p:cNvGrpSpPr/>
            <p:nvPr/>
          </p:nvGrpSpPr>
          <p:grpSpPr>
            <a:xfrm>
              <a:off x="421527" y="1839838"/>
              <a:ext cx="3334610" cy="741023"/>
              <a:chOff x="2609" y="682943"/>
              <a:chExt cx="3334610" cy="741023"/>
            </a:xfrm>
          </p:grpSpPr>
          <p:sp>
            <p:nvSpPr>
              <p:cNvPr id="845" name="Shape 845"/>
              <p:cNvSpPr/>
              <p:nvPr/>
            </p:nvSpPr>
            <p:spPr>
              <a:xfrm>
                <a:off x="2609" y="682943"/>
                <a:ext cx="1852560" cy="741023"/>
              </a:xfrm>
              <a:prstGeom prst="homePlate">
                <a:avLst>
                  <a:gd name="adj" fmla="val 50000"/>
                </a:avLst>
              </a:prstGeom>
              <a:solidFill>
                <a:srgbClr val="0027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46" name="Shape 846"/>
              <p:cNvSpPr txBox="1"/>
              <p:nvPr/>
            </p:nvSpPr>
            <p:spPr>
              <a:xfrm>
                <a:off x="2609" y="682943"/>
                <a:ext cx="1667304" cy="741023"/>
              </a:xfrm>
              <a:prstGeom prst="rect">
                <a:avLst/>
              </a:prstGeom>
              <a:noFill/>
              <a:ln>
                <a:noFill/>
              </a:ln>
            </p:spPr>
            <p:txBody>
              <a:bodyPr lIns="74675" tIns="37325" rIns="18650" bIns="37325"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1400">
                    <a:solidFill>
                      <a:schemeClr val="lt1"/>
                    </a:solidFill>
                    <a:latin typeface="Arial"/>
                    <a:ea typeface="Arial"/>
                    <a:cs typeface="Arial"/>
                    <a:sym typeface="Arial"/>
                  </a:rPr>
                  <a:t>Define</a:t>
                </a:r>
              </a:p>
            </p:txBody>
          </p:sp>
          <p:sp>
            <p:nvSpPr>
              <p:cNvPr id="847" name="Shape 847"/>
              <p:cNvSpPr/>
              <p:nvPr/>
            </p:nvSpPr>
            <p:spPr>
              <a:xfrm>
                <a:off x="1484658" y="682943"/>
                <a:ext cx="1852560" cy="741023"/>
              </a:xfrm>
              <a:prstGeom prst="chevron">
                <a:avLst>
                  <a:gd name="adj" fmla="val 50000"/>
                </a:avLst>
              </a:prstGeom>
              <a:solidFill>
                <a:srgbClr val="0027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48" name="Shape 848"/>
              <p:cNvSpPr txBox="1"/>
              <p:nvPr/>
            </p:nvSpPr>
            <p:spPr>
              <a:xfrm>
                <a:off x="1855169" y="682943"/>
                <a:ext cx="1111537" cy="741023"/>
              </a:xfrm>
              <a:prstGeom prst="rect">
                <a:avLst/>
              </a:prstGeom>
              <a:noFill/>
              <a:ln>
                <a:noFill/>
              </a:ln>
            </p:spPr>
            <p:txBody>
              <a:bodyPr lIns="56000" tIns="37325" rIns="18650" bIns="37325"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1400">
                    <a:solidFill>
                      <a:schemeClr val="lt1"/>
                    </a:solidFill>
                    <a:latin typeface="Arial"/>
                    <a:ea typeface="Arial"/>
                    <a:cs typeface="Arial"/>
                    <a:sym typeface="Arial"/>
                  </a:rPr>
                  <a:t>Design</a:t>
                </a:r>
              </a:p>
            </p:txBody>
          </p:sp>
        </p:grpSp>
        <p:sp>
          <p:nvSpPr>
            <p:cNvPr id="849" name="Shape 849"/>
            <p:cNvSpPr txBox="1"/>
            <p:nvPr/>
          </p:nvSpPr>
          <p:spPr>
            <a:xfrm>
              <a:off x="542793" y="2624524"/>
              <a:ext cx="1595391"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dirty="0">
                  <a:solidFill>
                    <a:schemeClr val="accent2"/>
                  </a:solidFill>
                  <a:latin typeface="Arial"/>
                  <a:ea typeface="Arial"/>
                  <a:cs typeface="Arial"/>
                  <a:sym typeface="Arial"/>
                </a:rPr>
                <a:t>Workshops</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Process Flow</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Video Scripts</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URS</a:t>
              </a:r>
            </a:p>
          </p:txBody>
        </p:sp>
        <p:sp>
          <p:nvSpPr>
            <p:cNvPr id="850" name="Shape 850"/>
            <p:cNvSpPr txBox="1"/>
            <p:nvPr/>
          </p:nvSpPr>
          <p:spPr>
            <a:xfrm>
              <a:off x="2048116" y="2624524"/>
              <a:ext cx="1442936" cy="1384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dirty="0">
                  <a:solidFill>
                    <a:schemeClr val="accent2"/>
                  </a:solidFill>
                  <a:latin typeface="Arial"/>
                  <a:ea typeface="Arial"/>
                  <a:cs typeface="Arial"/>
                  <a:sym typeface="Arial"/>
                </a:rPr>
                <a:t>Reviews</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Feedback</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App Mockups</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User Stories</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Storyboards</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Integration</a:t>
              </a:r>
            </a:p>
          </p:txBody>
        </p:sp>
        <p:sp>
          <p:nvSpPr>
            <p:cNvPr id="851" name="Shape 851"/>
            <p:cNvSpPr txBox="1"/>
            <p:nvPr/>
          </p:nvSpPr>
          <p:spPr>
            <a:xfrm>
              <a:off x="4493086" y="3440735"/>
              <a:ext cx="1660187" cy="84250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dirty="0">
                  <a:solidFill>
                    <a:schemeClr val="accent3"/>
                  </a:solidFill>
                  <a:latin typeface="Arial"/>
                  <a:ea typeface="Arial"/>
                  <a:cs typeface="Arial"/>
                  <a:sym typeface="Arial"/>
                </a:rPr>
                <a:t>Approval</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Feedback</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Application Design</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Configuration</a:t>
              </a:r>
            </a:p>
            <a:p>
              <a:pPr marL="285750" marR="0" lvl="0" indent="-285750" algn="l" rtl="0">
                <a:spcBef>
                  <a:spcPts val="0"/>
                </a:spcBef>
                <a:buClr>
                  <a:schemeClr val="accent3"/>
                </a:buClr>
                <a:buSzPct val="100000"/>
                <a:buFont typeface="Arial" charset="0"/>
                <a:buChar char="•"/>
              </a:pPr>
              <a:endParaRPr sz="1400" dirty="0">
                <a:solidFill>
                  <a:schemeClr val="dk1"/>
                </a:solidFill>
                <a:latin typeface="Arial"/>
                <a:ea typeface="Arial"/>
                <a:cs typeface="Arial"/>
                <a:sym typeface="Arial"/>
              </a:endParaRPr>
            </a:p>
          </p:txBody>
        </p:sp>
        <p:grpSp>
          <p:nvGrpSpPr>
            <p:cNvPr id="852" name="Shape 852"/>
            <p:cNvGrpSpPr/>
            <p:nvPr/>
          </p:nvGrpSpPr>
          <p:grpSpPr>
            <a:xfrm>
              <a:off x="6784048" y="1839078"/>
              <a:ext cx="1856362" cy="742543"/>
              <a:chOff x="0" y="536768"/>
              <a:chExt cx="1856362" cy="742543"/>
            </a:xfrm>
          </p:grpSpPr>
          <p:sp>
            <p:nvSpPr>
              <p:cNvPr id="853" name="Shape 853"/>
              <p:cNvSpPr/>
              <p:nvPr/>
            </p:nvSpPr>
            <p:spPr>
              <a:xfrm>
                <a:off x="0" y="536768"/>
                <a:ext cx="1856362" cy="742543"/>
              </a:xfrm>
              <a:prstGeom prst="chevron">
                <a:avLst>
                  <a:gd name="adj" fmla="val 50000"/>
                </a:avLst>
              </a:prstGeom>
              <a:solidFill>
                <a:srgbClr val="00275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54" name="Shape 854"/>
              <p:cNvSpPr txBox="1"/>
              <p:nvPr/>
            </p:nvSpPr>
            <p:spPr>
              <a:xfrm>
                <a:off x="371271" y="536768"/>
                <a:ext cx="1113817" cy="742543"/>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1400">
                    <a:solidFill>
                      <a:schemeClr val="lt1"/>
                    </a:solidFill>
                    <a:latin typeface="Arial"/>
                    <a:ea typeface="Arial"/>
                    <a:cs typeface="Arial"/>
                    <a:sym typeface="Arial"/>
                  </a:rPr>
                  <a:t>Deliver</a:t>
                </a:r>
              </a:p>
            </p:txBody>
          </p:sp>
        </p:grpSp>
        <p:sp>
          <p:nvSpPr>
            <p:cNvPr id="855" name="Shape 855"/>
            <p:cNvSpPr txBox="1"/>
            <p:nvPr/>
          </p:nvSpPr>
          <p:spPr>
            <a:xfrm>
              <a:off x="7021710" y="2624524"/>
              <a:ext cx="1660187" cy="160043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1" dirty="0">
                  <a:solidFill>
                    <a:schemeClr val="accent2"/>
                  </a:solidFill>
                  <a:latin typeface="Arial"/>
                  <a:ea typeface="Arial"/>
                  <a:cs typeface="Arial"/>
                  <a:sym typeface="Arial"/>
                </a:rPr>
                <a:t>Release</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QA</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UAT/Integration</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Finalization</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Document</a:t>
              </a:r>
            </a:p>
            <a:p>
              <a:pPr marL="171450" marR="0" lvl="0" indent="-171450" algn="l" rtl="0">
                <a:spcBef>
                  <a:spcPts val="0"/>
                </a:spcBef>
                <a:buClr>
                  <a:schemeClr val="accent3"/>
                </a:buClr>
                <a:buSzPct val="100000"/>
                <a:buFont typeface="Arial" charset="0"/>
                <a:buChar char="•"/>
              </a:pPr>
              <a:r>
                <a:rPr lang="en-US" sz="1100" dirty="0">
                  <a:solidFill>
                    <a:schemeClr val="dk1"/>
                  </a:solidFill>
                  <a:latin typeface="Arial"/>
                  <a:ea typeface="Arial"/>
                  <a:cs typeface="Arial"/>
                  <a:sym typeface="Arial"/>
                </a:rPr>
                <a:t>Go-Live</a:t>
              </a:r>
            </a:p>
            <a:p>
              <a:pPr marL="285750" marR="0" lvl="0" indent="-285750" algn="l" rtl="0">
                <a:spcBef>
                  <a:spcPts val="0"/>
                </a:spcBef>
                <a:buClr>
                  <a:schemeClr val="accent3"/>
                </a:buClr>
                <a:buSzPct val="100000"/>
                <a:buFont typeface="Arial" charset="0"/>
                <a:buChar char="•"/>
              </a:pPr>
              <a:endParaRPr sz="1400" dirty="0">
                <a:solidFill>
                  <a:schemeClr val="dk1"/>
                </a:solidFill>
                <a:latin typeface="Arial"/>
                <a:ea typeface="Arial"/>
                <a:cs typeface="Arial"/>
                <a:sym typeface="Arial"/>
              </a:endParaRPr>
            </a:p>
          </p:txBody>
        </p:sp>
        <p:cxnSp>
          <p:nvCxnSpPr>
            <p:cNvPr id="3" name="Straight Arrow Connector 2"/>
            <p:cNvCxnSpPr/>
            <p:nvPr/>
          </p:nvCxnSpPr>
          <p:spPr>
            <a:xfrm flipV="1">
              <a:off x="566928" y="4330396"/>
              <a:ext cx="8073482" cy="9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140551" y="4341479"/>
              <a:ext cx="1218603" cy="307777"/>
            </a:xfrm>
            <a:prstGeom prst="rect">
              <a:avLst/>
            </a:prstGeom>
            <a:noFill/>
          </p:spPr>
          <p:txBody>
            <a:bodyPr wrap="none" rtlCol="0">
              <a:spAutoFit/>
            </a:bodyPr>
            <a:lstStyle/>
            <a:p>
              <a:r>
                <a:rPr lang="en-US" sz="1400" i="1" dirty="0">
                  <a:solidFill>
                    <a:schemeClr val="accent2"/>
                  </a:solidFill>
                </a:rPr>
                <a:t>(5-12 weeks)</a:t>
              </a:r>
            </a:p>
          </p:txBody>
        </p:sp>
      </p:grpSp>
    </p:spTree>
    <p:extLst>
      <p:ext uri="{BB962C8B-B14F-4D97-AF65-F5344CB8AC3E}">
        <p14:creationId xmlns:p14="http://schemas.microsoft.com/office/powerpoint/2010/main" val="650581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C8F7070A-198F-CC4A-BE0C-52070E2510AC}" type="slidenum">
              <a:rPr lang="en-US" smtClean="0">
                <a:latin typeface="+mn-lt"/>
              </a:rPr>
              <a:pPr/>
              <a:t>51</a:t>
            </a:fld>
            <a:endParaRPr lang="en-US" dirty="0">
              <a:latin typeface="+mn-lt"/>
            </a:endParaRPr>
          </a:p>
        </p:txBody>
      </p:sp>
      <p:sp>
        <p:nvSpPr>
          <p:cNvPr id="18" name="Text Placeholder 17">
            <a:extLst>
              <a:ext uri="{FF2B5EF4-FFF2-40B4-BE49-F238E27FC236}">
                <a16:creationId xmlns:a16="http://schemas.microsoft.com/office/drawing/2014/main" id="{6B7FA2DA-2019-4F96-A745-EAE08445BD9C}"/>
              </a:ext>
            </a:extLst>
          </p:cNvPr>
          <p:cNvSpPr>
            <a:spLocks noGrp="1"/>
          </p:cNvSpPr>
          <p:nvPr>
            <p:ph type="body" sz="quarter" idx="4294967295"/>
          </p:nvPr>
        </p:nvSpPr>
        <p:spPr>
          <a:xfrm>
            <a:off x="814552" y="699694"/>
            <a:ext cx="7366000" cy="461962"/>
          </a:xfrm>
        </p:spPr>
        <p:txBody>
          <a:bodyPr>
            <a:normAutofit fontScale="92500"/>
          </a:bodyPr>
          <a:lstStyle/>
          <a:p>
            <a:pPr marL="0" indent="0">
              <a:buNone/>
            </a:pPr>
            <a:r>
              <a:rPr lang="en-US" sz="1400" dirty="0">
                <a:solidFill>
                  <a:schemeClr val="accent1">
                    <a:lumMod val="75000"/>
                  </a:schemeClr>
                </a:solidFill>
              </a:rPr>
              <a:t>Leveraging Technology, Expertise and Optimized Process to Move Quickly, Efficiently and Collaboratively</a:t>
            </a:r>
          </a:p>
        </p:txBody>
      </p:sp>
      <p:sp>
        <p:nvSpPr>
          <p:cNvPr id="2" name="Title 1"/>
          <p:cNvSpPr>
            <a:spLocks noGrp="1"/>
          </p:cNvSpPr>
          <p:nvPr>
            <p:ph type="title" idx="4294967295"/>
          </p:nvPr>
        </p:nvSpPr>
        <p:spPr>
          <a:xfrm>
            <a:off x="800100" y="252413"/>
            <a:ext cx="8343900" cy="430212"/>
          </a:xfrm>
          <a:prstGeom prst="rect">
            <a:avLst/>
          </a:prstGeom>
        </p:spPr>
        <p:txBody>
          <a:bodyPr>
            <a:noAutofit/>
          </a:bodyPr>
          <a:lstStyle/>
          <a:p>
            <a:pPr algn="l"/>
            <a:r>
              <a:rPr lang="en-US" sz="3200" b="1" dirty="0">
                <a:latin typeface="+mn-lt"/>
              </a:rPr>
              <a:t>MIT Processes are Enablers for Your Success</a:t>
            </a:r>
          </a:p>
        </p:txBody>
      </p:sp>
      <p:sp>
        <p:nvSpPr>
          <p:cNvPr id="20" name="Freeform: Shape 19"/>
          <p:cNvSpPr/>
          <p:nvPr/>
        </p:nvSpPr>
        <p:spPr>
          <a:xfrm rot="16200000">
            <a:off x="251722" y="1895293"/>
            <a:ext cx="3143010" cy="2353926"/>
          </a:xfrm>
          <a:custGeom>
            <a:avLst/>
            <a:gdLst>
              <a:gd name="connsiteX0" fmla="*/ 0 w 2353925"/>
              <a:gd name="connsiteY0" fmla="*/ 117696 h 2911202"/>
              <a:gd name="connsiteX1" fmla="*/ 117696 w 2353925"/>
              <a:gd name="connsiteY1" fmla="*/ 0 h 2911202"/>
              <a:gd name="connsiteX2" fmla="*/ 2236229 w 2353925"/>
              <a:gd name="connsiteY2" fmla="*/ 0 h 2911202"/>
              <a:gd name="connsiteX3" fmla="*/ 2353925 w 2353925"/>
              <a:gd name="connsiteY3" fmla="*/ 117696 h 2911202"/>
              <a:gd name="connsiteX4" fmla="*/ 2353925 w 2353925"/>
              <a:gd name="connsiteY4" fmla="*/ 2793506 h 2911202"/>
              <a:gd name="connsiteX5" fmla="*/ 2236229 w 2353925"/>
              <a:gd name="connsiteY5" fmla="*/ 2911202 h 2911202"/>
              <a:gd name="connsiteX6" fmla="*/ 117696 w 2353925"/>
              <a:gd name="connsiteY6" fmla="*/ 2911202 h 2911202"/>
              <a:gd name="connsiteX7" fmla="*/ 0 w 2353925"/>
              <a:gd name="connsiteY7" fmla="*/ 2793506 h 2911202"/>
              <a:gd name="connsiteX8" fmla="*/ 0 w 2353925"/>
              <a:gd name="connsiteY8" fmla="*/ 117696 h 29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925" h="2911202">
                <a:moveTo>
                  <a:pt x="2258759" y="1"/>
                </a:moveTo>
                <a:cubicBezTo>
                  <a:pt x="2311318" y="1"/>
                  <a:pt x="2353925" y="65170"/>
                  <a:pt x="2353925" y="145560"/>
                </a:cubicBezTo>
                <a:lnTo>
                  <a:pt x="2353925" y="2765642"/>
                </a:lnTo>
                <a:cubicBezTo>
                  <a:pt x="2353925" y="2846032"/>
                  <a:pt x="2311318" y="2911201"/>
                  <a:pt x="2258759" y="2911201"/>
                </a:cubicBezTo>
                <a:lnTo>
                  <a:pt x="95166" y="2911201"/>
                </a:lnTo>
                <a:cubicBezTo>
                  <a:pt x="42607" y="2911201"/>
                  <a:pt x="0" y="2846032"/>
                  <a:pt x="0" y="2765642"/>
                </a:cubicBezTo>
                <a:lnTo>
                  <a:pt x="0" y="145560"/>
                </a:lnTo>
                <a:cubicBezTo>
                  <a:pt x="0" y="65170"/>
                  <a:pt x="42607" y="1"/>
                  <a:pt x="95166" y="1"/>
                </a:cubicBezTo>
                <a:lnTo>
                  <a:pt x="2258759" y="1"/>
                </a:lnTo>
                <a:close/>
              </a:path>
            </a:pathLst>
          </a:custGeom>
          <a:solidFill>
            <a:srgbClr val="0055B7"/>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24016" tIns="82297" rIns="106680" bIns="1883139" numCol="1" spcCol="1270" anchor="t" anchorCtr="0">
            <a:noAutofit/>
          </a:bodyPr>
          <a:lstStyle/>
          <a:p>
            <a:pPr marL="0" lvl="0" indent="0" algn="r" defTabSz="1066800">
              <a:lnSpc>
                <a:spcPct val="90000"/>
              </a:lnSpc>
              <a:spcBef>
                <a:spcPct val="0"/>
              </a:spcBef>
              <a:spcAft>
                <a:spcPct val="35000"/>
              </a:spcAft>
              <a:buNone/>
            </a:pPr>
            <a:endParaRPr lang="en-US" sz="2400" kern="1200" dirty="0"/>
          </a:p>
        </p:txBody>
      </p:sp>
      <p:sp>
        <p:nvSpPr>
          <p:cNvPr id="21" name="Freeform: Shape 20"/>
          <p:cNvSpPr/>
          <p:nvPr/>
        </p:nvSpPr>
        <p:spPr>
          <a:xfrm>
            <a:off x="841580" y="1410800"/>
            <a:ext cx="2074114" cy="2911202"/>
          </a:xfrm>
          <a:custGeom>
            <a:avLst/>
            <a:gdLst>
              <a:gd name="connsiteX0" fmla="*/ 0 w 1753674"/>
              <a:gd name="connsiteY0" fmla="*/ 0 h 2911202"/>
              <a:gd name="connsiteX1" fmla="*/ 1753674 w 1753674"/>
              <a:gd name="connsiteY1" fmla="*/ 0 h 2911202"/>
              <a:gd name="connsiteX2" fmla="*/ 1753674 w 1753674"/>
              <a:gd name="connsiteY2" fmla="*/ 2911202 h 2911202"/>
              <a:gd name="connsiteX3" fmla="*/ 0 w 1753674"/>
              <a:gd name="connsiteY3" fmla="*/ 2911202 h 2911202"/>
              <a:gd name="connsiteX4" fmla="*/ 0 w 1753674"/>
              <a:gd name="connsiteY4" fmla="*/ 0 h 2911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74" h="2911202">
                <a:moveTo>
                  <a:pt x="0" y="0"/>
                </a:moveTo>
                <a:lnTo>
                  <a:pt x="1753674" y="0"/>
                </a:lnTo>
                <a:lnTo>
                  <a:pt x="1753674" y="2911202"/>
                </a:lnTo>
                <a:lnTo>
                  <a:pt x="0" y="2911202"/>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48006" rIns="0" bIns="0" numCol="1" spcCol="1270" anchor="t" anchorCtr="0">
            <a:noAutofit/>
          </a:bodyPr>
          <a:lstStyle/>
          <a:p>
            <a:pPr marL="0" lvl="0" indent="0" algn="l" defTabSz="622300">
              <a:lnSpc>
                <a:spcPct val="90000"/>
              </a:lnSpc>
              <a:spcBef>
                <a:spcPct val="0"/>
              </a:spcBef>
              <a:buNone/>
            </a:pPr>
            <a:endParaRPr lang="en-US" sz="1600" kern="1200" dirty="0">
              <a:solidFill>
                <a:schemeClr val="tx1"/>
              </a:solidFill>
              <a:ea typeface="Century Gothic" charset="0"/>
              <a:cs typeface="Century Gothic" charset="0"/>
            </a:endParaRPr>
          </a:p>
          <a:p>
            <a:pPr marL="169863" lvl="0" indent="-169863" algn="l" defTabSz="622300">
              <a:lnSpc>
                <a:spcPct val="90000"/>
              </a:lnSpc>
              <a:spcBef>
                <a:spcPct val="0"/>
              </a:spcBef>
              <a:buFont typeface="Arial" panose="020B0604020202020204" pitchFamily="34" charset="0"/>
              <a:buChar char="•"/>
            </a:pPr>
            <a:r>
              <a:rPr lang="en-US" sz="1600" kern="1200" dirty="0">
                <a:solidFill>
                  <a:schemeClr val="bg1"/>
                </a:solidFill>
                <a:ea typeface="Century Gothic" charset="0"/>
                <a:cs typeface="Century Gothic" charset="0"/>
              </a:rPr>
              <a:t>Collaborative Project Management</a:t>
            </a:r>
          </a:p>
          <a:p>
            <a:pPr marL="169863" lvl="0" indent="-169863" algn="l" defTabSz="622300">
              <a:lnSpc>
                <a:spcPct val="90000"/>
              </a:lnSpc>
              <a:spcBef>
                <a:spcPct val="0"/>
              </a:spcBef>
              <a:buFont typeface="Arial" panose="020B0604020202020204" pitchFamily="34" charset="0"/>
              <a:buChar char="•"/>
            </a:pPr>
            <a:r>
              <a:rPr lang="en-US" sz="1600" kern="1200" dirty="0">
                <a:solidFill>
                  <a:schemeClr val="bg1"/>
                </a:solidFill>
                <a:ea typeface="Century Gothic" charset="0"/>
                <a:cs typeface="Century Gothic" charset="0"/>
              </a:rPr>
              <a:t>Interactive Technologies like Smartsheet</a:t>
            </a:r>
            <a:r>
              <a:rPr lang="en-US" sz="1600" dirty="0">
                <a:solidFill>
                  <a:schemeClr val="bg1"/>
                </a:solidFill>
                <a:ea typeface="Century Gothic" charset="0"/>
                <a:cs typeface="Century Gothic" charset="0"/>
              </a:rPr>
              <a:t> providing real-time project schedule updates</a:t>
            </a:r>
            <a:endParaRPr lang="en-US" sz="1600" kern="1200" dirty="0">
              <a:solidFill>
                <a:schemeClr val="bg1"/>
              </a:solidFill>
              <a:ea typeface="Century Gothic" charset="0"/>
              <a:cs typeface="Century Gothic" charset="0"/>
            </a:endParaRPr>
          </a:p>
          <a:p>
            <a:pPr marL="169863" lvl="0" indent="-169863" algn="l" defTabSz="622300">
              <a:lnSpc>
                <a:spcPct val="90000"/>
              </a:lnSpc>
              <a:spcBef>
                <a:spcPct val="0"/>
              </a:spcBef>
              <a:buFont typeface="Arial" panose="020B0604020202020204" pitchFamily="34" charset="0"/>
              <a:buChar char="•"/>
            </a:pPr>
            <a:r>
              <a:rPr lang="en-GB" sz="1600" kern="1200" dirty="0">
                <a:solidFill>
                  <a:schemeClr val="bg1"/>
                </a:solidFill>
                <a:ea typeface="Century Gothic" charset="0"/>
                <a:cs typeface="Century Gothic" charset="0"/>
              </a:rPr>
              <a:t>Optimize your processes  leveraging Best Practices</a:t>
            </a:r>
            <a:endParaRPr lang="en-US" sz="1600" kern="1200" dirty="0">
              <a:solidFill>
                <a:schemeClr val="bg1"/>
              </a:solidFill>
              <a:ea typeface="Century Gothic" charset="0"/>
              <a:cs typeface="Century Gothic" charset="0"/>
            </a:endParaRPr>
          </a:p>
          <a:p>
            <a:pPr marL="169863" lvl="0" indent="-169863" algn="l" defTabSz="622300">
              <a:lnSpc>
                <a:spcPct val="90000"/>
              </a:lnSpc>
              <a:spcBef>
                <a:spcPct val="0"/>
              </a:spcBef>
              <a:buFont typeface="Arial" panose="020B0604020202020204" pitchFamily="34" charset="0"/>
              <a:buChar char="•"/>
            </a:pPr>
            <a:r>
              <a:rPr lang="en-GB" sz="1600" kern="1200" dirty="0">
                <a:solidFill>
                  <a:schemeClr val="bg1"/>
                </a:solidFill>
                <a:ea typeface="Century Gothic" charset="0"/>
                <a:cs typeface="Century Gothic" charset="0"/>
              </a:rPr>
              <a:t>Define your success factors &amp; performance measures</a:t>
            </a:r>
            <a:endParaRPr lang="en-US" sz="1600" kern="1200" dirty="0">
              <a:solidFill>
                <a:schemeClr val="bg1"/>
              </a:solidFill>
              <a:ea typeface="Century Gothic" charset="0"/>
              <a:cs typeface="Century Gothic" charset="0"/>
            </a:endParaRPr>
          </a:p>
        </p:txBody>
      </p:sp>
      <p:sp>
        <p:nvSpPr>
          <p:cNvPr id="22" name="Freeform: Shape 21"/>
          <p:cNvSpPr/>
          <p:nvPr/>
        </p:nvSpPr>
        <p:spPr>
          <a:xfrm rot="16200000">
            <a:off x="2920385" y="1895281"/>
            <a:ext cx="3143006" cy="2353926"/>
          </a:xfrm>
          <a:custGeom>
            <a:avLst/>
            <a:gdLst>
              <a:gd name="connsiteX0" fmla="*/ 0 w 2353925"/>
              <a:gd name="connsiteY0" fmla="*/ 117696 h 2911202"/>
              <a:gd name="connsiteX1" fmla="*/ 117696 w 2353925"/>
              <a:gd name="connsiteY1" fmla="*/ 0 h 2911202"/>
              <a:gd name="connsiteX2" fmla="*/ 2236229 w 2353925"/>
              <a:gd name="connsiteY2" fmla="*/ 0 h 2911202"/>
              <a:gd name="connsiteX3" fmla="*/ 2353925 w 2353925"/>
              <a:gd name="connsiteY3" fmla="*/ 117696 h 2911202"/>
              <a:gd name="connsiteX4" fmla="*/ 2353925 w 2353925"/>
              <a:gd name="connsiteY4" fmla="*/ 2793506 h 2911202"/>
              <a:gd name="connsiteX5" fmla="*/ 2236229 w 2353925"/>
              <a:gd name="connsiteY5" fmla="*/ 2911202 h 2911202"/>
              <a:gd name="connsiteX6" fmla="*/ 117696 w 2353925"/>
              <a:gd name="connsiteY6" fmla="*/ 2911202 h 2911202"/>
              <a:gd name="connsiteX7" fmla="*/ 0 w 2353925"/>
              <a:gd name="connsiteY7" fmla="*/ 2793506 h 2911202"/>
              <a:gd name="connsiteX8" fmla="*/ 0 w 2353925"/>
              <a:gd name="connsiteY8" fmla="*/ 117696 h 29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925" h="2911202">
                <a:moveTo>
                  <a:pt x="2258759" y="1"/>
                </a:moveTo>
                <a:cubicBezTo>
                  <a:pt x="2311318" y="1"/>
                  <a:pt x="2353925" y="65170"/>
                  <a:pt x="2353925" y="145560"/>
                </a:cubicBezTo>
                <a:lnTo>
                  <a:pt x="2353925" y="2765642"/>
                </a:lnTo>
                <a:cubicBezTo>
                  <a:pt x="2353925" y="2846032"/>
                  <a:pt x="2311318" y="2911201"/>
                  <a:pt x="2258759" y="2911201"/>
                </a:cubicBezTo>
                <a:lnTo>
                  <a:pt x="95166" y="2911201"/>
                </a:lnTo>
                <a:cubicBezTo>
                  <a:pt x="42607" y="2911201"/>
                  <a:pt x="0" y="2846032"/>
                  <a:pt x="0" y="2765642"/>
                </a:cubicBezTo>
                <a:lnTo>
                  <a:pt x="0" y="145560"/>
                </a:lnTo>
                <a:cubicBezTo>
                  <a:pt x="0" y="65170"/>
                  <a:pt x="42607" y="1"/>
                  <a:pt x="95166" y="1"/>
                </a:cubicBezTo>
                <a:lnTo>
                  <a:pt x="2258759" y="1"/>
                </a:lnTo>
                <a:close/>
              </a:path>
            </a:pathLst>
          </a:custGeom>
          <a:solidFill>
            <a:srgbClr val="008FBE"/>
          </a:solidFill>
        </p:spPr>
        <p:style>
          <a:lnRef idx="2">
            <a:schemeClr val="lt1">
              <a:hueOff val="0"/>
              <a:satOff val="0"/>
              <a:lumOff val="0"/>
              <a:alphaOff val="0"/>
            </a:schemeClr>
          </a:lnRef>
          <a:fillRef idx="1">
            <a:schemeClr val="accent3">
              <a:hueOff val="-1025646"/>
              <a:satOff val="0"/>
              <a:lumOff val="-784"/>
              <a:alphaOff val="0"/>
            </a:schemeClr>
          </a:fillRef>
          <a:effectRef idx="0">
            <a:schemeClr val="accent3">
              <a:hueOff val="-1025646"/>
              <a:satOff val="0"/>
              <a:lumOff val="-784"/>
              <a:alphaOff val="0"/>
            </a:schemeClr>
          </a:effectRef>
          <a:fontRef idx="minor">
            <a:schemeClr val="lt1"/>
          </a:fontRef>
        </p:style>
        <p:txBody>
          <a:bodyPr spcFirstLastPara="0" vert="horz" wrap="square" lIns="524016" tIns="82296" rIns="106680" bIns="1883140" numCol="1" spcCol="1270" anchor="t" anchorCtr="0">
            <a:noAutofit/>
          </a:bodyPr>
          <a:lstStyle/>
          <a:p>
            <a:pPr marL="0" lvl="0" indent="0" algn="r" defTabSz="1066800">
              <a:lnSpc>
                <a:spcPct val="90000"/>
              </a:lnSpc>
              <a:spcBef>
                <a:spcPct val="0"/>
              </a:spcBef>
              <a:spcAft>
                <a:spcPct val="35000"/>
              </a:spcAft>
              <a:buNone/>
            </a:pPr>
            <a:endParaRPr lang="en-US" sz="2400" kern="1200" dirty="0"/>
          </a:p>
        </p:txBody>
      </p:sp>
      <p:sp>
        <p:nvSpPr>
          <p:cNvPr id="24" name="Freeform: Shape 23"/>
          <p:cNvSpPr/>
          <p:nvPr/>
        </p:nvSpPr>
        <p:spPr>
          <a:xfrm>
            <a:off x="3490943" y="1410800"/>
            <a:ext cx="2078420" cy="2911202"/>
          </a:xfrm>
          <a:custGeom>
            <a:avLst/>
            <a:gdLst>
              <a:gd name="connsiteX0" fmla="*/ 0 w 1753674"/>
              <a:gd name="connsiteY0" fmla="*/ 0 h 2911202"/>
              <a:gd name="connsiteX1" fmla="*/ 1753674 w 1753674"/>
              <a:gd name="connsiteY1" fmla="*/ 0 h 2911202"/>
              <a:gd name="connsiteX2" fmla="*/ 1753674 w 1753674"/>
              <a:gd name="connsiteY2" fmla="*/ 2911202 h 2911202"/>
              <a:gd name="connsiteX3" fmla="*/ 0 w 1753674"/>
              <a:gd name="connsiteY3" fmla="*/ 2911202 h 2911202"/>
              <a:gd name="connsiteX4" fmla="*/ 0 w 1753674"/>
              <a:gd name="connsiteY4" fmla="*/ 0 h 2911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74" h="2911202">
                <a:moveTo>
                  <a:pt x="0" y="0"/>
                </a:moveTo>
                <a:lnTo>
                  <a:pt x="1753674" y="0"/>
                </a:lnTo>
                <a:lnTo>
                  <a:pt x="1753674" y="2911202"/>
                </a:lnTo>
                <a:lnTo>
                  <a:pt x="0" y="2911202"/>
                </a:lnTo>
                <a:lnTo>
                  <a:pt x="0" y="0"/>
                </a:lnTo>
                <a:close/>
              </a:path>
            </a:pathLst>
          </a:custGeom>
          <a:noFill/>
          <a:ln>
            <a:noFill/>
          </a:ln>
          <a:sp3d/>
        </p:spPr>
        <p:style>
          <a:lnRef idx="2">
            <a:scrgbClr r="0" g="0" b="0"/>
          </a:lnRef>
          <a:fillRef idx="1">
            <a:scrgbClr r="0" g="0" b="0"/>
          </a:fillRef>
          <a:effectRef idx="0">
            <a:schemeClr val="accent3">
              <a:hueOff val="-1025646"/>
              <a:satOff val="0"/>
              <a:lumOff val="-784"/>
              <a:alphaOff val="0"/>
            </a:schemeClr>
          </a:effectRef>
          <a:fontRef idx="minor">
            <a:schemeClr val="lt1"/>
          </a:fontRef>
        </p:style>
        <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endParaRPr lang="en-US" sz="1600" kern="1200" dirty="0">
              <a:solidFill>
                <a:srgbClr val="002855"/>
              </a:solidFill>
              <a:ea typeface="Century Gothic" charset="0"/>
              <a:cs typeface="Century Gothic" charset="0"/>
            </a:endParaRPr>
          </a:p>
          <a:p>
            <a:pPr marL="169863" lvl="0" indent="-169863" algn="l" defTabSz="711200">
              <a:lnSpc>
                <a:spcPct val="90000"/>
              </a:lnSpc>
              <a:spcBef>
                <a:spcPct val="0"/>
              </a:spcBef>
              <a:buFont typeface="Arial" panose="020B0604020202020204" pitchFamily="34" charset="0"/>
              <a:buChar char="•"/>
            </a:pPr>
            <a:r>
              <a:rPr lang="en-US" sz="1600" kern="1200" dirty="0">
                <a:solidFill>
                  <a:schemeClr val="bg1"/>
                </a:solidFill>
                <a:ea typeface="Century Gothic" charset="0"/>
                <a:cs typeface="Century Gothic" charset="0"/>
              </a:rPr>
              <a:t>Proven, Evolving and Innovative Methodology</a:t>
            </a:r>
          </a:p>
          <a:p>
            <a:pPr marL="169863" lvl="0" indent="-169863" algn="l" defTabSz="622300">
              <a:lnSpc>
                <a:spcPct val="90000"/>
              </a:lnSpc>
              <a:spcBef>
                <a:spcPct val="0"/>
              </a:spcBef>
              <a:buFont typeface="Arial" panose="020B0604020202020204" pitchFamily="34" charset="0"/>
              <a:buChar char="•"/>
            </a:pPr>
            <a:r>
              <a:rPr lang="en-US" sz="1600" kern="1200" dirty="0">
                <a:solidFill>
                  <a:schemeClr val="bg1"/>
                </a:solidFill>
                <a:ea typeface="Century Gothic" charset="0"/>
                <a:cs typeface="Century Gothic" charset="0"/>
              </a:rPr>
              <a:t>Enables rapid configuration of Medidata Platform</a:t>
            </a:r>
          </a:p>
          <a:p>
            <a:pPr marL="169863" lvl="0" indent="-169863" algn="l" defTabSz="622300">
              <a:lnSpc>
                <a:spcPct val="90000"/>
              </a:lnSpc>
              <a:spcBef>
                <a:spcPct val="0"/>
              </a:spcBef>
              <a:buFont typeface="Arial" panose="020B0604020202020204" pitchFamily="34" charset="0"/>
              <a:buChar char="•"/>
            </a:pPr>
            <a:r>
              <a:rPr lang="en-US" sz="1600" dirty="0">
                <a:solidFill>
                  <a:schemeClr val="bg1"/>
                </a:solidFill>
                <a:ea typeface="Century Gothic" charset="0"/>
                <a:cs typeface="Century Gothic" charset="0"/>
              </a:rPr>
              <a:t>Guiding principles with touchpoints through engagement</a:t>
            </a:r>
          </a:p>
          <a:p>
            <a:pPr marL="169863" lvl="0" indent="-169863" algn="l" defTabSz="622300">
              <a:lnSpc>
                <a:spcPct val="90000"/>
              </a:lnSpc>
              <a:spcBef>
                <a:spcPct val="0"/>
              </a:spcBef>
              <a:buFont typeface="Arial" panose="020B0604020202020204" pitchFamily="34" charset="0"/>
              <a:buChar char="•"/>
            </a:pPr>
            <a:r>
              <a:rPr lang="en-US" sz="1600" dirty="0">
                <a:solidFill>
                  <a:schemeClr val="bg1"/>
                </a:solidFill>
                <a:ea typeface="Century Gothic" charset="0"/>
                <a:cs typeface="Century Gothic" charset="0"/>
              </a:rPr>
              <a:t>Leverage Rapid Study Builder to collect, record and approve user requirements</a:t>
            </a:r>
            <a:endParaRPr lang="en-GB" sz="1600" kern="1200" dirty="0">
              <a:solidFill>
                <a:schemeClr val="bg1"/>
              </a:solidFill>
              <a:ea typeface="Century Gothic" charset="0"/>
              <a:cs typeface="Century Gothic" charset="0"/>
            </a:endParaRPr>
          </a:p>
        </p:txBody>
      </p:sp>
      <p:sp>
        <p:nvSpPr>
          <p:cNvPr id="6" name="TextBox 5"/>
          <p:cNvSpPr txBox="1"/>
          <p:nvPr/>
        </p:nvSpPr>
        <p:spPr>
          <a:xfrm>
            <a:off x="1153653" y="1178725"/>
            <a:ext cx="1289304" cy="228525"/>
          </a:xfrm>
          <a:prstGeom prst="rect">
            <a:avLst/>
          </a:prstGeom>
          <a:noFill/>
          <a:effectLst/>
        </p:spPr>
        <p:txBody>
          <a:bodyPr wrap="none" lIns="34290" rIns="34290" rtlCol="0">
            <a:noAutofit/>
          </a:bodyPr>
          <a:lstStyle/>
          <a:p>
            <a:pPr algn="ctr">
              <a:lnSpc>
                <a:spcPct val="85000"/>
              </a:lnSpc>
              <a:spcBef>
                <a:spcPts val="525"/>
              </a:spcBef>
            </a:pPr>
            <a:r>
              <a:rPr lang="en-GB" b="1" dirty="0">
                <a:solidFill>
                  <a:srgbClr val="0055B7"/>
                </a:solidFill>
                <a:ea typeface="Century Gothic" charset="0"/>
                <a:cs typeface="Century Gothic" charset="0"/>
              </a:rPr>
              <a:t>Reduce Risk</a:t>
            </a:r>
            <a:endParaRPr lang="en-US" b="1" dirty="0">
              <a:solidFill>
                <a:srgbClr val="0055B7"/>
              </a:solidFill>
              <a:ea typeface="Century Gothic" charset="0"/>
              <a:cs typeface="Century Gothic" charset="0"/>
            </a:endParaRPr>
          </a:p>
        </p:txBody>
      </p:sp>
      <p:sp>
        <p:nvSpPr>
          <p:cNvPr id="7" name="TextBox 6"/>
          <p:cNvSpPr txBox="1"/>
          <p:nvPr/>
        </p:nvSpPr>
        <p:spPr>
          <a:xfrm>
            <a:off x="3847236" y="1178725"/>
            <a:ext cx="1289304" cy="228525"/>
          </a:xfrm>
          <a:prstGeom prst="rect">
            <a:avLst/>
          </a:prstGeom>
          <a:noFill/>
          <a:effectLst/>
        </p:spPr>
        <p:txBody>
          <a:bodyPr wrap="none" lIns="34290" rIns="34290" rtlCol="0">
            <a:noAutofit/>
          </a:bodyPr>
          <a:lstStyle/>
          <a:p>
            <a:pPr algn="ctr">
              <a:lnSpc>
                <a:spcPct val="85000"/>
              </a:lnSpc>
              <a:spcBef>
                <a:spcPts val="525"/>
              </a:spcBef>
            </a:pPr>
            <a:r>
              <a:rPr lang="en-GB" b="1" dirty="0">
                <a:solidFill>
                  <a:srgbClr val="008FBE"/>
                </a:solidFill>
                <a:ea typeface="Century Gothic" charset="0"/>
                <a:cs typeface="Century Gothic" charset="0"/>
              </a:rPr>
              <a:t>Save Time</a:t>
            </a:r>
            <a:endParaRPr lang="en-US" b="1" dirty="0">
              <a:solidFill>
                <a:srgbClr val="008FBE"/>
              </a:solidFill>
              <a:ea typeface="Century Gothic" charset="0"/>
              <a:cs typeface="Century Gothic" charset="0"/>
            </a:endParaRPr>
          </a:p>
        </p:txBody>
      </p:sp>
      <p:sp>
        <p:nvSpPr>
          <p:cNvPr id="10" name="Oval 23"/>
          <p:cNvSpPr>
            <a:spLocks noChangeArrowheads="1"/>
          </p:cNvSpPr>
          <p:nvPr/>
        </p:nvSpPr>
        <p:spPr bwMode="auto">
          <a:xfrm>
            <a:off x="500623" y="4411952"/>
            <a:ext cx="402336" cy="404867"/>
          </a:xfrm>
          <a:prstGeom prst="ellipse">
            <a:avLst/>
          </a:prstGeom>
          <a:solidFill>
            <a:srgbClr val="0055B7"/>
          </a:solidFill>
          <a:ln w="19050">
            <a:solidFill>
              <a:schemeClr val="bg1"/>
            </a:solidFill>
            <a:headEnd/>
            <a:tailEnd/>
          </a:ln>
          <a:effectLst/>
        </p:spPr>
        <p:style>
          <a:lnRef idx="3">
            <a:schemeClr val="lt1"/>
          </a:lnRef>
          <a:fillRef idx="1">
            <a:schemeClr val="accent3"/>
          </a:fillRef>
          <a:effectRef idx="1">
            <a:schemeClr val="accent3"/>
          </a:effectRef>
          <a:fontRef idx="minor">
            <a:schemeClr val="lt1"/>
          </a:fontRef>
        </p:style>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1" name="Freeform 41"/>
          <p:cNvSpPr>
            <a:spLocks noEditPoints="1"/>
          </p:cNvSpPr>
          <p:nvPr/>
        </p:nvSpPr>
        <p:spPr bwMode="auto">
          <a:xfrm>
            <a:off x="586781" y="4486031"/>
            <a:ext cx="230021" cy="230774"/>
          </a:xfrm>
          <a:custGeom>
            <a:avLst/>
            <a:gdLst/>
            <a:ahLst/>
            <a:cxnLst>
              <a:cxn ang="0">
                <a:pos x="67" y="34"/>
              </a:cxn>
              <a:cxn ang="0">
                <a:pos x="99" y="66"/>
              </a:cxn>
              <a:cxn ang="0">
                <a:pos x="67" y="99"/>
              </a:cxn>
              <a:cxn ang="0">
                <a:pos x="34" y="66"/>
              </a:cxn>
              <a:cxn ang="0">
                <a:pos x="67" y="34"/>
              </a:cxn>
              <a:cxn ang="0">
                <a:pos x="80" y="0"/>
              </a:cxn>
              <a:cxn ang="0">
                <a:pos x="82" y="15"/>
              </a:cxn>
              <a:cxn ang="0">
                <a:pos x="89" y="18"/>
              </a:cxn>
              <a:cxn ang="0">
                <a:pos x="103" y="9"/>
              </a:cxn>
              <a:cxn ang="0">
                <a:pos x="123" y="28"/>
              </a:cxn>
              <a:cxn ang="0">
                <a:pos x="114" y="41"/>
              </a:cxn>
              <a:cxn ang="0">
                <a:pos x="117" y="48"/>
              </a:cxn>
              <a:cxn ang="0">
                <a:pos x="134" y="51"/>
              </a:cxn>
              <a:cxn ang="0">
                <a:pos x="134" y="80"/>
              </a:cxn>
              <a:cxn ang="0">
                <a:pos x="118" y="82"/>
              </a:cxn>
              <a:cxn ang="0">
                <a:pos x="115" y="89"/>
              </a:cxn>
              <a:cxn ang="0">
                <a:pos x="125" y="103"/>
              </a:cxn>
              <a:cxn ang="0">
                <a:pos x="105" y="123"/>
              </a:cxn>
              <a:cxn ang="0">
                <a:pos x="92" y="114"/>
              </a:cxn>
              <a:cxn ang="0">
                <a:pos x="85" y="117"/>
              </a:cxn>
              <a:cxn ang="0">
                <a:pos x="82" y="133"/>
              </a:cxn>
              <a:cxn ang="0">
                <a:pos x="53" y="133"/>
              </a:cxn>
              <a:cxn ang="0">
                <a:pos x="51" y="118"/>
              </a:cxn>
              <a:cxn ang="0">
                <a:pos x="44" y="115"/>
              </a:cxn>
              <a:cxn ang="0">
                <a:pos x="30" y="124"/>
              </a:cxn>
              <a:cxn ang="0">
                <a:pos x="10" y="104"/>
              </a:cxn>
              <a:cxn ang="0">
                <a:pos x="19" y="92"/>
              </a:cxn>
              <a:cxn ang="0">
                <a:pos x="16" y="85"/>
              </a:cxn>
              <a:cxn ang="0">
                <a:pos x="0" y="81"/>
              </a:cxn>
              <a:cxn ang="0">
                <a:pos x="0" y="53"/>
              </a:cxn>
              <a:cxn ang="0">
                <a:pos x="15" y="51"/>
              </a:cxn>
              <a:cxn ang="0">
                <a:pos x="18" y="44"/>
              </a:cxn>
              <a:cxn ang="0">
                <a:pos x="9" y="30"/>
              </a:cxn>
              <a:cxn ang="0">
                <a:pos x="28" y="10"/>
              </a:cxn>
              <a:cxn ang="0">
                <a:pos x="41" y="19"/>
              </a:cxn>
              <a:cxn ang="0">
                <a:pos x="48" y="16"/>
              </a:cxn>
              <a:cxn ang="0">
                <a:pos x="52" y="0"/>
              </a:cxn>
              <a:cxn ang="0">
                <a:pos x="80" y="0"/>
              </a:cxn>
            </a:cxnLst>
            <a:rect l="0" t="0" r="r" b="b"/>
            <a:pathLst>
              <a:path w="134" h="133">
                <a:moveTo>
                  <a:pt x="67" y="34"/>
                </a:moveTo>
                <a:cubicBezTo>
                  <a:pt x="85" y="34"/>
                  <a:pt x="99" y="48"/>
                  <a:pt x="99" y="66"/>
                </a:cubicBezTo>
                <a:cubicBezTo>
                  <a:pt x="99" y="84"/>
                  <a:pt x="85" y="99"/>
                  <a:pt x="67" y="99"/>
                </a:cubicBezTo>
                <a:cubicBezTo>
                  <a:pt x="48" y="99"/>
                  <a:pt x="34" y="84"/>
                  <a:pt x="34" y="66"/>
                </a:cubicBezTo>
                <a:cubicBezTo>
                  <a:pt x="34" y="48"/>
                  <a:pt x="48" y="34"/>
                  <a:pt x="67" y="34"/>
                </a:cubicBezTo>
                <a:close/>
                <a:moveTo>
                  <a:pt x="80" y="0"/>
                </a:moveTo>
                <a:lnTo>
                  <a:pt x="82" y="15"/>
                </a:lnTo>
                <a:cubicBezTo>
                  <a:pt x="83" y="18"/>
                  <a:pt x="86" y="20"/>
                  <a:pt x="89" y="18"/>
                </a:cubicBezTo>
                <a:lnTo>
                  <a:pt x="103" y="9"/>
                </a:lnTo>
                <a:lnTo>
                  <a:pt x="123" y="28"/>
                </a:lnTo>
                <a:lnTo>
                  <a:pt x="114" y="41"/>
                </a:lnTo>
                <a:cubicBezTo>
                  <a:pt x="112" y="44"/>
                  <a:pt x="114" y="47"/>
                  <a:pt x="117" y="48"/>
                </a:cubicBezTo>
                <a:lnTo>
                  <a:pt x="134" y="51"/>
                </a:lnTo>
                <a:lnTo>
                  <a:pt x="134" y="80"/>
                </a:lnTo>
                <a:lnTo>
                  <a:pt x="118" y="82"/>
                </a:lnTo>
                <a:cubicBezTo>
                  <a:pt x="115" y="82"/>
                  <a:pt x="113" y="86"/>
                  <a:pt x="115" y="89"/>
                </a:cubicBezTo>
                <a:lnTo>
                  <a:pt x="125" y="103"/>
                </a:lnTo>
                <a:lnTo>
                  <a:pt x="105" y="123"/>
                </a:lnTo>
                <a:lnTo>
                  <a:pt x="92" y="114"/>
                </a:lnTo>
                <a:cubicBezTo>
                  <a:pt x="89" y="112"/>
                  <a:pt x="86" y="114"/>
                  <a:pt x="85" y="117"/>
                </a:cubicBezTo>
                <a:lnTo>
                  <a:pt x="82" y="133"/>
                </a:lnTo>
                <a:lnTo>
                  <a:pt x="53" y="133"/>
                </a:lnTo>
                <a:lnTo>
                  <a:pt x="51" y="118"/>
                </a:lnTo>
                <a:cubicBezTo>
                  <a:pt x="51" y="115"/>
                  <a:pt x="47" y="113"/>
                  <a:pt x="44" y="115"/>
                </a:cubicBezTo>
                <a:lnTo>
                  <a:pt x="30" y="124"/>
                </a:lnTo>
                <a:lnTo>
                  <a:pt x="10" y="104"/>
                </a:lnTo>
                <a:lnTo>
                  <a:pt x="19" y="92"/>
                </a:lnTo>
                <a:cubicBezTo>
                  <a:pt x="21" y="89"/>
                  <a:pt x="19" y="85"/>
                  <a:pt x="16" y="85"/>
                </a:cubicBezTo>
                <a:lnTo>
                  <a:pt x="0" y="81"/>
                </a:lnTo>
                <a:lnTo>
                  <a:pt x="0" y="53"/>
                </a:lnTo>
                <a:lnTo>
                  <a:pt x="15" y="51"/>
                </a:lnTo>
                <a:cubicBezTo>
                  <a:pt x="18" y="50"/>
                  <a:pt x="20" y="47"/>
                  <a:pt x="18" y="44"/>
                </a:cubicBezTo>
                <a:lnTo>
                  <a:pt x="9" y="30"/>
                </a:lnTo>
                <a:lnTo>
                  <a:pt x="28" y="10"/>
                </a:lnTo>
                <a:lnTo>
                  <a:pt x="41" y="19"/>
                </a:lnTo>
                <a:cubicBezTo>
                  <a:pt x="44" y="21"/>
                  <a:pt x="47" y="19"/>
                  <a:pt x="48" y="16"/>
                </a:cubicBezTo>
                <a:lnTo>
                  <a:pt x="52" y="0"/>
                </a:lnTo>
                <a:lnTo>
                  <a:pt x="80" y="0"/>
                </a:lnTo>
                <a:close/>
              </a:path>
            </a:pathLst>
          </a:custGeom>
          <a:solidFill>
            <a:schemeClr val="bg1"/>
          </a:solidFill>
          <a:ln w="9525">
            <a:noFill/>
            <a:headEnd/>
            <a:tailEnd/>
          </a:ln>
          <a:effectLst/>
        </p:spPr>
        <p:style>
          <a:lnRef idx="3">
            <a:schemeClr val="lt1"/>
          </a:lnRef>
          <a:fillRef idx="1">
            <a:schemeClr val="accent3"/>
          </a:fillRef>
          <a:effectRef idx="1">
            <a:schemeClr val="accent3"/>
          </a:effectRef>
          <a:fontRef idx="minor">
            <a:schemeClr val="lt1"/>
          </a:fontRef>
        </p:style>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3" name="Oval 9"/>
          <p:cNvSpPr>
            <a:spLocks noChangeArrowheads="1"/>
          </p:cNvSpPr>
          <p:nvPr/>
        </p:nvSpPr>
        <p:spPr bwMode="auto">
          <a:xfrm>
            <a:off x="3260238" y="4399389"/>
            <a:ext cx="402336" cy="404867"/>
          </a:xfrm>
          <a:prstGeom prst="ellipse">
            <a:avLst/>
          </a:prstGeom>
          <a:solidFill>
            <a:srgbClr val="008FBE"/>
          </a:solidFill>
          <a:ln w="19050">
            <a:solidFill>
              <a:schemeClr val="bg1"/>
            </a:solidFill>
            <a:headEnd/>
            <a:tailEnd/>
          </a:ln>
          <a:effectLst/>
        </p:spPr>
        <p:style>
          <a:lnRef idx="3">
            <a:schemeClr val="lt1"/>
          </a:lnRef>
          <a:fillRef idx="1">
            <a:schemeClr val="accent3"/>
          </a:fillRef>
          <a:effectRef idx="1">
            <a:schemeClr val="accent3"/>
          </a:effectRef>
          <a:fontRef idx="minor">
            <a:schemeClr val="lt1"/>
          </a:fontRef>
        </p:style>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4" name="Freeform 10"/>
          <p:cNvSpPr>
            <a:spLocks noEditPoints="1"/>
          </p:cNvSpPr>
          <p:nvPr/>
        </p:nvSpPr>
        <p:spPr bwMode="auto">
          <a:xfrm>
            <a:off x="3325453" y="4502431"/>
            <a:ext cx="283504" cy="197256"/>
          </a:xfrm>
          <a:custGeom>
            <a:avLst/>
            <a:gdLst/>
            <a:ahLst/>
            <a:cxnLst>
              <a:cxn ang="0">
                <a:pos x="80" y="142"/>
              </a:cxn>
              <a:cxn ang="0">
                <a:pos x="61" y="151"/>
              </a:cxn>
              <a:cxn ang="0">
                <a:pos x="51" y="132"/>
              </a:cxn>
              <a:cxn ang="0">
                <a:pos x="42" y="123"/>
              </a:cxn>
              <a:cxn ang="0">
                <a:pos x="0" y="170"/>
              </a:cxn>
              <a:cxn ang="0">
                <a:pos x="260" y="180"/>
              </a:cxn>
              <a:cxn ang="0">
                <a:pos x="261" y="161"/>
              </a:cxn>
              <a:cxn ang="0">
                <a:pos x="222" y="154"/>
              </a:cxn>
              <a:cxn ang="0">
                <a:pos x="51" y="161"/>
              </a:cxn>
              <a:cxn ang="0">
                <a:pos x="42" y="123"/>
              </a:cxn>
              <a:cxn ang="0">
                <a:pos x="194" y="142"/>
              </a:cxn>
              <a:cxn ang="0">
                <a:pos x="204" y="152"/>
              </a:cxn>
              <a:cxn ang="0">
                <a:pos x="213" y="123"/>
              </a:cxn>
              <a:cxn ang="0">
                <a:pos x="213" y="113"/>
              </a:cxn>
              <a:cxn ang="0">
                <a:pos x="194" y="84"/>
              </a:cxn>
              <a:cxn ang="0">
                <a:pos x="213" y="113"/>
              </a:cxn>
              <a:cxn ang="0">
                <a:pos x="194" y="57"/>
              </a:cxn>
              <a:cxn ang="0">
                <a:pos x="204" y="47"/>
              </a:cxn>
              <a:cxn ang="0">
                <a:pos x="213" y="76"/>
              </a:cxn>
              <a:cxn ang="0">
                <a:pos x="146" y="18"/>
              </a:cxn>
              <a:cxn ang="0">
                <a:pos x="184" y="27"/>
              </a:cxn>
              <a:cxn ang="0">
                <a:pos x="175" y="152"/>
              </a:cxn>
              <a:cxn ang="0">
                <a:pos x="136" y="142"/>
              </a:cxn>
              <a:cxn ang="0">
                <a:pos x="146" y="18"/>
              </a:cxn>
              <a:cxn ang="0">
                <a:pos x="127" y="123"/>
              </a:cxn>
              <a:cxn ang="0">
                <a:pos x="89" y="27"/>
              </a:cxn>
              <a:cxn ang="0">
                <a:pos x="127" y="132"/>
              </a:cxn>
              <a:cxn ang="0">
                <a:pos x="118" y="151"/>
              </a:cxn>
              <a:cxn ang="0">
                <a:pos x="89" y="142"/>
              </a:cxn>
              <a:cxn ang="0">
                <a:pos x="127" y="132"/>
              </a:cxn>
              <a:cxn ang="0">
                <a:pos x="89" y="9"/>
              </a:cxn>
              <a:cxn ang="0">
                <a:pos x="118" y="0"/>
              </a:cxn>
              <a:cxn ang="0">
                <a:pos x="127" y="19"/>
              </a:cxn>
              <a:cxn ang="0">
                <a:pos x="51" y="47"/>
              </a:cxn>
              <a:cxn ang="0">
                <a:pos x="80" y="123"/>
              </a:cxn>
              <a:cxn ang="0">
                <a:pos x="51" y="47"/>
              </a:cxn>
              <a:cxn ang="0">
                <a:pos x="80" y="28"/>
              </a:cxn>
              <a:cxn ang="0">
                <a:pos x="61" y="18"/>
              </a:cxn>
              <a:cxn ang="0">
                <a:pos x="51" y="38"/>
              </a:cxn>
            </a:cxnLst>
            <a:rect l="0" t="0" r="r" b="b"/>
            <a:pathLst>
              <a:path w="265" h="181">
                <a:moveTo>
                  <a:pt x="80" y="132"/>
                </a:moveTo>
                <a:lnTo>
                  <a:pt x="80" y="142"/>
                </a:lnTo>
                <a:cubicBezTo>
                  <a:pt x="80" y="147"/>
                  <a:pt x="76" y="151"/>
                  <a:pt x="70" y="151"/>
                </a:cubicBezTo>
                <a:lnTo>
                  <a:pt x="61" y="151"/>
                </a:lnTo>
                <a:cubicBezTo>
                  <a:pt x="55" y="151"/>
                  <a:pt x="51" y="147"/>
                  <a:pt x="51" y="142"/>
                </a:cubicBezTo>
                <a:lnTo>
                  <a:pt x="51" y="132"/>
                </a:lnTo>
                <a:lnTo>
                  <a:pt x="80" y="132"/>
                </a:lnTo>
                <a:close/>
                <a:moveTo>
                  <a:pt x="42" y="123"/>
                </a:moveTo>
                <a:lnTo>
                  <a:pt x="3" y="161"/>
                </a:lnTo>
                <a:cubicBezTo>
                  <a:pt x="3" y="161"/>
                  <a:pt x="0" y="160"/>
                  <a:pt x="0" y="170"/>
                </a:cubicBezTo>
                <a:cubicBezTo>
                  <a:pt x="0" y="181"/>
                  <a:pt x="3" y="180"/>
                  <a:pt x="3" y="180"/>
                </a:cubicBezTo>
                <a:lnTo>
                  <a:pt x="260" y="180"/>
                </a:lnTo>
                <a:cubicBezTo>
                  <a:pt x="265" y="180"/>
                  <a:pt x="263" y="171"/>
                  <a:pt x="263" y="171"/>
                </a:cubicBezTo>
                <a:cubicBezTo>
                  <a:pt x="263" y="171"/>
                  <a:pt x="264" y="163"/>
                  <a:pt x="261" y="161"/>
                </a:cubicBezTo>
                <a:lnTo>
                  <a:pt x="222" y="123"/>
                </a:lnTo>
                <a:lnTo>
                  <a:pt x="222" y="154"/>
                </a:lnTo>
                <a:cubicBezTo>
                  <a:pt x="222" y="154"/>
                  <a:pt x="224" y="161"/>
                  <a:pt x="214" y="161"/>
                </a:cubicBezTo>
                <a:lnTo>
                  <a:pt x="51" y="161"/>
                </a:lnTo>
                <a:cubicBezTo>
                  <a:pt x="51" y="161"/>
                  <a:pt x="42" y="161"/>
                  <a:pt x="42" y="151"/>
                </a:cubicBezTo>
                <a:lnTo>
                  <a:pt x="42" y="123"/>
                </a:lnTo>
                <a:close/>
                <a:moveTo>
                  <a:pt x="194" y="123"/>
                </a:moveTo>
                <a:lnTo>
                  <a:pt x="194" y="142"/>
                </a:lnTo>
                <a:cubicBezTo>
                  <a:pt x="194" y="147"/>
                  <a:pt x="197" y="152"/>
                  <a:pt x="203" y="152"/>
                </a:cubicBezTo>
                <a:lnTo>
                  <a:pt x="204" y="152"/>
                </a:lnTo>
                <a:cubicBezTo>
                  <a:pt x="209" y="152"/>
                  <a:pt x="213" y="147"/>
                  <a:pt x="213" y="142"/>
                </a:cubicBezTo>
                <a:lnTo>
                  <a:pt x="213" y="123"/>
                </a:lnTo>
                <a:lnTo>
                  <a:pt x="194" y="123"/>
                </a:lnTo>
                <a:close/>
                <a:moveTo>
                  <a:pt x="213" y="113"/>
                </a:moveTo>
                <a:lnTo>
                  <a:pt x="213" y="85"/>
                </a:lnTo>
                <a:lnTo>
                  <a:pt x="194" y="84"/>
                </a:lnTo>
                <a:lnTo>
                  <a:pt x="194" y="113"/>
                </a:lnTo>
                <a:lnTo>
                  <a:pt x="213" y="113"/>
                </a:lnTo>
                <a:close/>
                <a:moveTo>
                  <a:pt x="194" y="76"/>
                </a:moveTo>
                <a:lnTo>
                  <a:pt x="194" y="57"/>
                </a:lnTo>
                <a:cubicBezTo>
                  <a:pt x="194" y="52"/>
                  <a:pt x="197" y="47"/>
                  <a:pt x="203" y="47"/>
                </a:cubicBezTo>
                <a:lnTo>
                  <a:pt x="204" y="47"/>
                </a:lnTo>
                <a:cubicBezTo>
                  <a:pt x="209" y="47"/>
                  <a:pt x="213" y="52"/>
                  <a:pt x="213" y="57"/>
                </a:cubicBezTo>
                <a:lnTo>
                  <a:pt x="213" y="76"/>
                </a:lnTo>
                <a:lnTo>
                  <a:pt x="194" y="76"/>
                </a:lnTo>
                <a:close/>
                <a:moveTo>
                  <a:pt x="146" y="18"/>
                </a:moveTo>
                <a:lnTo>
                  <a:pt x="175" y="18"/>
                </a:lnTo>
                <a:cubicBezTo>
                  <a:pt x="180" y="18"/>
                  <a:pt x="184" y="22"/>
                  <a:pt x="184" y="27"/>
                </a:cubicBezTo>
                <a:lnTo>
                  <a:pt x="184" y="142"/>
                </a:lnTo>
                <a:cubicBezTo>
                  <a:pt x="184" y="147"/>
                  <a:pt x="180" y="152"/>
                  <a:pt x="175" y="152"/>
                </a:cubicBezTo>
                <a:lnTo>
                  <a:pt x="146" y="152"/>
                </a:lnTo>
                <a:cubicBezTo>
                  <a:pt x="141" y="152"/>
                  <a:pt x="136" y="147"/>
                  <a:pt x="136" y="142"/>
                </a:cubicBezTo>
                <a:lnTo>
                  <a:pt x="136" y="27"/>
                </a:lnTo>
                <a:cubicBezTo>
                  <a:pt x="136" y="22"/>
                  <a:pt x="141" y="18"/>
                  <a:pt x="146" y="18"/>
                </a:cubicBezTo>
                <a:close/>
                <a:moveTo>
                  <a:pt x="127" y="27"/>
                </a:moveTo>
                <a:lnTo>
                  <a:pt x="127" y="123"/>
                </a:lnTo>
                <a:lnTo>
                  <a:pt x="89" y="123"/>
                </a:lnTo>
                <a:lnTo>
                  <a:pt x="89" y="27"/>
                </a:lnTo>
                <a:lnTo>
                  <a:pt x="127" y="27"/>
                </a:lnTo>
                <a:close/>
                <a:moveTo>
                  <a:pt x="127" y="132"/>
                </a:moveTo>
                <a:lnTo>
                  <a:pt x="127" y="142"/>
                </a:lnTo>
                <a:cubicBezTo>
                  <a:pt x="127" y="147"/>
                  <a:pt x="123" y="151"/>
                  <a:pt x="118" y="151"/>
                </a:cubicBezTo>
                <a:lnTo>
                  <a:pt x="98" y="151"/>
                </a:lnTo>
                <a:cubicBezTo>
                  <a:pt x="93" y="151"/>
                  <a:pt x="89" y="147"/>
                  <a:pt x="89" y="142"/>
                </a:cubicBezTo>
                <a:lnTo>
                  <a:pt x="89" y="132"/>
                </a:lnTo>
                <a:lnTo>
                  <a:pt x="127" y="132"/>
                </a:lnTo>
                <a:close/>
                <a:moveTo>
                  <a:pt x="89" y="19"/>
                </a:moveTo>
                <a:lnTo>
                  <a:pt x="89" y="9"/>
                </a:lnTo>
                <a:cubicBezTo>
                  <a:pt x="89" y="4"/>
                  <a:pt x="93" y="0"/>
                  <a:pt x="98" y="0"/>
                </a:cubicBezTo>
                <a:lnTo>
                  <a:pt x="118" y="0"/>
                </a:lnTo>
                <a:cubicBezTo>
                  <a:pt x="123" y="0"/>
                  <a:pt x="127" y="4"/>
                  <a:pt x="127" y="9"/>
                </a:cubicBezTo>
                <a:lnTo>
                  <a:pt x="127" y="19"/>
                </a:lnTo>
                <a:lnTo>
                  <a:pt x="89" y="19"/>
                </a:lnTo>
                <a:close/>
                <a:moveTo>
                  <a:pt x="51" y="47"/>
                </a:moveTo>
                <a:lnTo>
                  <a:pt x="80" y="47"/>
                </a:lnTo>
                <a:lnTo>
                  <a:pt x="80" y="123"/>
                </a:lnTo>
                <a:lnTo>
                  <a:pt x="51" y="123"/>
                </a:lnTo>
                <a:lnTo>
                  <a:pt x="51" y="47"/>
                </a:lnTo>
                <a:close/>
                <a:moveTo>
                  <a:pt x="80" y="37"/>
                </a:moveTo>
                <a:lnTo>
                  <a:pt x="80" y="28"/>
                </a:lnTo>
                <a:cubicBezTo>
                  <a:pt x="80" y="23"/>
                  <a:pt x="76" y="18"/>
                  <a:pt x="70" y="18"/>
                </a:cubicBezTo>
                <a:lnTo>
                  <a:pt x="61" y="18"/>
                </a:lnTo>
                <a:cubicBezTo>
                  <a:pt x="55" y="18"/>
                  <a:pt x="51" y="23"/>
                  <a:pt x="51" y="28"/>
                </a:cubicBezTo>
                <a:lnTo>
                  <a:pt x="51" y="38"/>
                </a:lnTo>
                <a:lnTo>
                  <a:pt x="80" y="37"/>
                </a:lnTo>
                <a:close/>
              </a:path>
            </a:pathLst>
          </a:custGeom>
          <a:solidFill>
            <a:schemeClr val="bg1"/>
          </a:solidFill>
          <a:ln w="19050">
            <a:noFill/>
            <a:headEnd/>
            <a:tailEnd/>
          </a:ln>
          <a:effectLst/>
        </p:spPr>
        <p:style>
          <a:lnRef idx="3">
            <a:schemeClr val="lt1"/>
          </a:lnRef>
          <a:fillRef idx="1">
            <a:schemeClr val="accent3"/>
          </a:fillRef>
          <a:effectRef idx="1">
            <a:schemeClr val="accent3"/>
          </a:effectRef>
          <a:fontRef idx="minor">
            <a:schemeClr val="lt1"/>
          </a:fontRef>
        </p:style>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nvGrpSpPr>
          <p:cNvPr id="19" name="Group 18"/>
          <p:cNvGrpSpPr/>
          <p:nvPr/>
        </p:nvGrpSpPr>
        <p:grpSpPr>
          <a:xfrm>
            <a:off x="5983919" y="1178725"/>
            <a:ext cx="2367001" cy="3624265"/>
            <a:chOff x="5834017" y="1178725"/>
            <a:chExt cx="2367001" cy="3624265"/>
          </a:xfrm>
        </p:grpSpPr>
        <p:sp>
          <p:nvSpPr>
            <p:cNvPr id="25" name="Freeform: Shape 24"/>
            <p:cNvSpPr/>
            <p:nvPr/>
          </p:nvSpPr>
          <p:spPr>
            <a:xfrm rot="16200000">
              <a:off x="5452550" y="1895293"/>
              <a:ext cx="3143010" cy="2353926"/>
            </a:xfrm>
            <a:custGeom>
              <a:avLst/>
              <a:gdLst>
                <a:gd name="connsiteX0" fmla="*/ 0 w 2353925"/>
                <a:gd name="connsiteY0" fmla="*/ 117696 h 2911202"/>
                <a:gd name="connsiteX1" fmla="*/ 117696 w 2353925"/>
                <a:gd name="connsiteY1" fmla="*/ 0 h 2911202"/>
                <a:gd name="connsiteX2" fmla="*/ 2236229 w 2353925"/>
                <a:gd name="connsiteY2" fmla="*/ 0 h 2911202"/>
                <a:gd name="connsiteX3" fmla="*/ 2353925 w 2353925"/>
                <a:gd name="connsiteY3" fmla="*/ 117696 h 2911202"/>
                <a:gd name="connsiteX4" fmla="*/ 2353925 w 2353925"/>
                <a:gd name="connsiteY4" fmla="*/ 2793506 h 2911202"/>
                <a:gd name="connsiteX5" fmla="*/ 2236229 w 2353925"/>
                <a:gd name="connsiteY5" fmla="*/ 2911202 h 2911202"/>
                <a:gd name="connsiteX6" fmla="*/ 117696 w 2353925"/>
                <a:gd name="connsiteY6" fmla="*/ 2911202 h 2911202"/>
                <a:gd name="connsiteX7" fmla="*/ 0 w 2353925"/>
                <a:gd name="connsiteY7" fmla="*/ 2793506 h 2911202"/>
                <a:gd name="connsiteX8" fmla="*/ 0 w 2353925"/>
                <a:gd name="connsiteY8" fmla="*/ 117696 h 291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925" h="2911202">
                  <a:moveTo>
                    <a:pt x="2258759" y="1"/>
                  </a:moveTo>
                  <a:cubicBezTo>
                    <a:pt x="2311318" y="1"/>
                    <a:pt x="2353925" y="65170"/>
                    <a:pt x="2353925" y="145560"/>
                  </a:cubicBezTo>
                  <a:lnTo>
                    <a:pt x="2353925" y="2765642"/>
                  </a:lnTo>
                  <a:cubicBezTo>
                    <a:pt x="2353925" y="2846032"/>
                    <a:pt x="2311318" y="2911201"/>
                    <a:pt x="2258759" y="2911201"/>
                  </a:cubicBezTo>
                  <a:lnTo>
                    <a:pt x="95166" y="2911201"/>
                  </a:lnTo>
                  <a:cubicBezTo>
                    <a:pt x="42607" y="2911201"/>
                    <a:pt x="0" y="2846032"/>
                    <a:pt x="0" y="2765642"/>
                  </a:cubicBezTo>
                  <a:lnTo>
                    <a:pt x="0" y="145560"/>
                  </a:lnTo>
                  <a:cubicBezTo>
                    <a:pt x="0" y="65170"/>
                    <a:pt x="42607" y="1"/>
                    <a:pt x="95166" y="1"/>
                  </a:cubicBezTo>
                  <a:lnTo>
                    <a:pt x="2258759" y="1"/>
                  </a:lnTo>
                  <a:close/>
                </a:path>
              </a:pathLst>
            </a:custGeom>
            <a:solidFill>
              <a:srgbClr val="00AFA9"/>
            </a:solidFill>
          </p:spPr>
          <p:style>
            <a:lnRef idx="2">
              <a:schemeClr val="lt1">
                <a:hueOff val="0"/>
                <a:satOff val="0"/>
                <a:lumOff val="0"/>
                <a:alphaOff val="0"/>
              </a:schemeClr>
            </a:lnRef>
            <a:fillRef idx="1">
              <a:schemeClr val="accent3">
                <a:hueOff val="-2051291"/>
                <a:satOff val="0"/>
                <a:lumOff val="-1568"/>
                <a:alphaOff val="0"/>
              </a:schemeClr>
            </a:fillRef>
            <a:effectRef idx="0">
              <a:schemeClr val="accent3">
                <a:hueOff val="-2051291"/>
                <a:satOff val="0"/>
                <a:lumOff val="-1568"/>
                <a:alphaOff val="0"/>
              </a:schemeClr>
            </a:effectRef>
            <a:fontRef idx="minor">
              <a:schemeClr val="lt1"/>
            </a:fontRef>
          </p:style>
          <p:txBody>
            <a:bodyPr spcFirstLastPara="0" vert="horz" wrap="square" lIns="524016" tIns="82297" rIns="106680" bIns="1883139" numCol="1" spcCol="1270" anchor="t" anchorCtr="0">
              <a:noAutofit/>
            </a:bodyPr>
            <a:lstStyle/>
            <a:p>
              <a:pPr marL="0" lvl="0" indent="0" algn="r" defTabSz="1066800">
                <a:lnSpc>
                  <a:spcPct val="90000"/>
                </a:lnSpc>
                <a:spcBef>
                  <a:spcPct val="0"/>
                </a:spcBef>
                <a:spcAft>
                  <a:spcPct val="35000"/>
                </a:spcAft>
                <a:buNone/>
              </a:pPr>
              <a:endParaRPr lang="en-US" sz="2400" kern="1200" dirty="0"/>
            </a:p>
          </p:txBody>
        </p:sp>
        <p:sp>
          <p:nvSpPr>
            <p:cNvPr id="27" name="Freeform: Shape 26"/>
            <p:cNvSpPr/>
            <p:nvPr/>
          </p:nvSpPr>
          <p:spPr>
            <a:xfrm>
              <a:off x="6030604" y="1410800"/>
              <a:ext cx="2034104" cy="2911202"/>
            </a:xfrm>
            <a:custGeom>
              <a:avLst/>
              <a:gdLst>
                <a:gd name="connsiteX0" fmla="*/ 0 w 1753674"/>
                <a:gd name="connsiteY0" fmla="*/ 0 h 2911202"/>
                <a:gd name="connsiteX1" fmla="*/ 1753674 w 1753674"/>
                <a:gd name="connsiteY1" fmla="*/ 0 h 2911202"/>
                <a:gd name="connsiteX2" fmla="*/ 1753674 w 1753674"/>
                <a:gd name="connsiteY2" fmla="*/ 2911202 h 2911202"/>
                <a:gd name="connsiteX3" fmla="*/ 0 w 1753674"/>
                <a:gd name="connsiteY3" fmla="*/ 2911202 h 2911202"/>
                <a:gd name="connsiteX4" fmla="*/ 0 w 1753674"/>
                <a:gd name="connsiteY4" fmla="*/ 0 h 2911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74" h="2911202">
                  <a:moveTo>
                    <a:pt x="0" y="0"/>
                  </a:moveTo>
                  <a:lnTo>
                    <a:pt x="1753674" y="0"/>
                  </a:lnTo>
                  <a:lnTo>
                    <a:pt x="1753674" y="2911202"/>
                  </a:lnTo>
                  <a:lnTo>
                    <a:pt x="0" y="2911202"/>
                  </a:lnTo>
                  <a:lnTo>
                    <a:pt x="0" y="0"/>
                  </a:lnTo>
                  <a:close/>
                </a:path>
              </a:pathLst>
            </a:custGeom>
            <a:noFill/>
            <a:ln>
              <a:noFill/>
            </a:ln>
            <a:sp3d/>
          </p:spPr>
          <p:style>
            <a:lnRef idx="2">
              <a:scrgbClr r="0" g="0" b="0"/>
            </a:lnRef>
            <a:fillRef idx="1">
              <a:scrgbClr r="0" g="0" b="0"/>
            </a:fillRef>
            <a:effectRef idx="0">
              <a:schemeClr val="accent3">
                <a:hueOff val="-2051291"/>
                <a:satOff val="0"/>
                <a:lumOff val="-1568"/>
                <a:alphaOff val="0"/>
              </a:schemeClr>
            </a:effectRef>
            <a:fontRef idx="minor">
              <a:schemeClr val="lt1"/>
            </a:fontRef>
          </p:style>
          <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endParaRPr lang="en-US" sz="1400" kern="1200" dirty="0">
                <a:solidFill>
                  <a:schemeClr val="tx1"/>
                </a:solidFill>
                <a:ea typeface="Century Gothic" charset="0"/>
                <a:cs typeface="Century Gothic" charset="0"/>
              </a:endParaRPr>
            </a:p>
            <a:p>
              <a:pPr marL="169863" lvl="0" indent="-169863" defTabSz="622300">
                <a:lnSpc>
                  <a:spcPct val="90000"/>
                </a:lnSpc>
                <a:spcBef>
                  <a:spcPct val="0"/>
                </a:spcBef>
                <a:spcAft>
                  <a:spcPct val="35000"/>
                </a:spcAft>
                <a:buFont typeface="Arial" panose="020B0604020202020204" pitchFamily="34" charset="0"/>
                <a:buChar char="•"/>
              </a:pPr>
              <a:r>
                <a:rPr lang="en-US" sz="1600" kern="1200" dirty="0">
                  <a:solidFill>
                    <a:schemeClr val="bg1"/>
                  </a:solidFill>
                  <a:ea typeface="Century Gothic" charset="0"/>
                  <a:cs typeface="Century Gothic" charset="0"/>
                </a:rPr>
                <a:t>Unmatched Expertise  </a:t>
              </a:r>
              <a:r>
                <a:rPr lang="en-US" sz="1600" dirty="0">
                  <a:solidFill>
                    <a:schemeClr val="bg1"/>
                  </a:solidFill>
                  <a:ea typeface="Century Gothic" charset="0"/>
                  <a:cs typeface="Century Gothic" charset="0"/>
                </a:rPr>
                <a:t>and Experience: 420,000+  Study Sites</a:t>
              </a:r>
              <a:endParaRPr lang="en-US" sz="1600" kern="1200" dirty="0">
                <a:solidFill>
                  <a:schemeClr val="bg1"/>
                </a:solidFill>
                <a:ea typeface="Century Gothic" charset="0"/>
                <a:cs typeface="Century Gothic" charset="0"/>
              </a:endParaRPr>
            </a:p>
            <a:p>
              <a:pPr marL="169863" lvl="0" indent="-169863" algn="l" defTabSz="622300">
                <a:lnSpc>
                  <a:spcPct val="90000"/>
                </a:lnSpc>
                <a:spcBef>
                  <a:spcPct val="0"/>
                </a:spcBef>
                <a:spcAft>
                  <a:spcPct val="35000"/>
                </a:spcAft>
                <a:buFont typeface="Arial" panose="020B0604020202020204" pitchFamily="34" charset="0"/>
                <a:buChar char="•"/>
              </a:pPr>
              <a:r>
                <a:rPr lang="en-GB" sz="1600" kern="1200" dirty="0">
                  <a:solidFill>
                    <a:schemeClr val="bg1"/>
                  </a:solidFill>
                  <a:ea typeface="Century Gothic" charset="0"/>
                  <a:cs typeface="Century Gothic" charset="0"/>
                </a:rPr>
                <a:t>Proven Best Practices to accelerate clinical trials and ensure high quality</a:t>
              </a:r>
            </a:p>
            <a:p>
              <a:pPr marL="169863" lvl="0" indent="-169863" defTabSz="622300">
                <a:lnSpc>
                  <a:spcPct val="90000"/>
                </a:lnSpc>
                <a:spcBef>
                  <a:spcPct val="0"/>
                </a:spcBef>
                <a:spcAft>
                  <a:spcPct val="35000"/>
                </a:spcAft>
                <a:buFont typeface="Arial" panose="020B0604020202020204" pitchFamily="34" charset="0"/>
                <a:buChar char="•"/>
              </a:pPr>
              <a:r>
                <a:rPr lang="en-US" sz="1600" dirty="0">
                  <a:solidFill>
                    <a:schemeClr val="bg1"/>
                  </a:solidFill>
                  <a:ea typeface="Century Gothic" charset="0"/>
                  <a:cs typeface="Century Gothic" charset="0"/>
                </a:rPr>
                <a:t>Subject Matter Experts on Medidata Platform and design across therapeutic areas</a:t>
              </a:r>
              <a:endParaRPr lang="en-GB" sz="1600" kern="1200" dirty="0">
                <a:solidFill>
                  <a:schemeClr val="bg1"/>
                </a:solidFill>
                <a:ea typeface="Century Gothic" charset="0"/>
                <a:cs typeface="Century Gothic" charset="0"/>
              </a:endParaRPr>
            </a:p>
          </p:txBody>
        </p:sp>
        <p:sp>
          <p:nvSpPr>
            <p:cNvPr id="8" name="TextBox 7"/>
            <p:cNvSpPr txBox="1"/>
            <p:nvPr/>
          </p:nvSpPr>
          <p:spPr>
            <a:xfrm>
              <a:off x="6379403" y="1178725"/>
              <a:ext cx="1289304" cy="228525"/>
            </a:xfrm>
            <a:prstGeom prst="rect">
              <a:avLst/>
            </a:prstGeom>
            <a:noFill/>
            <a:effectLst/>
          </p:spPr>
          <p:txBody>
            <a:bodyPr wrap="none" lIns="34290" rIns="34290" rtlCol="0">
              <a:noAutofit/>
            </a:bodyPr>
            <a:lstStyle/>
            <a:p>
              <a:pPr algn="ctr">
                <a:lnSpc>
                  <a:spcPct val="85000"/>
                </a:lnSpc>
                <a:spcBef>
                  <a:spcPts val="525"/>
                </a:spcBef>
              </a:pPr>
              <a:r>
                <a:rPr lang="en-GB" b="1" dirty="0">
                  <a:solidFill>
                    <a:srgbClr val="00AFA9"/>
                  </a:solidFill>
                  <a:ea typeface="Century Gothic" charset="0"/>
                  <a:cs typeface="Century Gothic" charset="0"/>
                </a:rPr>
                <a:t>Expertise</a:t>
              </a:r>
              <a:endParaRPr lang="en-US" b="1" dirty="0">
                <a:solidFill>
                  <a:srgbClr val="00AFA9"/>
                </a:solidFill>
                <a:ea typeface="Century Gothic" charset="0"/>
                <a:cs typeface="Century Gothic" charset="0"/>
              </a:endParaRPr>
            </a:p>
          </p:txBody>
        </p:sp>
        <p:grpSp>
          <p:nvGrpSpPr>
            <p:cNvPr id="15" name="Group 13"/>
            <p:cNvGrpSpPr/>
            <p:nvPr/>
          </p:nvGrpSpPr>
          <p:grpSpPr>
            <a:xfrm>
              <a:off x="5834017" y="4400654"/>
              <a:ext cx="402336" cy="402336"/>
              <a:chOff x="850387" y="1216067"/>
              <a:chExt cx="914400" cy="914400"/>
            </a:xfrm>
            <a:solidFill>
              <a:srgbClr val="002855"/>
            </a:solidFill>
            <a:effectLst/>
          </p:grpSpPr>
          <p:sp>
            <p:nvSpPr>
              <p:cNvPr id="16" name="Oval 16"/>
              <p:cNvSpPr>
                <a:spLocks noChangeArrowheads="1"/>
              </p:cNvSpPr>
              <p:nvPr/>
            </p:nvSpPr>
            <p:spPr bwMode="auto">
              <a:xfrm>
                <a:off x="850387" y="1216067"/>
                <a:ext cx="914400" cy="914400"/>
              </a:xfrm>
              <a:prstGeom prst="ellipse">
                <a:avLst/>
              </a:prstGeom>
              <a:solidFill>
                <a:srgbClr val="00AFA9"/>
              </a:solidFill>
              <a:ln w="19050">
                <a:solidFill>
                  <a:schemeClr val="bg1"/>
                </a:solidFill>
                <a:headEnd/>
                <a:tailEnd/>
              </a:ln>
              <a:effectLst/>
            </p:spPr>
            <p:style>
              <a:lnRef idx="3">
                <a:schemeClr val="lt1"/>
              </a:lnRef>
              <a:fillRef idx="1">
                <a:schemeClr val="accent3"/>
              </a:fillRef>
              <a:effectRef idx="1">
                <a:schemeClr val="accent3"/>
              </a:effectRef>
              <a:fontRef idx="minor">
                <a:schemeClr val="lt1"/>
              </a:fontRef>
            </p:style>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7" name="Freeform 17"/>
              <p:cNvSpPr>
                <a:spLocks noEditPoints="1"/>
              </p:cNvSpPr>
              <p:nvPr/>
            </p:nvSpPr>
            <p:spPr bwMode="auto">
              <a:xfrm>
                <a:off x="1044785" y="1355094"/>
                <a:ext cx="522818" cy="541564"/>
              </a:xfrm>
              <a:custGeom>
                <a:avLst/>
                <a:gdLst/>
                <a:ahLst/>
                <a:cxnLst>
                  <a:cxn ang="0">
                    <a:pos x="212" y="35"/>
                  </a:cxn>
                  <a:cxn ang="0">
                    <a:pos x="244" y="66"/>
                  </a:cxn>
                  <a:cxn ang="0">
                    <a:pos x="212" y="98"/>
                  </a:cxn>
                  <a:cxn ang="0">
                    <a:pos x="181" y="66"/>
                  </a:cxn>
                  <a:cxn ang="0">
                    <a:pos x="212" y="35"/>
                  </a:cxn>
                  <a:cxn ang="0">
                    <a:pos x="64" y="200"/>
                  </a:cxn>
                  <a:cxn ang="0">
                    <a:pos x="64" y="259"/>
                  </a:cxn>
                  <a:cxn ang="0">
                    <a:pos x="16" y="259"/>
                  </a:cxn>
                  <a:cxn ang="0">
                    <a:pos x="16" y="200"/>
                  </a:cxn>
                  <a:cxn ang="0">
                    <a:pos x="0" y="174"/>
                  </a:cxn>
                  <a:cxn ang="0">
                    <a:pos x="0" y="140"/>
                  </a:cxn>
                  <a:cxn ang="0">
                    <a:pos x="28" y="111"/>
                  </a:cxn>
                  <a:cxn ang="0">
                    <a:pos x="52" y="111"/>
                  </a:cxn>
                  <a:cxn ang="0">
                    <a:pos x="80" y="140"/>
                  </a:cxn>
                  <a:cxn ang="0">
                    <a:pos x="80" y="121"/>
                  </a:cxn>
                  <a:cxn ang="0">
                    <a:pos x="112" y="89"/>
                  </a:cxn>
                  <a:cxn ang="0">
                    <a:pos x="139" y="89"/>
                  </a:cxn>
                  <a:cxn ang="0">
                    <a:pos x="172" y="121"/>
                  </a:cxn>
                  <a:cxn ang="0">
                    <a:pos x="172" y="136"/>
                  </a:cxn>
                  <a:cxn ang="0">
                    <a:pos x="200" y="111"/>
                  </a:cxn>
                  <a:cxn ang="0">
                    <a:pos x="223" y="111"/>
                  </a:cxn>
                  <a:cxn ang="0">
                    <a:pos x="251" y="140"/>
                  </a:cxn>
                  <a:cxn ang="0">
                    <a:pos x="251" y="174"/>
                  </a:cxn>
                  <a:cxn ang="0">
                    <a:pos x="236" y="200"/>
                  </a:cxn>
                  <a:cxn ang="0">
                    <a:pos x="236" y="259"/>
                  </a:cxn>
                  <a:cxn ang="0">
                    <a:pos x="188" y="259"/>
                  </a:cxn>
                  <a:cxn ang="0">
                    <a:pos x="188" y="200"/>
                  </a:cxn>
                  <a:cxn ang="0">
                    <a:pos x="172" y="174"/>
                  </a:cxn>
                  <a:cxn ang="0">
                    <a:pos x="172" y="165"/>
                  </a:cxn>
                  <a:cxn ang="0">
                    <a:pos x="154" y="191"/>
                  </a:cxn>
                  <a:cxn ang="0">
                    <a:pos x="154" y="260"/>
                  </a:cxn>
                  <a:cxn ang="0">
                    <a:pos x="99" y="260"/>
                  </a:cxn>
                  <a:cxn ang="0">
                    <a:pos x="99" y="190"/>
                  </a:cxn>
                  <a:cxn ang="0">
                    <a:pos x="80" y="161"/>
                  </a:cxn>
                  <a:cxn ang="0">
                    <a:pos x="80" y="174"/>
                  </a:cxn>
                  <a:cxn ang="0">
                    <a:pos x="64" y="200"/>
                  </a:cxn>
                  <a:cxn ang="0">
                    <a:pos x="41" y="35"/>
                  </a:cxn>
                  <a:cxn ang="0">
                    <a:pos x="72" y="66"/>
                  </a:cxn>
                  <a:cxn ang="0">
                    <a:pos x="41" y="98"/>
                  </a:cxn>
                  <a:cxn ang="0">
                    <a:pos x="10" y="66"/>
                  </a:cxn>
                  <a:cxn ang="0">
                    <a:pos x="41" y="35"/>
                  </a:cxn>
                  <a:cxn ang="0">
                    <a:pos x="127" y="0"/>
                  </a:cxn>
                  <a:cxn ang="0">
                    <a:pos x="163" y="36"/>
                  </a:cxn>
                  <a:cxn ang="0">
                    <a:pos x="127" y="73"/>
                  </a:cxn>
                  <a:cxn ang="0">
                    <a:pos x="91" y="36"/>
                  </a:cxn>
                  <a:cxn ang="0">
                    <a:pos x="127" y="0"/>
                  </a:cxn>
                </a:cxnLst>
                <a:rect l="0" t="0" r="r" b="b"/>
                <a:pathLst>
                  <a:path w="251" h="260">
                    <a:moveTo>
                      <a:pt x="212" y="35"/>
                    </a:moveTo>
                    <a:cubicBezTo>
                      <a:pt x="230" y="35"/>
                      <a:pt x="244" y="49"/>
                      <a:pt x="244" y="66"/>
                    </a:cubicBezTo>
                    <a:cubicBezTo>
                      <a:pt x="244" y="84"/>
                      <a:pt x="230" y="98"/>
                      <a:pt x="212" y="98"/>
                    </a:cubicBezTo>
                    <a:cubicBezTo>
                      <a:pt x="195" y="98"/>
                      <a:pt x="181" y="84"/>
                      <a:pt x="181" y="66"/>
                    </a:cubicBezTo>
                    <a:cubicBezTo>
                      <a:pt x="181" y="49"/>
                      <a:pt x="195" y="35"/>
                      <a:pt x="212" y="35"/>
                    </a:cubicBezTo>
                    <a:close/>
                    <a:moveTo>
                      <a:pt x="64" y="200"/>
                    </a:moveTo>
                    <a:lnTo>
                      <a:pt x="64" y="259"/>
                    </a:lnTo>
                    <a:lnTo>
                      <a:pt x="16" y="259"/>
                    </a:lnTo>
                    <a:lnTo>
                      <a:pt x="16" y="200"/>
                    </a:lnTo>
                    <a:cubicBezTo>
                      <a:pt x="7" y="195"/>
                      <a:pt x="0" y="185"/>
                      <a:pt x="0" y="174"/>
                    </a:cubicBezTo>
                    <a:lnTo>
                      <a:pt x="0" y="140"/>
                    </a:lnTo>
                    <a:cubicBezTo>
                      <a:pt x="0" y="124"/>
                      <a:pt x="13" y="111"/>
                      <a:pt x="28" y="111"/>
                    </a:cubicBezTo>
                    <a:lnTo>
                      <a:pt x="52" y="111"/>
                    </a:lnTo>
                    <a:cubicBezTo>
                      <a:pt x="67" y="111"/>
                      <a:pt x="80" y="124"/>
                      <a:pt x="80" y="140"/>
                    </a:cubicBezTo>
                    <a:lnTo>
                      <a:pt x="80" y="121"/>
                    </a:lnTo>
                    <a:cubicBezTo>
                      <a:pt x="80" y="103"/>
                      <a:pt x="94" y="89"/>
                      <a:pt x="112" y="89"/>
                    </a:cubicBezTo>
                    <a:lnTo>
                      <a:pt x="139" y="89"/>
                    </a:lnTo>
                    <a:cubicBezTo>
                      <a:pt x="157" y="89"/>
                      <a:pt x="172" y="103"/>
                      <a:pt x="172" y="121"/>
                    </a:cubicBezTo>
                    <a:lnTo>
                      <a:pt x="172" y="136"/>
                    </a:lnTo>
                    <a:cubicBezTo>
                      <a:pt x="174" y="122"/>
                      <a:pt x="185" y="111"/>
                      <a:pt x="200" y="111"/>
                    </a:cubicBezTo>
                    <a:lnTo>
                      <a:pt x="223" y="111"/>
                    </a:lnTo>
                    <a:cubicBezTo>
                      <a:pt x="239" y="111"/>
                      <a:pt x="251" y="124"/>
                      <a:pt x="251" y="140"/>
                    </a:cubicBezTo>
                    <a:lnTo>
                      <a:pt x="251" y="174"/>
                    </a:lnTo>
                    <a:cubicBezTo>
                      <a:pt x="251" y="186"/>
                      <a:pt x="245" y="196"/>
                      <a:pt x="236" y="200"/>
                    </a:cubicBezTo>
                    <a:lnTo>
                      <a:pt x="236" y="259"/>
                    </a:lnTo>
                    <a:lnTo>
                      <a:pt x="188" y="259"/>
                    </a:lnTo>
                    <a:lnTo>
                      <a:pt x="188" y="200"/>
                    </a:lnTo>
                    <a:cubicBezTo>
                      <a:pt x="178" y="195"/>
                      <a:pt x="172" y="185"/>
                      <a:pt x="172" y="174"/>
                    </a:cubicBezTo>
                    <a:lnTo>
                      <a:pt x="172" y="165"/>
                    </a:lnTo>
                    <a:cubicBezTo>
                      <a:pt x="170" y="177"/>
                      <a:pt x="164" y="186"/>
                      <a:pt x="154" y="191"/>
                    </a:cubicBezTo>
                    <a:lnTo>
                      <a:pt x="154" y="260"/>
                    </a:lnTo>
                    <a:lnTo>
                      <a:pt x="99" y="260"/>
                    </a:lnTo>
                    <a:lnTo>
                      <a:pt x="99" y="190"/>
                    </a:lnTo>
                    <a:cubicBezTo>
                      <a:pt x="87" y="185"/>
                      <a:pt x="80" y="174"/>
                      <a:pt x="80" y="161"/>
                    </a:cubicBezTo>
                    <a:lnTo>
                      <a:pt x="80" y="174"/>
                    </a:lnTo>
                    <a:cubicBezTo>
                      <a:pt x="80" y="186"/>
                      <a:pt x="74" y="196"/>
                      <a:pt x="64" y="200"/>
                    </a:cubicBezTo>
                    <a:close/>
                    <a:moveTo>
                      <a:pt x="41" y="35"/>
                    </a:moveTo>
                    <a:cubicBezTo>
                      <a:pt x="58" y="35"/>
                      <a:pt x="72" y="49"/>
                      <a:pt x="72" y="66"/>
                    </a:cubicBezTo>
                    <a:cubicBezTo>
                      <a:pt x="72" y="84"/>
                      <a:pt x="58" y="98"/>
                      <a:pt x="41" y="98"/>
                    </a:cubicBezTo>
                    <a:cubicBezTo>
                      <a:pt x="24" y="98"/>
                      <a:pt x="10" y="84"/>
                      <a:pt x="10" y="66"/>
                    </a:cubicBezTo>
                    <a:cubicBezTo>
                      <a:pt x="10" y="49"/>
                      <a:pt x="24" y="35"/>
                      <a:pt x="41" y="35"/>
                    </a:cubicBezTo>
                    <a:close/>
                    <a:moveTo>
                      <a:pt x="127" y="0"/>
                    </a:moveTo>
                    <a:cubicBezTo>
                      <a:pt x="147" y="0"/>
                      <a:pt x="163" y="16"/>
                      <a:pt x="163" y="36"/>
                    </a:cubicBezTo>
                    <a:cubicBezTo>
                      <a:pt x="163" y="56"/>
                      <a:pt x="147" y="73"/>
                      <a:pt x="127" y="73"/>
                    </a:cubicBezTo>
                    <a:cubicBezTo>
                      <a:pt x="107" y="73"/>
                      <a:pt x="91" y="56"/>
                      <a:pt x="91" y="36"/>
                    </a:cubicBezTo>
                    <a:cubicBezTo>
                      <a:pt x="91" y="16"/>
                      <a:pt x="107" y="0"/>
                      <a:pt x="127" y="0"/>
                    </a:cubicBezTo>
                    <a:close/>
                  </a:path>
                </a:pathLst>
              </a:custGeom>
              <a:solidFill>
                <a:schemeClr val="bg1"/>
              </a:solidFill>
              <a:ln>
                <a:noFill/>
                <a:headEnd/>
                <a:tailEnd/>
              </a:ln>
              <a:effectLst/>
            </p:spPr>
            <p:style>
              <a:lnRef idx="3">
                <a:schemeClr val="lt1"/>
              </a:lnRef>
              <a:fillRef idx="1">
                <a:schemeClr val="accent3"/>
              </a:fillRef>
              <a:effectRef idx="1">
                <a:schemeClr val="accent3"/>
              </a:effectRef>
              <a:fontRef idx="minor">
                <a:schemeClr val="lt1"/>
              </a:fontRef>
            </p:style>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grpSp>
      <p:sp>
        <p:nvSpPr>
          <p:cNvPr id="28" name="Triangle 27"/>
          <p:cNvSpPr/>
          <p:nvPr/>
        </p:nvSpPr>
        <p:spPr>
          <a:xfrm rot="5400000">
            <a:off x="2800714" y="2941782"/>
            <a:ext cx="645281" cy="260947"/>
          </a:xfrm>
          <a:prstGeom prst="triangle">
            <a:avLst/>
          </a:prstGeom>
          <a:solidFill>
            <a:schemeClr val="accent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riangle 28"/>
          <p:cNvSpPr/>
          <p:nvPr/>
        </p:nvSpPr>
        <p:spPr>
          <a:xfrm rot="5400000">
            <a:off x="5468963" y="2941782"/>
            <a:ext cx="645281" cy="260947"/>
          </a:xfrm>
          <a:prstGeom prst="triangle">
            <a:avLst/>
          </a:prstGeom>
          <a:solidFill>
            <a:schemeClr val="accent4"/>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89564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 2018 Medidata Solutions, Inc. – Proprietary and Confidential </a:t>
            </a:r>
            <a:endParaRPr lang="en-US" dirty="0"/>
          </a:p>
        </p:txBody>
      </p:sp>
      <p:sp>
        <p:nvSpPr>
          <p:cNvPr id="3" name="Slide Number Placeholder 2"/>
          <p:cNvSpPr>
            <a:spLocks noGrp="1"/>
          </p:cNvSpPr>
          <p:nvPr>
            <p:ph type="sldNum" sz="quarter" idx="11"/>
          </p:nvPr>
        </p:nvSpPr>
        <p:spPr/>
        <p:txBody>
          <a:bodyPr/>
          <a:lstStyle/>
          <a:p>
            <a:fld id="{330F9273-43B9-ED41-B6F0-2B36CF26D438}" type="slidenum">
              <a:rPr lang="en-US" smtClean="0"/>
              <a:pPr/>
              <a:t>6</a:t>
            </a:fld>
            <a:endParaRPr lang="en-US"/>
          </a:p>
        </p:txBody>
      </p:sp>
      <p:cxnSp>
        <p:nvCxnSpPr>
          <p:cNvPr id="4" name="Straight Connector 3"/>
          <p:cNvCxnSpPr/>
          <p:nvPr/>
        </p:nvCxnSpPr>
        <p:spPr>
          <a:xfrm flipH="1">
            <a:off x="3880" y="2848906"/>
            <a:ext cx="9140120" cy="0"/>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sp>
        <p:nvSpPr>
          <p:cNvPr id="5" name="Oval 4"/>
          <p:cNvSpPr/>
          <p:nvPr/>
        </p:nvSpPr>
        <p:spPr>
          <a:xfrm>
            <a:off x="410170" y="2608319"/>
            <a:ext cx="430375" cy="430375"/>
          </a:xfrm>
          <a:prstGeom prst="ellipse">
            <a:avLst/>
          </a:prstGeom>
          <a:solidFill>
            <a:srgbClr val="B7D10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900" b="1" dirty="0">
              <a:solidFill>
                <a:srgbClr val="000000"/>
              </a:solidFill>
              <a:latin typeface="Arial"/>
              <a:cs typeface="Arial"/>
            </a:endParaRPr>
          </a:p>
        </p:txBody>
      </p:sp>
      <p:sp>
        <p:nvSpPr>
          <p:cNvPr id="6" name="Oval 5"/>
          <p:cNvSpPr/>
          <p:nvPr/>
        </p:nvSpPr>
        <p:spPr>
          <a:xfrm>
            <a:off x="1547471" y="2608319"/>
            <a:ext cx="430375" cy="430375"/>
          </a:xfrm>
          <a:prstGeom prst="ellipse">
            <a:avLst/>
          </a:prstGeom>
          <a:solidFill>
            <a:srgbClr val="B7D10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900" b="1">
              <a:solidFill>
                <a:srgbClr val="000000"/>
              </a:solidFill>
              <a:latin typeface="Arial"/>
              <a:cs typeface="Arial"/>
            </a:endParaRPr>
          </a:p>
        </p:txBody>
      </p:sp>
      <p:sp>
        <p:nvSpPr>
          <p:cNvPr id="7" name="Oval 6"/>
          <p:cNvSpPr/>
          <p:nvPr/>
        </p:nvSpPr>
        <p:spPr>
          <a:xfrm>
            <a:off x="2149736" y="2608319"/>
            <a:ext cx="430375" cy="430375"/>
          </a:xfrm>
          <a:prstGeom prst="ellipse">
            <a:avLst/>
          </a:prstGeom>
          <a:solidFill>
            <a:srgbClr val="B7D10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Oval 7"/>
          <p:cNvSpPr/>
          <p:nvPr/>
        </p:nvSpPr>
        <p:spPr>
          <a:xfrm>
            <a:off x="2731284" y="2608319"/>
            <a:ext cx="430375" cy="430375"/>
          </a:xfrm>
          <a:prstGeom prst="ellipse">
            <a:avLst/>
          </a:prstGeom>
          <a:solidFill>
            <a:srgbClr val="B7D10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900" b="1">
              <a:solidFill>
                <a:srgbClr val="000000"/>
              </a:solidFill>
              <a:latin typeface="Arial"/>
              <a:cs typeface="Arial"/>
            </a:endParaRPr>
          </a:p>
        </p:txBody>
      </p:sp>
      <p:sp>
        <p:nvSpPr>
          <p:cNvPr id="9" name="Oval 8"/>
          <p:cNvSpPr/>
          <p:nvPr/>
        </p:nvSpPr>
        <p:spPr>
          <a:xfrm>
            <a:off x="3349193" y="2608319"/>
            <a:ext cx="430375" cy="430375"/>
          </a:xfrm>
          <a:prstGeom prst="ellipse">
            <a:avLst/>
          </a:prstGeom>
          <a:solidFill>
            <a:srgbClr val="B7D10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p:cNvSpPr/>
          <p:nvPr/>
        </p:nvSpPr>
        <p:spPr>
          <a:xfrm>
            <a:off x="6053595" y="2608319"/>
            <a:ext cx="430375" cy="430375"/>
          </a:xfrm>
          <a:prstGeom prst="ellipse">
            <a:avLst/>
          </a:prstGeom>
          <a:solidFill>
            <a:srgbClr val="B7D10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1" name="Straight Connector 10"/>
          <p:cNvCxnSpPr/>
          <p:nvPr/>
        </p:nvCxnSpPr>
        <p:spPr>
          <a:xfrm flipH="1" flipV="1">
            <a:off x="625357" y="1288996"/>
            <a:ext cx="1" cy="1401033"/>
          </a:xfrm>
          <a:prstGeom prst="line">
            <a:avLst/>
          </a:prstGeom>
          <a:ln w="3175" cmpd="sng">
            <a:solidFill>
              <a:srgbClr val="B7D108"/>
            </a:solidFill>
            <a:prstDash val="dash"/>
          </a:ln>
        </p:spPr>
        <p:style>
          <a:lnRef idx="1">
            <a:schemeClr val="accent4"/>
          </a:lnRef>
          <a:fillRef idx="0">
            <a:schemeClr val="accent4"/>
          </a:fillRef>
          <a:effectRef idx="0">
            <a:schemeClr val="accent4"/>
          </a:effectRef>
          <a:fontRef idx="minor">
            <a:schemeClr val="tx1"/>
          </a:fontRef>
        </p:style>
      </p:cxnSp>
      <p:sp>
        <p:nvSpPr>
          <p:cNvPr id="12" name="TextBox 11"/>
          <p:cNvSpPr txBox="1"/>
          <p:nvPr/>
        </p:nvSpPr>
        <p:spPr>
          <a:xfrm>
            <a:off x="1515986" y="2732727"/>
            <a:ext cx="490039" cy="220573"/>
          </a:xfrm>
          <a:prstGeom prst="rect">
            <a:avLst/>
          </a:prstGeom>
          <a:noFill/>
        </p:spPr>
        <p:txBody>
          <a:bodyPr wrap="square" rtlCol="0">
            <a:spAutoFit/>
          </a:bodyPr>
          <a:lstStyle/>
          <a:p>
            <a:pPr algn="ctr">
              <a:lnSpc>
                <a:spcPct val="80000"/>
              </a:lnSpc>
            </a:pPr>
            <a:r>
              <a:rPr lang="en-US" sz="1000" b="1" spc="-40" dirty="0">
                <a:solidFill>
                  <a:srgbClr val="000000"/>
                </a:solidFill>
                <a:latin typeface="Arial"/>
                <a:cs typeface="Arial"/>
              </a:rPr>
              <a:t>2008</a:t>
            </a:r>
          </a:p>
        </p:txBody>
      </p:sp>
      <p:sp>
        <p:nvSpPr>
          <p:cNvPr id="13" name="TextBox 12"/>
          <p:cNvSpPr txBox="1"/>
          <p:nvPr/>
        </p:nvSpPr>
        <p:spPr>
          <a:xfrm>
            <a:off x="378685" y="2732727"/>
            <a:ext cx="490039" cy="220573"/>
          </a:xfrm>
          <a:prstGeom prst="rect">
            <a:avLst/>
          </a:prstGeom>
          <a:noFill/>
        </p:spPr>
        <p:txBody>
          <a:bodyPr wrap="square" rtlCol="0">
            <a:spAutoFit/>
          </a:bodyPr>
          <a:lstStyle/>
          <a:p>
            <a:pPr algn="ctr">
              <a:lnSpc>
                <a:spcPct val="80000"/>
              </a:lnSpc>
            </a:pPr>
            <a:r>
              <a:rPr lang="en-US" sz="1000" b="1" spc="-40" dirty="0">
                <a:solidFill>
                  <a:srgbClr val="000000"/>
                </a:solidFill>
                <a:latin typeface="Arial"/>
                <a:cs typeface="Arial"/>
              </a:rPr>
              <a:t>2004</a:t>
            </a:r>
          </a:p>
        </p:txBody>
      </p:sp>
      <p:sp>
        <p:nvSpPr>
          <p:cNvPr id="14" name="TextBox 13"/>
          <p:cNvSpPr txBox="1"/>
          <p:nvPr/>
        </p:nvSpPr>
        <p:spPr>
          <a:xfrm>
            <a:off x="2692530" y="2732727"/>
            <a:ext cx="490039" cy="220573"/>
          </a:xfrm>
          <a:prstGeom prst="rect">
            <a:avLst/>
          </a:prstGeom>
          <a:noFill/>
        </p:spPr>
        <p:txBody>
          <a:bodyPr wrap="square" rtlCol="0">
            <a:spAutoFit/>
          </a:bodyPr>
          <a:lstStyle/>
          <a:p>
            <a:pPr algn="ctr">
              <a:lnSpc>
                <a:spcPct val="80000"/>
              </a:lnSpc>
            </a:pPr>
            <a:r>
              <a:rPr lang="en-US" sz="1000" b="1" spc="-40" dirty="0">
                <a:solidFill>
                  <a:srgbClr val="000000"/>
                </a:solidFill>
                <a:latin typeface="Arial"/>
                <a:cs typeface="Arial"/>
              </a:rPr>
              <a:t>2010</a:t>
            </a:r>
          </a:p>
        </p:txBody>
      </p:sp>
      <p:sp>
        <p:nvSpPr>
          <p:cNvPr id="15" name="TextBox 14"/>
          <p:cNvSpPr txBox="1"/>
          <p:nvPr/>
        </p:nvSpPr>
        <p:spPr>
          <a:xfrm>
            <a:off x="2121488" y="2732727"/>
            <a:ext cx="490039" cy="220573"/>
          </a:xfrm>
          <a:prstGeom prst="rect">
            <a:avLst/>
          </a:prstGeom>
          <a:noFill/>
        </p:spPr>
        <p:txBody>
          <a:bodyPr wrap="square" rtlCol="0">
            <a:spAutoFit/>
          </a:bodyPr>
          <a:lstStyle/>
          <a:p>
            <a:pPr algn="ctr">
              <a:lnSpc>
                <a:spcPct val="80000"/>
              </a:lnSpc>
            </a:pPr>
            <a:r>
              <a:rPr lang="en-US" sz="1000" b="1" spc="-40" dirty="0">
                <a:solidFill>
                  <a:srgbClr val="000000"/>
                </a:solidFill>
                <a:latin typeface="Arial"/>
                <a:cs typeface="Arial"/>
              </a:rPr>
              <a:t>2009</a:t>
            </a:r>
          </a:p>
        </p:txBody>
      </p:sp>
      <p:sp>
        <p:nvSpPr>
          <p:cNvPr id="16" name="TextBox 15"/>
          <p:cNvSpPr txBox="1"/>
          <p:nvPr/>
        </p:nvSpPr>
        <p:spPr>
          <a:xfrm>
            <a:off x="3318778" y="2732727"/>
            <a:ext cx="490039" cy="220573"/>
          </a:xfrm>
          <a:prstGeom prst="rect">
            <a:avLst/>
          </a:prstGeom>
          <a:noFill/>
        </p:spPr>
        <p:txBody>
          <a:bodyPr wrap="square" rtlCol="0">
            <a:spAutoFit/>
          </a:bodyPr>
          <a:lstStyle/>
          <a:p>
            <a:pPr algn="ctr">
              <a:lnSpc>
                <a:spcPct val="80000"/>
              </a:lnSpc>
            </a:pPr>
            <a:r>
              <a:rPr lang="en-US" sz="1000" b="1" spc="-40" dirty="0">
                <a:solidFill>
                  <a:srgbClr val="000000"/>
                </a:solidFill>
                <a:latin typeface="Arial"/>
                <a:cs typeface="Arial"/>
              </a:rPr>
              <a:t>2011</a:t>
            </a:r>
          </a:p>
        </p:txBody>
      </p:sp>
      <p:sp>
        <p:nvSpPr>
          <p:cNvPr id="17" name="TextBox 16"/>
          <p:cNvSpPr txBox="1"/>
          <p:nvPr/>
        </p:nvSpPr>
        <p:spPr>
          <a:xfrm>
            <a:off x="6022110" y="2732727"/>
            <a:ext cx="490039" cy="220573"/>
          </a:xfrm>
          <a:prstGeom prst="rect">
            <a:avLst/>
          </a:prstGeom>
          <a:noFill/>
        </p:spPr>
        <p:txBody>
          <a:bodyPr wrap="square" rtlCol="0">
            <a:spAutoFit/>
          </a:bodyPr>
          <a:lstStyle/>
          <a:p>
            <a:pPr algn="ctr">
              <a:lnSpc>
                <a:spcPct val="80000"/>
              </a:lnSpc>
            </a:pPr>
            <a:r>
              <a:rPr lang="en-US" sz="1000" b="1" spc="-40" dirty="0">
                <a:solidFill>
                  <a:srgbClr val="000000"/>
                </a:solidFill>
                <a:latin typeface="Arial"/>
                <a:cs typeface="Arial"/>
              </a:rPr>
              <a:t>2016</a:t>
            </a:r>
          </a:p>
        </p:txBody>
      </p:sp>
      <p:sp>
        <p:nvSpPr>
          <p:cNvPr id="18" name="TextBox 17"/>
          <p:cNvSpPr txBox="1"/>
          <p:nvPr/>
        </p:nvSpPr>
        <p:spPr>
          <a:xfrm>
            <a:off x="651839" y="1266572"/>
            <a:ext cx="1624723" cy="261610"/>
          </a:xfrm>
          <a:prstGeom prst="rect">
            <a:avLst/>
          </a:prstGeom>
          <a:noFill/>
        </p:spPr>
        <p:txBody>
          <a:bodyPr wrap="square" rtlCol="0">
            <a:spAutoFit/>
          </a:bodyPr>
          <a:lstStyle/>
          <a:p>
            <a:r>
              <a:rPr lang="en-US" sz="1100" dirty="0">
                <a:solidFill>
                  <a:srgbClr val="000000"/>
                </a:solidFill>
                <a:latin typeface="Georgia"/>
                <a:cs typeface="Georgia"/>
              </a:rPr>
              <a:t>Enterprise EDC</a:t>
            </a:r>
          </a:p>
        </p:txBody>
      </p:sp>
      <p:cxnSp>
        <p:nvCxnSpPr>
          <p:cNvPr id="19" name="Straight Connector 18"/>
          <p:cNvCxnSpPr/>
          <p:nvPr/>
        </p:nvCxnSpPr>
        <p:spPr>
          <a:xfrm flipV="1">
            <a:off x="2357689" y="1288996"/>
            <a:ext cx="0" cy="1407293"/>
          </a:xfrm>
          <a:prstGeom prst="line">
            <a:avLst/>
          </a:prstGeom>
          <a:ln w="3175" cmpd="sng">
            <a:solidFill>
              <a:srgbClr val="B7D108"/>
            </a:solidFill>
            <a:prstDash val="dash"/>
          </a:ln>
        </p:spPr>
        <p:style>
          <a:lnRef idx="1">
            <a:schemeClr val="accent4"/>
          </a:lnRef>
          <a:fillRef idx="0">
            <a:schemeClr val="accent4"/>
          </a:fillRef>
          <a:effectRef idx="0">
            <a:schemeClr val="accent4"/>
          </a:effectRef>
          <a:fontRef idx="minor">
            <a:schemeClr val="tx1"/>
          </a:fontRef>
        </p:style>
      </p:cxnSp>
      <p:sp>
        <p:nvSpPr>
          <p:cNvPr id="20" name="TextBox 19"/>
          <p:cNvSpPr txBox="1"/>
          <p:nvPr/>
        </p:nvSpPr>
        <p:spPr>
          <a:xfrm>
            <a:off x="2396871" y="1266572"/>
            <a:ext cx="1065826" cy="430887"/>
          </a:xfrm>
          <a:prstGeom prst="rect">
            <a:avLst/>
          </a:prstGeom>
          <a:noFill/>
        </p:spPr>
        <p:txBody>
          <a:bodyPr wrap="square" rtlCol="0">
            <a:spAutoFit/>
          </a:bodyPr>
          <a:lstStyle/>
          <a:p>
            <a:r>
              <a:rPr lang="en-US" sz="1100" dirty="0">
                <a:solidFill>
                  <a:srgbClr val="000000"/>
                </a:solidFill>
                <a:latin typeface="Georgia"/>
                <a:cs typeface="Georgia"/>
              </a:rPr>
              <a:t>Safety</a:t>
            </a:r>
            <a:br>
              <a:rPr lang="en-US" sz="1100" dirty="0">
                <a:solidFill>
                  <a:srgbClr val="000000"/>
                </a:solidFill>
                <a:latin typeface="Georgia"/>
                <a:cs typeface="Georgia"/>
              </a:rPr>
            </a:br>
            <a:r>
              <a:rPr lang="en-US" sz="1100" dirty="0">
                <a:solidFill>
                  <a:srgbClr val="000000"/>
                </a:solidFill>
                <a:latin typeface="Georgia"/>
                <a:cs typeface="Georgia"/>
              </a:rPr>
              <a:t>Integration</a:t>
            </a:r>
          </a:p>
        </p:txBody>
      </p:sp>
      <p:cxnSp>
        <p:nvCxnSpPr>
          <p:cNvPr id="21" name="Straight Connector 20"/>
          <p:cNvCxnSpPr/>
          <p:nvPr/>
        </p:nvCxnSpPr>
        <p:spPr>
          <a:xfrm flipH="1" flipV="1">
            <a:off x="3543825" y="1288996"/>
            <a:ext cx="20556" cy="1401032"/>
          </a:xfrm>
          <a:prstGeom prst="line">
            <a:avLst/>
          </a:prstGeom>
          <a:ln w="3175" cmpd="sng">
            <a:solidFill>
              <a:srgbClr val="B7D108"/>
            </a:solidFill>
            <a:prstDash val="dash"/>
          </a:ln>
        </p:spPr>
        <p:style>
          <a:lnRef idx="1">
            <a:schemeClr val="accent4"/>
          </a:lnRef>
          <a:fillRef idx="0">
            <a:schemeClr val="accent4"/>
          </a:fillRef>
          <a:effectRef idx="0">
            <a:schemeClr val="accent4"/>
          </a:effectRef>
          <a:fontRef idx="minor">
            <a:schemeClr val="tx1"/>
          </a:fontRef>
        </p:style>
      </p:cxnSp>
      <p:sp>
        <p:nvSpPr>
          <p:cNvPr id="22" name="TextBox 21"/>
          <p:cNvSpPr txBox="1"/>
          <p:nvPr/>
        </p:nvSpPr>
        <p:spPr>
          <a:xfrm>
            <a:off x="3570307" y="1266572"/>
            <a:ext cx="1624723" cy="600164"/>
          </a:xfrm>
          <a:prstGeom prst="rect">
            <a:avLst/>
          </a:prstGeom>
          <a:noFill/>
        </p:spPr>
        <p:txBody>
          <a:bodyPr wrap="square" rtlCol="0">
            <a:spAutoFit/>
          </a:bodyPr>
          <a:lstStyle/>
          <a:p>
            <a:r>
              <a:rPr lang="en-US" sz="1100" dirty="0">
                <a:solidFill>
                  <a:srgbClr val="000000"/>
                </a:solidFill>
                <a:latin typeface="Georgia"/>
                <a:cs typeface="Georgia"/>
              </a:rPr>
              <a:t>Industry </a:t>
            </a:r>
            <a:br>
              <a:rPr lang="en-US" sz="1100" dirty="0">
                <a:solidFill>
                  <a:srgbClr val="000000"/>
                </a:solidFill>
                <a:latin typeface="Georgia"/>
                <a:cs typeface="Georgia"/>
              </a:rPr>
            </a:br>
            <a:r>
              <a:rPr lang="en-US" sz="1100" dirty="0" err="1">
                <a:solidFill>
                  <a:srgbClr val="000000"/>
                </a:solidFill>
                <a:latin typeface="Georgia"/>
                <a:cs typeface="Georgia"/>
              </a:rPr>
              <a:t>Perforamnce</a:t>
            </a:r>
            <a:endParaRPr lang="en-US" sz="1100" dirty="0">
              <a:solidFill>
                <a:srgbClr val="000000"/>
              </a:solidFill>
              <a:latin typeface="Georgia"/>
              <a:cs typeface="Georgia"/>
            </a:endParaRPr>
          </a:p>
          <a:p>
            <a:r>
              <a:rPr lang="en-US" sz="1100" dirty="0">
                <a:solidFill>
                  <a:srgbClr val="000000"/>
                </a:solidFill>
                <a:latin typeface="Georgia"/>
                <a:cs typeface="Georgia"/>
              </a:rPr>
              <a:t>Benchmarking</a:t>
            </a:r>
          </a:p>
        </p:txBody>
      </p:sp>
      <p:cxnSp>
        <p:nvCxnSpPr>
          <p:cNvPr id="23" name="Straight Connector 22"/>
          <p:cNvCxnSpPr/>
          <p:nvPr/>
        </p:nvCxnSpPr>
        <p:spPr>
          <a:xfrm flipV="1">
            <a:off x="1741571" y="3038694"/>
            <a:ext cx="9513" cy="1299768"/>
          </a:xfrm>
          <a:prstGeom prst="line">
            <a:avLst/>
          </a:prstGeom>
          <a:ln w="3175" cmpd="sng">
            <a:solidFill>
              <a:srgbClr val="B7D108"/>
            </a:solidFill>
            <a:prstDash val="dash"/>
          </a:ln>
        </p:spPr>
        <p:style>
          <a:lnRef idx="1">
            <a:schemeClr val="accent4"/>
          </a:lnRef>
          <a:fillRef idx="0">
            <a:schemeClr val="accent4"/>
          </a:fillRef>
          <a:effectRef idx="0">
            <a:schemeClr val="accent4"/>
          </a:effectRef>
          <a:fontRef idx="minor">
            <a:schemeClr val="tx1"/>
          </a:fontRef>
        </p:style>
      </p:cxnSp>
      <p:sp>
        <p:nvSpPr>
          <p:cNvPr id="24" name="TextBox 23"/>
          <p:cNvSpPr txBox="1"/>
          <p:nvPr/>
        </p:nvSpPr>
        <p:spPr>
          <a:xfrm>
            <a:off x="1741572" y="3804665"/>
            <a:ext cx="1134770" cy="600164"/>
          </a:xfrm>
          <a:prstGeom prst="rect">
            <a:avLst/>
          </a:prstGeom>
          <a:noFill/>
        </p:spPr>
        <p:txBody>
          <a:bodyPr wrap="square" lIns="90000" rtlCol="0">
            <a:spAutoFit/>
          </a:bodyPr>
          <a:lstStyle/>
          <a:p>
            <a:pPr>
              <a:buSzPct val="60000"/>
            </a:pPr>
            <a:r>
              <a:rPr lang="en-US" sz="1100" dirty="0">
                <a:solidFill>
                  <a:srgbClr val="000000"/>
                </a:solidFill>
                <a:latin typeface="Georgia"/>
                <a:cs typeface="Georgia"/>
              </a:rPr>
              <a:t>Grants </a:t>
            </a:r>
          </a:p>
          <a:p>
            <a:pPr>
              <a:buSzPct val="60000"/>
            </a:pPr>
            <a:r>
              <a:rPr lang="en-US" sz="1100" dirty="0">
                <a:solidFill>
                  <a:srgbClr val="000000"/>
                </a:solidFill>
                <a:latin typeface="Georgia"/>
                <a:cs typeface="Georgia"/>
              </a:rPr>
              <a:t>Web Service </a:t>
            </a:r>
            <a:r>
              <a:rPr lang="en-US" sz="1100" dirty="0" err="1">
                <a:solidFill>
                  <a:srgbClr val="000000"/>
                </a:solidFill>
                <a:latin typeface="Georgia"/>
                <a:cs typeface="Georgia"/>
              </a:rPr>
              <a:t>Integtations</a:t>
            </a:r>
            <a:endParaRPr lang="en-US" sz="1100" dirty="0">
              <a:solidFill>
                <a:srgbClr val="000000"/>
              </a:solidFill>
              <a:latin typeface="Georgia"/>
              <a:cs typeface="Georgia"/>
            </a:endParaRPr>
          </a:p>
        </p:txBody>
      </p:sp>
      <p:cxnSp>
        <p:nvCxnSpPr>
          <p:cNvPr id="25" name="Straight Connector 24"/>
          <p:cNvCxnSpPr/>
          <p:nvPr/>
        </p:nvCxnSpPr>
        <p:spPr>
          <a:xfrm flipV="1">
            <a:off x="2925376" y="3038694"/>
            <a:ext cx="9521" cy="1299769"/>
          </a:xfrm>
          <a:prstGeom prst="line">
            <a:avLst/>
          </a:prstGeom>
          <a:ln w="3175" cmpd="sng">
            <a:solidFill>
              <a:srgbClr val="B7D108"/>
            </a:solidFill>
            <a:prstDash val="dash"/>
          </a:ln>
        </p:spPr>
        <p:style>
          <a:lnRef idx="1">
            <a:schemeClr val="accent4"/>
          </a:lnRef>
          <a:fillRef idx="0">
            <a:schemeClr val="accent4"/>
          </a:fillRef>
          <a:effectRef idx="0">
            <a:schemeClr val="accent4"/>
          </a:effectRef>
          <a:fontRef idx="minor">
            <a:schemeClr val="tx1"/>
          </a:fontRef>
        </p:style>
      </p:cxnSp>
      <p:sp>
        <p:nvSpPr>
          <p:cNvPr id="26" name="TextBox 25"/>
          <p:cNvSpPr txBox="1"/>
          <p:nvPr/>
        </p:nvSpPr>
        <p:spPr>
          <a:xfrm>
            <a:off x="2936879" y="3458767"/>
            <a:ext cx="1624723" cy="938719"/>
          </a:xfrm>
          <a:prstGeom prst="rect">
            <a:avLst/>
          </a:prstGeom>
          <a:noFill/>
        </p:spPr>
        <p:txBody>
          <a:bodyPr wrap="square" rtlCol="0">
            <a:spAutoFit/>
          </a:bodyPr>
          <a:lstStyle/>
          <a:p>
            <a:pPr>
              <a:buSzPct val="60000"/>
            </a:pPr>
            <a:r>
              <a:rPr lang="en-US" sz="1100" dirty="0">
                <a:solidFill>
                  <a:srgbClr val="000000"/>
                </a:solidFill>
                <a:latin typeface="Georgia"/>
                <a:cs typeface="Georgia"/>
              </a:rPr>
              <a:t>Randomization</a:t>
            </a:r>
          </a:p>
          <a:p>
            <a:pPr>
              <a:buSzPct val="60000"/>
            </a:pPr>
            <a:r>
              <a:rPr lang="en-US" sz="1100" dirty="0">
                <a:solidFill>
                  <a:srgbClr val="000000"/>
                </a:solidFill>
                <a:latin typeface="Georgia"/>
                <a:cs typeface="Georgia"/>
              </a:rPr>
              <a:t>Supply</a:t>
            </a:r>
          </a:p>
          <a:p>
            <a:pPr>
              <a:buSzPct val="60000"/>
            </a:pPr>
            <a:r>
              <a:rPr lang="en-US" sz="1100" dirty="0">
                <a:solidFill>
                  <a:srgbClr val="000000"/>
                </a:solidFill>
                <a:latin typeface="Georgia"/>
                <a:cs typeface="Georgia"/>
              </a:rPr>
              <a:t>Coding</a:t>
            </a:r>
          </a:p>
          <a:p>
            <a:pPr>
              <a:buSzPct val="60000"/>
            </a:pPr>
            <a:r>
              <a:rPr lang="en-US" sz="1100" dirty="0">
                <a:solidFill>
                  <a:srgbClr val="000000"/>
                </a:solidFill>
                <a:latin typeface="Georgia"/>
                <a:cs typeface="Georgia"/>
              </a:rPr>
              <a:t>TSDV</a:t>
            </a:r>
          </a:p>
          <a:p>
            <a:pPr>
              <a:buSzPct val="60000"/>
            </a:pPr>
            <a:r>
              <a:rPr lang="en-US" sz="1100" dirty="0">
                <a:solidFill>
                  <a:srgbClr val="000000"/>
                </a:solidFill>
                <a:latin typeface="Georgia"/>
                <a:cs typeface="Georgia"/>
              </a:rPr>
              <a:t>Portal</a:t>
            </a:r>
          </a:p>
        </p:txBody>
      </p:sp>
      <p:cxnSp>
        <p:nvCxnSpPr>
          <p:cNvPr id="27" name="Straight Connector 26"/>
          <p:cNvCxnSpPr/>
          <p:nvPr/>
        </p:nvCxnSpPr>
        <p:spPr>
          <a:xfrm flipV="1">
            <a:off x="6770390" y="1330948"/>
            <a:ext cx="0" cy="1335008"/>
          </a:xfrm>
          <a:prstGeom prst="line">
            <a:avLst/>
          </a:prstGeom>
          <a:ln w="3175" cmpd="sng">
            <a:solidFill>
              <a:srgbClr val="B7D108"/>
            </a:solidFill>
            <a:prstDash val="dash"/>
          </a:ln>
        </p:spPr>
        <p:style>
          <a:lnRef idx="1">
            <a:schemeClr val="accent4"/>
          </a:lnRef>
          <a:fillRef idx="0">
            <a:schemeClr val="accent4"/>
          </a:fillRef>
          <a:effectRef idx="0">
            <a:schemeClr val="accent4"/>
          </a:effectRef>
          <a:fontRef idx="minor">
            <a:schemeClr val="tx1"/>
          </a:fontRef>
        </p:style>
      </p:cxnSp>
      <p:sp>
        <p:nvSpPr>
          <p:cNvPr id="28" name="TextBox 27"/>
          <p:cNvSpPr txBox="1"/>
          <p:nvPr/>
        </p:nvSpPr>
        <p:spPr>
          <a:xfrm>
            <a:off x="6312972" y="3491844"/>
            <a:ext cx="1912767" cy="938719"/>
          </a:xfrm>
          <a:prstGeom prst="rect">
            <a:avLst/>
          </a:prstGeom>
          <a:noFill/>
        </p:spPr>
        <p:txBody>
          <a:bodyPr wrap="square" rtlCol="0">
            <a:spAutoFit/>
          </a:bodyPr>
          <a:lstStyle/>
          <a:p>
            <a:pPr>
              <a:buSzPct val="60000"/>
            </a:pPr>
            <a:r>
              <a:rPr lang="en-US" sz="1100" dirty="0">
                <a:solidFill>
                  <a:srgbClr val="000000"/>
                </a:solidFill>
                <a:latin typeface="Georgia"/>
                <a:cs typeface="Georgia"/>
              </a:rPr>
              <a:t>Imaging</a:t>
            </a:r>
          </a:p>
          <a:p>
            <a:pPr>
              <a:buSzPct val="60000"/>
            </a:pPr>
            <a:r>
              <a:rPr lang="en-US" sz="1100" dirty="0">
                <a:solidFill>
                  <a:srgbClr val="000000"/>
                </a:solidFill>
                <a:latin typeface="Georgia"/>
                <a:cs typeface="Georgia"/>
              </a:rPr>
              <a:t>Payments &amp; Disbursement</a:t>
            </a:r>
          </a:p>
          <a:p>
            <a:pPr>
              <a:buSzPct val="60000"/>
            </a:pPr>
            <a:r>
              <a:rPr lang="en-US" sz="1100" dirty="0">
                <a:solidFill>
                  <a:srgbClr val="000000"/>
                </a:solidFill>
                <a:latin typeface="Georgia"/>
                <a:cs typeface="Georgia"/>
              </a:rPr>
              <a:t>Pre-submission Data Cleaning</a:t>
            </a:r>
          </a:p>
          <a:p>
            <a:pPr>
              <a:buSzPct val="60000"/>
            </a:pPr>
            <a:r>
              <a:rPr lang="en-US" sz="1100" dirty="0">
                <a:solidFill>
                  <a:srgbClr val="000000"/>
                </a:solidFill>
                <a:latin typeface="Georgia"/>
                <a:cs typeface="Georgia"/>
              </a:rPr>
              <a:t>Operational Benchmarks</a:t>
            </a:r>
          </a:p>
        </p:txBody>
      </p:sp>
      <p:sp>
        <p:nvSpPr>
          <p:cNvPr id="29" name="TextBox 28"/>
          <p:cNvSpPr txBox="1"/>
          <p:nvPr/>
        </p:nvSpPr>
        <p:spPr>
          <a:xfrm>
            <a:off x="478693" y="409695"/>
            <a:ext cx="4086819" cy="532262"/>
          </a:xfrm>
          <a:prstGeom prst="rect">
            <a:avLst/>
          </a:prstGeom>
          <a:noFill/>
        </p:spPr>
        <p:txBody>
          <a:bodyPr wrap="square" rtlCol="0">
            <a:spAutoFit/>
          </a:bodyPr>
          <a:lstStyle/>
          <a:p>
            <a:pPr>
              <a:lnSpc>
                <a:spcPct val="70000"/>
              </a:lnSpc>
            </a:pPr>
            <a:r>
              <a:rPr lang="en-US" sz="4000" b="1" spc="-150" dirty="0">
                <a:solidFill>
                  <a:srgbClr val="000000"/>
                </a:solidFill>
                <a:latin typeface="Arial"/>
                <a:cs typeface="Arial"/>
              </a:rPr>
              <a:t>Our innovation</a:t>
            </a:r>
            <a:r>
              <a:rPr lang="mr-IN" sz="4000" b="1" spc="-150" dirty="0">
                <a:solidFill>
                  <a:srgbClr val="000000"/>
                </a:solidFill>
                <a:latin typeface="Arial"/>
                <a:cs typeface="Arial"/>
              </a:rPr>
              <a:t>…</a:t>
            </a:r>
            <a:endParaRPr lang="en-US" sz="4000" b="1" spc="-150" dirty="0">
              <a:solidFill>
                <a:srgbClr val="000000"/>
              </a:solidFill>
              <a:latin typeface="Arial"/>
              <a:cs typeface="Arial"/>
            </a:endParaRPr>
          </a:p>
        </p:txBody>
      </p:sp>
      <p:sp>
        <p:nvSpPr>
          <p:cNvPr id="30" name="Oval 29"/>
          <p:cNvSpPr/>
          <p:nvPr/>
        </p:nvSpPr>
        <p:spPr>
          <a:xfrm>
            <a:off x="3971919" y="2615279"/>
            <a:ext cx="430375" cy="430375"/>
          </a:xfrm>
          <a:prstGeom prst="ellipse">
            <a:avLst/>
          </a:prstGeom>
          <a:solidFill>
            <a:srgbClr val="B7D10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900" b="1">
              <a:solidFill>
                <a:srgbClr val="000000"/>
              </a:solidFill>
              <a:latin typeface="Arial"/>
              <a:cs typeface="Arial"/>
            </a:endParaRPr>
          </a:p>
        </p:txBody>
      </p:sp>
      <p:sp>
        <p:nvSpPr>
          <p:cNvPr id="31" name="TextBox 30"/>
          <p:cNvSpPr txBox="1"/>
          <p:nvPr/>
        </p:nvSpPr>
        <p:spPr>
          <a:xfrm>
            <a:off x="3943094" y="2732727"/>
            <a:ext cx="490039" cy="220573"/>
          </a:xfrm>
          <a:prstGeom prst="rect">
            <a:avLst/>
          </a:prstGeom>
          <a:noFill/>
        </p:spPr>
        <p:txBody>
          <a:bodyPr wrap="square" rtlCol="0">
            <a:spAutoFit/>
          </a:bodyPr>
          <a:lstStyle/>
          <a:p>
            <a:pPr algn="ctr">
              <a:lnSpc>
                <a:spcPct val="80000"/>
              </a:lnSpc>
            </a:pPr>
            <a:r>
              <a:rPr lang="en-US" sz="1000" b="1" spc="-40" dirty="0">
                <a:solidFill>
                  <a:srgbClr val="000000"/>
                </a:solidFill>
                <a:latin typeface="Arial"/>
                <a:cs typeface="Arial"/>
              </a:rPr>
              <a:t>2012</a:t>
            </a:r>
          </a:p>
        </p:txBody>
      </p:sp>
      <p:cxnSp>
        <p:nvCxnSpPr>
          <p:cNvPr id="32" name="Straight Connector 31"/>
          <p:cNvCxnSpPr/>
          <p:nvPr/>
        </p:nvCxnSpPr>
        <p:spPr>
          <a:xfrm flipV="1">
            <a:off x="4175940" y="3029808"/>
            <a:ext cx="0" cy="1308654"/>
          </a:xfrm>
          <a:prstGeom prst="line">
            <a:avLst/>
          </a:prstGeom>
          <a:ln w="3175" cmpd="sng">
            <a:solidFill>
              <a:srgbClr val="B7D108"/>
            </a:solidFill>
            <a:prstDash val="dash"/>
          </a:ln>
        </p:spPr>
        <p:style>
          <a:lnRef idx="1">
            <a:schemeClr val="accent4"/>
          </a:lnRef>
          <a:fillRef idx="0">
            <a:schemeClr val="accent4"/>
          </a:fillRef>
          <a:effectRef idx="0">
            <a:schemeClr val="accent4"/>
          </a:effectRef>
          <a:fontRef idx="minor">
            <a:schemeClr val="tx1"/>
          </a:fontRef>
        </p:style>
      </p:cxnSp>
      <p:sp>
        <p:nvSpPr>
          <p:cNvPr id="33" name="TextBox 32"/>
          <p:cNvSpPr txBox="1"/>
          <p:nvPr/>
        </p:nvSpPr>
        <p:spPr>
          <a:xfrm>
            <a:off x="4236069" y="4135876"/>
            <a:ext cx="1624723" cy="261610"/>
          </a:xfrm>
          <a:prstGeom prst="rect">
            <a:avLst/>
          </a:prstGeom>
          <a:noFill/>
        </p:spPr>
        <p:txBody>
          <a:bodyPr wrap="square" rtlCol="0">
            <a:spAutoFit/>
          </a:bodyPr>
          <a:lstStyle/>
          <a:p>
            <a:r>
              <a:rPr lang="en-US" sz="1100" dirty="0">
                <a:solidFill>
                  <a:srgbClr val="000000"/>
                </a:solidFill>
                <a:latin typeface="Georgia"/>
                <a:cs typeface="Georgia"/>
              </a:rPr>
              <a:t>CTMS</a:t>
            </a:r>
          </a:p>
        </p:txBody>
      </p:sp>
      <p:sp>
        <p:nvSpPr>
          <p:cNvPr id="34" name="Oval 33"/>
          <p:cNvSpPr/>
          <p:nvPr/>
        </p:nvSpPr>
        <p:spPr>
          <a:xfrm>
            <a:off x="4562186" y="2608319"/>
            <a:ext cx="430375" cy="430375"/>
          </a:xfrm>
          <a:prstGeom prst="ellipse">
            <a:avLst/>
          </a:prstGeom>
          <a:solidFill>
            <a:srgbClr val="B7D10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TextBox 34"/>
          <p:cNvSpPr txBox="1"/>
          <p:nvPr/>
        </p:nvSpPr>
        <p:spPr>
          <a:xfrm>
            <a:off x="4531771" y="2732727"/>
            <a:ext cx="490039" cy="220573"/>
          </a:xfrm>
          <a:prstGeom prst="rect">
            <a:avLst/>
          </a:prstGeom>
          <a:noFill/>
        </p:spPr>
        <p:txBody>
          <a:bodyPr wrap="square" rtlCol="0">
            <a:spAutoFit/>
          </a:bodyPr>
          <a:lstStyle/>
          <a:p>
            <a:pPr algn="ctr">
              <a:lnSpc>
                <a:spcPct val="80000"/>
              </a:lnSpc>
            </a:pPr>
            <a:r>
              <a:rPr lang="en-US" sz="1000" b="1" spc="-40" dirty="0">
                <a:solidFill>
                  <a:srgbClr val="000000"/>
                </a:solidFill>
                <a:latin typeface="Arial"/>
                <a:cs typeface="Arial"/>
              </a:rPr>
              <a:t>2013</a:t>
            </a:r>
          </a:p>
        </p:txBody>
      </p:sp>
      <p:sp>
        <p:nvSpPr>
          <p:cNvPr id="36" name="TextBox 35"/>
          <p:cNvSpPr txBox="1"/>
          <p:nvPr/>
        </p:nvSpPr>
        <p:spPr>
          <a:xfrm>
            <a:off x="4783300" y="1266572"/>
            <a:ext cx="1624723" cy="600164"/>
          </a:xfrm>
          <a:prstGeom prst="rect">
            <a:avLst/>
          </a:prstGeom>
          <a:noFill/>
        </p:spPr>
        <p:txBody>
          <a:bodyPr wrap="square" rtlCol="0">
            <a:spAutoFit/>
          </a:bodyPr>
          <a:lstStyle/>
          <a:p>
            <a:r>
              <a:rPr lang="en-US" sz="1100" dirty="0" err="1">
                <a:solidFill>
                  <a:srgbClr val="000000"/>
                </a:solidFill>
                <a:latin typeface="Georgia"/>
                <a:cs typeface="Georgia"/>
              </a:rPr>
              <a:t>ePRO</a:t>
            </a:r>
            <a:endParaRPr lang="en-US" sz="1100" dirty="0">
              <a:solidFill>
                <a:srgbClr val="000000"/>
              </a:solidFill>
              <a:latin typeface="Georgia"/>
              <a:cs typeface="Georgia"/>
            </a:endParaRPr>
          </a:p>
          <a:p>
            <a:r>
              <a:rPr lang="en-US" sz="1100" dirty="0">
                <a:solidFill>
                  <a:srgbClr val="000000"/>
                </a:solidFill>
                <a:latin typeface="Georgia"/>
                <a:cs typeface="Georgia"/>
              </a:rPr>
              <a:t>Sensors</a:t>
            </a:r>
          </a:p>
          <a:p>
            <a:r>
              <a:rPr lang="en-US" sz="1100" dirty="0">
                <a:solidFill>
                  <a:srgbClr val="000000"/>
                </a:solidFill>
                <a:latin typeface="Georgia"/>
                <a:cs typeface="Georgia"/>
              </a:rPr>
              <a:t>Apps</a:t>
            </a:r>
          </a:p>
        </p:txBody>
      </p:sp>
      <p:sp>
        <p:nvSpPr>
          <p:cNvPr id="37" name="Oval 36"/>
          <p:cNvSpPr/>
          <p:nvPr/>
        </p:nvSpPr>
        <p:spPr>
          <a:xfrm>
            <a:off x="5126252" y="2615279"/>
            <a:ext cx="430375" cy="430375"/>
          </a:xfrm>
          <a:prstGeom prst="ellipse">
            <a:avLst/>
          </a:prstGeom>
          <a:solidFill>
            <a:srgbClr val="B7D10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900" b="1">
              <a:solidFill>
                <a:srgbClr val="000000"/>
              </a:solidFill>
              <a:latin typeface="Arial"/>
              <a:cs typeface="Arial"/>
            </a:endParaRPr>
          </a:p>
        </p:txBody>
      </p:sp>
      <p:sp>
        <p:nvSpPr>
          <p:cNvPr id="38" name="TextBox 37"/>
          <p:cNvSpPr txBox="1"/>
          <p:nvPr/>
        </p:nvSpPr>
        <p:spPr>
          <a:xfrm>
            <a:off x="5097427" y="2732727"/>
            <a:ext cx="490039" cy="220573"/>
          </a:xfrm>
          <a:prstGeom prst="rect">
            <a:avLst/>
          </a:prstGeom>
          <a:noFill/>
        </p:spPr>
        <p:txBody>
          <a:bodyPr wrap="square" rtlCol="0">
            <a:spAutoFit/>
          </a:bodyPr>
          <a:lstStyle/>
          <a:p>
            <a:pPr algn="ctr">
              <a:lnSpc>
                <a:spcPct val="80000"/>
              </a:lnSpc>
            </a:pPr>
            <a:r>
              <a:rPr lang="en-US" sz="1000" b="1" spc="-40" dirty="0">
                <a:solidFill>
                  <a:srgbClr val="000000"/>
                </a:solidFill>
                <a:latin typeface="Arial"/>
                <a:cs typeface="Arial"/>
              </a:rPr>
              <a:t>2014</a:t>
            </a:r>
          </a:p>
        </p:txBody>
      </p:sp>
      <p:cxnSp>
        <p:nvCxnSpPr>
          <p:cNvPr id="39" name="Straight Connector 38"/>
          <p:cNvCxnSpPr/>
          <p:nvPr/>
        </p:nvCxnSpPr>
        <p:spPr>
          <a:xfrm flipV="1">
            <a:off x="5341439" y="3032880"/>
            <a:ext cx="0" cy="1317157"/>
          </a:xfrm>
          <a:prstGeom prst="line">
            <a:avLst/>
          </a:prstGeom>
          <a:ln w="3175" cmpd="sng">
            <a:solidFill>
              <a:srgbClr val="B7D108"/>
            </a:solidFill>
            <a:prstDash val="dash"/>
          </a:ln>
        </p:spPr>
        <p:style>
          <a:lnRef idx="1">
            <a:schemeClr val="accent4"/>
          </a:lnRef>
          <a:fillRef idx="0">
            <a:schemeClr val="accent4"/>
          </a:fillRef>
          <a:effectRef idx="0">
            <a:schemeClr val="accent4"/>
          </a:effectRef>
          <a:fontRef idx="minor">
            <a:schemeClr val="tx1"/>
          </a:fontRef>
        </p:style>
      </p:cxnSp>
      <p:sp>
        <p:nvSpPr>
          <p:cNvPr id="40" name="TextBox 39"/>
          <p:cNvSpPr txBox="1"/>
          <p:nvPr/>
        </p:nvSpPr>
        <p:spPr>
          <a:xfrm>
            <a:off x="5340461" y="3974697"/>
            <a:ext cx="1221650" cy="430887"/>
          </a:xfrm>
          <a:prstGeom prst="rect">
            <a:avLst/>
          </a:prstGeom>
          <a:noFill/>
        </p:spPr>
        <p:txBody>
          <a:bodyPr wrap="square" rtlCol="0">
            <a:spAutoFit/>
          </a:bodyPr>
          <a:lstStyle/>
          <a:p>
            <a:r>
              <a:rPr lang="en-US" sz="1100" dirty="0">
                <a:solidFill>
                  <a:srgbClr val="000000"/>
                </a:solidFill>
                <a:latin typeface="Georgia"/>
                <a:cs typeface="Georgia"/>
              </a:rPr>
              <a:t>Central Monitoring</a:t>
            </a:r>
          </a:p>
        </p:txBody>
      </p:sp>
      <p:sp>
        <p:nvSpPr>
          <p:cNvPr id="41" name="Oval 40"/>
          <p:cNvSpPr/>
          <p:nvPr/>
        </p:nvSpPr>
        <p:spPr>
          <a:xfrm>
            <a:off x="6562111" y="2615279"/>
            <a:ext cx="430375" cy="430375"/>
          </a:xfrm>
          <a:prstGeom prst="ellipse">
            <a:avLst/>
          </a:prstGeom>
          <a:solidFill>
            <a:srgbClr val="B7D10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900" b="1">
              <a:solidFill>
                <a:srgbClr val="000000"/>
              </a:solidFill>
              <a:latin typeface="Arial"/>
              <a:cs typeface="Arial"/>
            </a:endParaRPr>
          </a:p>
        </p:txBody>
      </p:sp>
      <p:sp>
        <p:nvSpPr>
          <p:cNvPr id="42" name="TextBox 41"/>
          <p:cNvSpPr txBox="1"/>
          <p:nvPr/>
        </p:nvSpPr>
        <p:spPr>
          <a:xfrm>
            <a:off x="6533286" y="2732727"/>
            <a:ext cx="490039" cy="220573"/>
          </a:xfrm>
          <a:prstGeom prst="rect">
            <a:avLst/>
          </a:prstGeom>
          <a:noFill/>
        </p:spPr>
        <p:txBody>
          <a:bodyPr wrap="square" rtlCol="0">
            <a:spAutoFit/>
          </a:bodyPr>
          <a:lstStyle/>
          <a:p>
            <a:pPr algn="ctr">
              <a:lnSpc>
                <a:spcPct val="80000"/>
              </a:lnSpc>
            </a:pPr>
            <a:r>
              <a:rPr lang="en-US" sz="1000" b="1" spc="-40" dirty="0">
                <a:solidFill>
                  <a:srgbClr val="000000"/>
                </a:solidFill>
                <a:latin typeface="Arial"/>
                <a:cs typeface="Arial"/>
              </a:rPr>
              <a:t>2017</a:t>
            </a:r>
          </a:p>
        </p:txBody>
      </p:sp>
      <p:cxnSp>
        <p:nvCxnSpPr>
          <p:cNvPr id="43" name="Straight Connector 42"/>
          <p:cNvCxnSpPr/>
          <p:nvPr/>
        </p:nvCxnSpPr>
        <p:spPr>
          <a:xfrm flipV="1">
            <a:off x="6263872" y="3038694"/>
            <a:ext cx="0" cy="1317157"/>
          </a:xfrm>
          <a:prstGeom prst="line">
            <a:avLst/>
          </a:prstGeom>
          <a:ln w="3175" cmpd="sng">
            <a:solidFill>
              <a:srgbClr val="B7D108"/>
            </a:solidFill>
            <a:prstDash val="dash"/>
          </a:ln>
        </p:spPr>
        <p:style>
          <a:lnRef idx="1">
            <a:schemeClr val="accent4"/>
          </a:lnRef>
          <a:fillRef idx="0">
            <a:schemeClr val="accent4"/>
          </a:fillRef>
          <a:effectRef idx="0">
            <a:schemeClr val="accent4"/>
          </a:effectRef>
          <a:fontRef idx="minor">
            <a:schemeClr val="tx1"/>
          </a:fontRef>
        </p:style>
      </p:cxnSp>
      <p:sp>
        <p:nvSpPr>
          <p:cNvPr id="44" name="TextBox 43"/>
          <p:cNvSpPr txBox="1"/>
          <p:nvPr/>
        </p:nvSpPr>
        <p:spPr>
          <a:xfrm>
            <a:off x="6856322" y="1280331"/>
            <a:ext cx="2066005" cy="1107996"/>
          </a:xfrm>
          <a:prstGeom prst="rect">
            <a:avLst/>
          </a:prstGeom>
          <a:noFill/>
        </p:spPr>
        <p:txBody>
          <a:bodyPr wrap="square" rtlCol="0">
            <a:spAutoFit/>
          </a:bodyPr>
          <a:lstStyle/>
          <a:p>
            <a:pPr>
              <a:buSzPct val="60000"/>
            </a:pPr>
            <a:r>
              <a:rPr lang="en-US" sz="1100" dirty="0">
                <a:solidFill>
                  <a:srgbClr val="000000"/>
                </a:solidFill>
                <a:latin typeface="Georgia"/>
                <a:cs typeface="Georgia"/>
              </a:rPr>
              <a:t>Genomics</a:t>
            </a:r>
          </a:p>
          <a:p>
            <a:pPr>
              <a:buSzPct val="60000"/>
            </a:pPr>
            <a:r>
              <a:rPr lang="en-US" sz="1100" dirty="0" err="1">
                <a:solidFill>
                  <a:srgbClr val="000000"/>
                </a:solidFill>
                <a:latin typeface="Georgia"/>
                <a:cs typeface="Georgia"/>
              </a:rPr>
              <a:t>eConsent</a:t>
            </a:r>
            <a:endParaRPr lang="en-US" sz="1100" dirty="0">
              <a:solidFill>
                <a:srgbClr val="000000"/>
              </a:solidFill>
              <a:latin typeface="Georgia"/>
              <a:cs typeface="Georgia"/>
            </a:endParaRPr>
          </a:p>
          <a:p>
            <a:pPr>
              <a:buSzPct val="60000"/>
            </a:pPr>
            <a:r>
              <a:rPr lang="en-US" sz="1100" dirty="0">
                <a:solidFill>
                  <a:srgbClr val="000000"/>
                </a:solidFill>
                <a:latin typeface="Georgia"/>
                <a:cs typeface="Georgia"/>
              </a:rPr>
              <a:t>Cross-Sponsor CDR</a:t>
            </a:r>
          </a:p>
          <a:p>
            <a:pPr>
              <a:buSzPct val="60000"/>
            </a:pPr>
            <a:r>
              <a:rPr lang="en-US" sz="1100" dirty="0">
                <a:solidFill>
                  <a:srgbClr val="000000"/>
                </a:solidFill>
                <a:latin typeface="Georgia"/>
                <a:cs typeface="Georgia"/>
              </a:rPr>
              <a:t>eTMF</a:t>
            </a:r>
          </a:p>
          <a:p>
            <a:pPr>
              <a:buSzPct val="60000"/>
            </a:pPr>
            <a:r>
              <a:rPr lang="en-US" sz="1100" dirty="0">
                <a:solidFill>
                  <a:srgbClr val="000000"/>
                </a:solidFill>
                <a:latin typeface="Georgia"/>
                <a:cs typeface="Georgia"/>
              </a:rPr>
              <a:t>Synthetic Control Arms</a:t>
            </a:r>
          </a:p>
          <a:p>
            <a:pPr>
              <a:buSzPct val="60000"/>
            </a:pPr>
            <a:r>
              <a:rPr lang="en-US" sz="1100" dirty="0">
                <a:solidFill>
                  <a:srgbClr val="000000"/>
                </a:solidFill>
                <a:latin typeface="Georgia"/>
                <a:cs typeface="Georgia"/>
              </a:rPr>
              <a:t>RBM and Risk Management</a:t>
            </a:r>
          </a:p>
        </p:txBody>
      </p:sp>
      <p:cxnSp>
        <p:nvCxnSpPr>
          <p:cNvPr id="45" name="Straight Connector 44"/>
          <p:cNvCxnSpPr/>
          <p:nvPr/>
        </p:nvCxnSpPr>
        <p:spPr>
          <a:xfrm flipH="1" flipV="1">
            <a:off x="4776790" y="1288996"/>
            <a:ext cx="584" cy="1401032"/>
          </a:xfrm>
          <a:prstGeom prst="line">
            <a:avLst/>
          </a:prstGeom>
          <a:ln w="3175" cmpd="sng">
            <a:solidFill>
              <a:srgbClr val="B7D108"/>
            </a:solidFill>
            <a:prstDash val="dash"/>
          </a:ln>
        </p:spPr>
        <p:style>
          <a:lnRef idx="1">
            <a:schemeClr val="accent4"/>
          </a:lnRef>
          <a:fillRef idx="0">
            <a:schemeClr val="accent4"/>
          </a:fillRef>
          <a:effectRef idx="0">
            <a:schemeClr val="accent4"/>
          </a:effectRef>
          <a:fontRef idx="minor">
            <a:schemeClr val="tx1"/>
          </a:fontRef>
        </p:style>
      </p:cxnSp>
      <p:sp>
        <p:nvSpPr>
          <p:cNvPr id="47" name="Oval 46">
            <a:extLst>
              <a:ext uri="{FF2B5EF4-FFF2-40B4-BE49-F238E27FC236}">
                <a16:creationId xmlns:a16="http://schemas.microsoft.com/office/drawing/2014/main" id="{0D57C8CF-86A5-4C4D-A623-1CDEC88977F8}"/>
              </a:ext>
            </a:extLst>
          </p:cNvPr>
          <p:cNvSpPr/>
          <p:nvPr/>
        </p:nvSpPr>
        <p:spPr>
          <a:xfrm>
            <a:off x="5591735" y="2615278"/>
            <a:ext cx="430375" cy="430375"/>
          </a:xfrm>
          <a:prstGeom prst="ellipse">
            <a:avLst/>
          </a:prstGeom>
          <a:solidFill>
            <a:srgbClr val="B7D108"/>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676452D-7501-46B7-8D05-571B2D9C8B14}"/>
              </a:ext>
            </a:extLst>
          </p:cNvPr>
          <p:cNvSpPr txBox="1"/>
          <p:nvPr/>
        </p:nvSpPr>
        <p:spPr>
          <a:xfrm>
            <a:off x="5569329" y="2743345"/>
            <a:ext cx="490039" cy="220573"/>
          </a:xfrm>
          <a:prstGeom prst="rect">
            <a:avLst/>
          </a:prstGeom>
          <a:noFill/>
        </p:spPr>
        <p:txBody>
          <a:bodyPr wrap="square" rtlCol="0">
            <a:spAutoFit/>
          </a:bodyPr>
          <a:lstStyle/>
          <a:p>
            <a:pPr algn="ctr">
              <a:lnSpc>
                <a:spcPct val="80000"/>
              </a:lnSpc>
            </a:pPr>
            <a:r>
              <a:rPr lang="en-US" sz="1000" b="1" spc="-40" dirty="0">
                <a:solidFill>
                  <a:srgbClr val="000000"/>
                </a:solidFill>
                <a:latin typeface="Arial"/>
                <a:cs typeface="Arial"/>
              </a:rPr>
              <a:t>2015</a:t>
            </a:r>
          </a:p>
        </p:txBody>
      </p:sp>
      <p:cxnSp>
        <p:nvCxnSpPr>
          <p:cNvPr id="49" name="Straight Connector 48">
            <a:extLst>
              <a:ext uri="{FF2B5EF4-FFF2-40B4-BE49-F238E27FC236}">
                <a16:creationId xmlns:a16="http://schemas.microsoft.com/office/drawing/2014/main" id="{2D33F731-740C-40F4-B0C0-8A09789389DF}"/>
              </a:ext>
            </a:extLst>
          </p:cNvPr>
          <p:cNvCxnSpPr/>
          <p:nvPr/>
        </p:nvCxnSpPr>
        <p:spPr>
          <a:xfrm flipV="1">
            <a:off x="5791303" y="1330948"/>
            <a:ext cx="0" cy="1335008"/>
          </a:xfrm>
          <a:prstGeom prst="line">
            <a:avLst/>
          </a:prstGeom>
          <a:ln w="3175" cmpd="sng">
            <a:solidFill>
              <a:srgbClr val="B7D108"/>
            </a:solidFill>
            <a:prstDash val="dash"/>
          </a:ln>
        </p:spPr>
        <p:style>
          <a:lnRef idx="1">
            <a:schemeClr val="accent4"/>
          </a:lnRef>
          <a:fillRef idx="0">
            <a:schemeClr val="accent4"/>
          </a:fillRef>
          <a:effectRef idx="0">
            <a:schemeClr val="accent4"/>
          </a:effectRef>
          <a:fontRef idx="minor">
            <a:schemeClr val="tx1"/>
          </a:fontRef>
        </p:style>
      </p:cxnSp>
      <p:sp>
        <p:nvSpPr>
          <p:cNvPr id="50" name="TextBox 49">
            <a:extLst>
              <a:ext uri="{FF2B5EF4-FFF2-40B4-BE49-F238E27FC236}">
                <a16:creationId xmlns:a16="http://schemas.microsoft.com/office/drawing/2014/main" id="{F5A27D35-6B1F-4A69-921B-569E17C4ACD5}"/>
              </a:ext>
            </a:extLst>
          </p:cNvPr>
          <p:cNvSpPr txBox="1"/>
          <p:nvPr/>
        </p:nvSpPr>
        <p:spPr>
          <a:xfrm>
            <a:off x="5791303" y="1253103"/>
            <a:ext cx="1583169" cy="600164"/>
          </a:xfrm>
          <a:prstGeom prst="rect">
            <a:avLst/>
          </a:prstGeom>
          <a:noFill/>
        </p:spPr>
        <p:txBody>
          <a:bodyPr wrap="square" rtlCol="0">
            <a:spAutoFit/>
          </a:bodyPr>
          <a:lstStyle/>
          <a:p>
            <a:r>
              <a:rPr lang="en-US" sz="1100" dirty="0">
                <a:solidFill>
                  <a:srgbClr val="000000"/>
                </a:solidFill>
                <a:latin typeface="Georgia"/>
                <a:cs typeface="Georgia"/>
              </a:rPr>
              <a:t>Study</a:t>
            </a:r>
          </a:p>
          <a:p>
            <a:r>
              <a:rPr lang="en-US" sz="1100" dirty="0">
                <a:solidFill>
                  <a:srgbClr val="000000"/>
                </a:solidFill>
                <a:latin typeface="Georgia"/>
                <a:cs typeface="Georgia"/>
              </a:rPr>
              <a:t>Design</a:t>
            </a:r>
          </a:p>
          <a:p>
            <a:r>
              <a:rPr lang="en-US" sz="1100" dirty="0">
                <a:solidFill>
                  <a:srgbClr val="000000"/>
                </a:solidFill>
                <a:latin typeface="Georgia"/>
                <a:cs typeface="Georgia"/>
              </a:rPr>
              <a:t>Optimization</a:t>
            </a:r>
          </a:p>
        </p:txBody>
      </p:sp>
    </p:spTree>
    <p:extLst>
      <p:ext uri="{BB962C8B-B14F-4D97-AF65-F5344CB8AC3E}">
        <p14:creationId xmlns:p14="http://schemas.microsoft.com/office/powerpoint/2010/main" val="376106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3">
            <a:alphaModFix amt="7000"/>
            <a:extLst>
              <a:ext uri="{28A0092B-C50C-407E-A947-70E740481C1C}">
                <a14:useLocalDpi xmlns:a14="http://schemas.microsoft.com/office/drawing/2010/main" val="0"/>
              </a:ext>
            </a:extLst>
          </a:blip>
          <a:stretch>
            <a:fillRect/>
          </a:stretch>
        </p:blipFill>
        <p:spPr>
          <a:xfrm flipV="1">
            <a:off x="-8128" y="-4572"/>
            <a:ext cx="9152128" cy="5148072"/>
          </a:xfrm>
          <a:prstGeom prst="rect">
            <a:avLst/>
          </a:prstGeom>
        </p:spPr>
      </p:pic>
      <p:sp>
        <p:nvSpPr>
          <p:cNvPr id="2" name="Footer Placeholder 1"/>
          <p:cNvSpPr>
            <a:spLocks noGrp="1"/>
          </p:cNvSpPr>
          <p:nvPr>
            <p:ph type="ftr" sz="quarter" idx="10"/>
          </p:nvPr>
        </p:nvSpPr>
        <p:spPr/>
        <p:txBody>
          <a:bodyPr/>
          <a:lstStyle/>
          <a:p>
            <a:r>
              <a:rPr lang="en-US" dirty="0"/>
              <a:t>© 2018 Medidata Solutions, Inc. – Proprietary and Confidential </a:t>
            </a:r>
          </a:p>
        </p:txBody>
      </p:sp>
      <p:sp>
        <p:nvSpPr>
          <p:cNvPr id="3" name="Slide Number Placeholder 2"/>
          <p:cNvSpPr>
            <a:spLocks noGrp="1"/>
          </p:cNvSpPr>
          <p:nvPr>
            <p:ph type="sldNum" sz="quarter" idx="11"/>
          </p:nvPr>
        </p:nvSpPr>
        <p:spPr/>
        <p:txBody>
          <a:bodyPr/>
          <a:lstStyle/>
          <a:p>
            <a:fld id="{330F9273-43B9-ED41-B6F0-2B36CF26D438}" type="slidenum">
              <a:rPr lang="en-US" smtClean="0"/>
              <a:pPr/>
              <a:t>7</a:t>
            </a:fld>
            <a:endParaRPr lang="en-US"/>
          </a:p>
        </p:txBody>
      </p:sp>
      <p:sp>
        <p:nvSpPr>
          <p:cNvPr id="7" name="TextBox 6"/>
          <p:cNvSpPr txBox="1"/>
          <p:nvPr/>
        </p:nvSpPr>
        <p:spPr>
          <a:xfrm>
            <a:off x="476240" y="1966456"/>
            <a:ext cx="6737360" cy="1698927"/>
          </a:xfrm>
          <a:prstGeom prst="rect">
            <a:avLst/>
          </a:prstGeom>
          <a:noFill/>
        </p:spPr>
        <p:txBody>
          <a:bodyPr wrap="square" rtlCol="0">
            <a:spAutoFit/>
          </a:bodyPr>
          <a:lstStyle/>
          <a:p>
            <a:pPr>
              <a:lnSpc>
                <a:spcPct val="87000"/>
              </a:lnSpc>
            </a:pPr>
            <a:r>
              <a:rPr lang="en-US" sz="4000" b="1" spc="-150" dirty="0">
                <a:solidFill>
                  <a:schemeClr val="bg1"/>
                </a:solidFill>
                <a:latin typeface="Arial"/>
                <a:cs typeface="Arial"/>
              </a:rPr>
              <a:t>We are the </a:t>
            </a:r>
            <a:r>
              <a:rPr lang="en-US" sz="4000" b="1" spc="-150" dirty="0">
                <a:solidFill>
                  <a:srgbClr val="3066CD"/>
                </a:solidFill>
                <a:latin typeface="Arial"/>
                <a:cs typeface="Arial"/>
              </a:rPr>
              <a:t>#1 Ranked Professional Services Group </a:t>
            </a:r>
            <a:r>
              <a:rPr lang="en-US" sz="4000" b="1" spc="-150" dirty="0">
                <a:solidFill>
                  <a:schemeClr val="bg1"/>
                </a:solidFill>
                <a:latin typeface="Arial"/>
                <a:cs typeface="Arial"/>
              </a:rPr>
              <a:t>in Clinical Development.</a:t>
            </a:r>
          </a:p>
        </p:txBody>
      </p:sp>
    </p:spTree>
    <p:extLst>
      <p:ext uri="{BB962C8B-B14F-4D97-AF65-F5344CB8AC3E}">
        <p14:creationId xmlns:p14="http://schemas.microsoft.com/office/powerpoint/2010/main" val="1441176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11A44">
                    <a:tint val="75000"/>
                  </a:srgbClr>
                </a:solidFill>
                <a:effectLst/>
                <a:uLnTx/>
                <a:uFillTx/>
                <a:latin typeface="Arial"/>
                <a:ea typeface="+mn-ea"/>
                <a:cs typeface="Arial"/>
              </a:rPr>
              <a:t>© 2018 Medidata Solutions, Inc. – Proprietary and Confidential </a:t>
            </a:r>
          </a:p>
        </p:txBody>
      </p:sp>
      <p:sp>
        <p:nvSpPr>
          <p:cNvPr id="3" name="Slide Number Placeholder 2"/>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0F9273-43B9-ED41-B6F0-2B36CF26D438}" type="slidenum">
              <a:rPr kumimoji="0" lang="en-US" sz="700" b="0" i="0" u="none" strike="noStrike" kern="1200" cap="none" spc="0" normalizeH="0" baseline="0" noProof="0" smtClean="0">
                <a:ln>
                  <a:noFill/>
                </a:ln>
                <a:solidFill>
                  <a:srgbClr val="011A44">
                    <a:tint val="75000"/>
                  </a:srgb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700" b="0" i="0" u="none" strike="noStrike" kern="1200" cap="none" spc="0" normalizeH="0" baseline="0" noProof="0">
              <a:ln>
                <a:noFill/>
              </a:ln>
              <a:solidFill>
                <a:srgbClr val="011A44">
                  <a:tint val="75000"/>
                </a:srgbClr>
              </a:solidFill>
              <a:effectLst/>
              <a:uLnTx/>
              <a:uFillTx/>
              <a:latin typeface="Arial"/>
              <a:ea typeface="+mn-ea"/>
              <a:cs typeface="Arial"/>
            </a:endParaRPr>
          </a:p>
        </p:txBody>
      </p:sp>
      <p:sp>
        <p:nvSpPr>
          <p:cNvPr id="6" name="Title 5"/>
          <p:cNvSpPr>
            <a:spLocks noGrp="1"/>
          </p:cNvSpPr>
          <p:nvPr>
            <p:ph type="title"/>
          </p:nvPr>
        </p:nvSpPr>
        <p:spPr/>
        <p:txBody>
          <a:bodyPr/>
          <a:lstStyle/>
          <a:p>
            <a:r>
              <a:rPr lang="en-US" dirty="0"/>
              <a:t>Metrics: We have you covered.</a:t>
            </a:r>
          </a:p>
        </p:txBody>
      </p:sp>
      <p:sp>
        <p:nvSpPr>
          <p:cNvPr id="4" name="TextBox 3"/>
          <p:cNvSpPr txBox="1"/>
          <p:nvPr/>
        </p:nvSpPr>
        <p:spPr>
          <a:xfrm>
            <a:off x="678006" y="2007326"/>
            <a:ext cx="1549277" cy="715581"/>
          </a:xfrm>
          <a:prstGeom prst="rect">
            <a:avLst/>
          </a:prstGeom>
          <a:noFill/>
        </p:spPr>
        <p:txBody>
          <a:bodyPr wrap="square" rtlCol="0">
            <a:sp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B7D108"/>
                </a:solidFill>
                <a:effectLst/>
                <a:uLnTx/>
                <a:uFillTx/>
                <a:latin typeface="Arial"/>
                <a:ea typeface="+mn-ea"/>
                <a:cs typeface="Arial"/>
              </a:rPr>
              <a:t>#1</a:t>
            </a:r>
          </a:p>
        </p:txBody>
      </p:sp>
      <p:sp>
        <p:nvSpPr>
          <p:cNvPr id="7" name="TextBox 6"/>
          <p:cNvSpPr txBox="1"/>
          <p:nvPr/>
        </p:nvSpPr>
        <p:spPr>
          <a:xfrm>
            <a:off x="3013296" y="2007326"/>
            <a:ext cx="1549277" cy="715581"/>
          </a:xfrm>
          <a:prstGeom prst="rect">
            <a:avLst/>
          </a:prstGeom>
          <a:noFill/>
        </p:spPr>
        <p:txBody>
          <a:bodyPr wrap="square" rtlCol="0">
            <a:sp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B7D108"/>
                </a:solidFill>
                <a:effectLst/>
                <a:uLnTx/>
                <a:uFillTx/>
                <a:latin typeface="Arial"/>
                <a:ea typeface="+mn-ea"/>
                <a:cs typeface="Arial"/>
              </a:rPr>
              <a:t>14K</a:t>
            </a:r>
          </a:p>
        </p:txBody>
      </p:sp>
      <p:sp>
        <p:nvSpPr>
          <p:cNvPr id="10" name="TextBox 9"/>
          <p:cNvSpPr txBox="1"/>
          <p:nvPr/>
        </p:nvSpPr>
        <p:spPr>
          <a:xfrm>
            <a:off x="5268256" y="2007326"/>
            <a:ext cx="1549277" cy="715581"/>
          </a:xfrm>
          <a:prstGeom prst="rect">
            <a:avLst/>
          </a:prstGeom>
          <a:noFill/>
        </p:spPr>
        <p:txBody>
          <a:bodyPr wrap="square" rtlCol="0">
            <a:sp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B7D108"/>
                </a:solidFill>
                <a:effectLst/>
                <a:uLnTx/>
                <a:uFillTx/>
                <a:latin typeface="Arial"/>
                <a:ea typeface="+mn-ea"/>
                <a:cs typeface="Arial"/>
              </a:rPr>
              <a:t>8</a:t>
            </a:r>
          </a:p>
        </p:txBody>
      </p:sp>
      <p:cxnSp>
        <p:nvCxnSpPr>
          <p:cNvPr id="5" name="Straight Connector 4"/>
          <p:cNvCxnSpPr/>
          <p:nvPr/>
        </p:nvCxnSpPr>
        <p:spPr>
          <a:xfrm>
            <a:off x="579816" y="1804227"/>
            <a:ext cx="0" cy="2209813"/>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cxnSp>
        <p:nvCxnSpPr>
          <p:cNvPr id="8" name="Straight Connector 7"/>
          <p:cNvCxnSpPr/>
          <p:nvPr/>
        </p:nvCxnSpPr>
        <p:spPr>
          <a:xfrm>
            <a:off x="2915106" y="1813482"/>
            <a:ext cx="0" cy="2209813"/>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cxnSp>
        <p:nvCxnSpPr>
          <p:cNvPr id="11" name="Straight Connector 10"/>
          <p:cNvCxnSpPr/>
          <p:nvPr/>
        </p:nvCxnSpPr>
        <p:spPr>
          <a:xfrm>
            <a:off x="5170066" y="1813482"/>
            <a:ext cx="0" cy="2209813"/>
          </a:xfrm>
          <a:prstGeom prst="line">
            <a:avLst/>
          </a:prstGeom>
          <a:ln w="3175" cmpd="sng">
            <a:solidFill>
              <a:srgbClr val="B7D108"/>
            </a:solidFill>
          </a:ln>
        </p:spPr>
        <p:style>
          <a:lnRef idx="1">
            <a:schemeClr val="accent4"/>
          </a:lnRef>
          <a:fillRef idx="0">
            <a:schemeClr val="accent4"/>
          </a:fillRef>
          <a:effectRef idx="0">
            <a:schemeClr val="accent4"/>
          </a:effectRef>
          <a:fontRef idx="minor">
            <a:schemeClr val="tx1"/>
          </a:fontRef>
        </p:style>
      </p:cxnSp>
      <p:sp>
        <p:nvSpPr>
          <p:cNvPr id="14" name="TextBox 13"/>
          <p:cNvSpPr txBox="1"/>
          <p:nvPr/>
        </p:nvSpPr>
        <p:spPr>
          <a:xfrm>
            <a:off x="685909" y="2658148"/>
            <a:ext cx="1989632" cy="1286506"/>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100" normalizeH="0" baseline="0" noProof="0" dirty="0">
                <a:ln>
                  <a:noFill/>
                </a:ln>
                <a:solidFill>
                  <a:srgbClr val="000000"/>
                </a:solidFill>
                <a:effectLst/>
                <a:uLnTx/>
                <a:uFillTx/>
                <a:latin typeface="Arial"/>
                <a:ea typeface="+mn-ea"/>
                <a:cs typeface="Arial"/>
              </a:rPr>
              <a:t>ranked in clinical development services*</a:t>
            </a:r>
          </a:p>
        </p:txBody>
      </p:sp>
      <p:sp>
        <p:nvSpPr>
          <p:cNvPr id="15" name="TextBox 14"/>
          <p:cNvSpPr txBox="1"/>
          <p:nvPr/>
        </p:nvSpPr>
        <p:spPr>
          <a:xfrm>
            <a:off x="3021199" y="2658148"/>
            <a:ext cx="1769075" cy="991041"/>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100" normalizeH="0" baseline="0" noProof="0" dirty="0">
                <a:ln>
                  <a:noFill/>
                </a:ln>
                <a:solidFill>
                  <a:srgbClr val="000000"/>
                </a:solidFill>
                <a:effectLst/>
                <a:uLnTx/>
                <a:uFillTx/>
                <a:latin typeface="Arial"/>
                <a:ea typeface="+mn-ea"/>
                <a:cs typeface="Arial"/>
              </a:rPr>
              <a:t>studies under our belt</a:t>
            </a:r>
          </a:p>
        </p:txBody>
      </p:sp>
      <p:sp>
        <p:nvSpPr>
          <p:cNvPr id="16" name="TextBox 15"/>
          <p:cNvSpPr txBox="1"/>
          <p:nvPr/>
        </p:nvSpPr>
        <p:spPr>
          <a:xfrm>
            <a:off x="5281768" y="2658148"/>
            <a:ext cx="1955758" cy="1286506"/>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100" normalizeH="0" baseline="0" noProof="0" dirty="0">
                <a:ln>
                  <a:noFill/>
                </a:ln>
                <a:solidFill>
                  <a:srgbClr val="000000"/>
                </a:solidFill>
                <a:effectLst/>
                <a:uLnTx/>
                <a:uFillTx/>
                <a:latin typeface="Arial"/>
                <a:ea typeface="+mn-ea"/>
                <a:cs typeface="Arial"/>
              </a:rPr>
              <a:t>weeks or less to implement our solutions</a:t>
            </a:r>
          </a:p>
        </p:txBody>
      </p:sp>
      <p:sp>
        <p:nvSpPr>
          <p:cNvPr id="24" name="TextBox 23"/>
          <p:cNvSpPr txBox="1"/>
          <p:nvPr/>
        </p:nvSpPr>
        <p:spPr>
          <a:xfrm>
            <a:off x="460723" y="435267"/>
            <a:ext cx="6451706" cy="1163395"/>
          </a:xfrm>
          <a:prstGeom prst="rect">
            <a:avLst/>
          </a:prstGeom>
          <a:noFill/>
        </p:spPr>
        <p:txBody>
          <a:bodyPr wrap="square" rtlCol="0">
            <a:spAutoFit/>
          </a:bodyPr>
          <a:lstStyle/>
          <a:p>
            <a:pPr marL="0" marR="0" lvl="0" indent="0" algn="l" defTabSz="457200" rtl="0" eaLnBrk="1" fontAlgn="auto" latinLnBrk="0" hangingPunct="1">
              <a:lnSpc>
                <a:spcPct val="87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000000"/>
                </a:solidFill>
                <a:effectLst/>
                <a:uLnTx/>
                <a:uFillTx/>
                <a:latin typeface="Arial"/>
                <a:ea typeface="+mn-ea"/>
                <a:cs typeface="Arial"/>
              </a:rPr>
              <a:t>Our professional services have you covered.</a:t>
            </a:r>
          </a:p>
        </p:txBody>
      </p:sp>
      <p:sp>
        <p:nvSpPr>
          <p:cNvPr id="26" name="TextBox 25"/>
          <p:cNvSpPr txBox="1"/>
          <p:nvPr/>
        </p:nvSpPr>
        <p:spPr>
          <a:xfrm>
            <a:off x="150713" y="4353318"/>
            <a:ext cx="5850036" cy="484748"/>
          </a:xfrm>
          <a:prstGeom prst="rect">
            <a:avLst/>
          </a:prstGeom>
          <a:noFill/>
        </p:spPr>
        <p:txBody>
          <a:bodyPr wrap="square" rtlCol="0">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lumMod val="65000"/>
                  </a:prstClr>
                </a:solidFill>
                <a:effectLst/>
                <a:uLnTx/>
                <a:uFillTx/>
                <a:latin typeface="Georgia"/>
                <a:ea typeface="+mn-ea"/>
                <a:cs typeface="Georgia"/>
              </a:rPr>
              <a:t>*Survey of Life Science end-users and decision makers in July 2017. N=120. Survey conducted by Life Science Strategy Group in partnership with Medidata Market/Competitive Intelligence </a:t>
            </a:r>
          </a:p>
        </p:txBody>
      </p:sp>
    </p:spTree>
    <p:extLst>
      <p:ext uri="{BB962C8B-B14F-4D97-AF65-F5344CB8AC3E}">
        <p14:creationId xmlns:p14="http://schemas.microsoft.com/office/powerpoint/2010/main" val="90175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a:picLocks noChangeAspect="1"/>
          </p:cNvPicPr>
          <p:nvPr/>
        </p:nvPicPr>
        <p:blipFill>
          <a:blip r:embed="rId3"/>
          <a:stretch>
            <a:fillRect/>
          </a:stretch>
        </p:blipFill>
        <p:spPr>
          <a:xfrm>
            <a:off x="542207" y="3912243"/>
            <a:ext cx="2519297" cy="146242"/>
          </a:xfrm>
          <a:prstGeom prst="rect">
            <a:avLst/>
          </a:prstGeom>
        </p:spPr>
      </p:pic>
      <p:pic>
        <p:nvPicPr>
          <p:cNvPr id="97" name="Picture 96"/>
          <p:cNvPicPr>
            <a:picLocks noChangeAspect="1"/>
          </p:cNvPicPr>
          <p:nvPr/>
        </p:nvPicPr>
        <p:blipFill>
          <a:blip r:embed="rId3"/>
          <a:stretch>
            <a:fillRect/>
          </a:stretch>
        </p:blipFill>
        <p:spPr>
          <a:xfrm>
            <a:off x="445247" y="2828665"/>
            <a:ext cx="7872131" cy="266705"/>
          </a:xfrm>
          <a:prstGeom prst="rect">
            <a:avLst/>
          </a:prstGeom>
        </p:spPr>
      </p:pic>
      <p:pic>
        <p:nvPicPr>
          <p:cNvPr id="96" name="Picture 95"/>
          <p:cNvPicPr>
            <a:picLocks noChangeAspect="1"/>
          </p:cNvPicPr>
          <p:nvPr/>
        </p:nvPicPr>
        <p:blipFill>
          <a:blip r:embed="rId3"/>
          <a:stretch>
            <a:fillRect/>
          </a:stretch>
        </p:blipFill>
        <p:spPr>
          <a:xfrm>
            <a:off x="542207" y="2396633"/>
            <a:ext cx="7863953" cy="272890"/>
          </a:xfrm>
          <a:prstGeom prst="rect">
            <a:avLst/>
          </a:prstGeom>
        </p:spPr>
      </p:pic>
      <p:sp>
        <p:nvSpPr>
          <p:cNvPr id="2" name="Slide Number Placeholder 1"/>
          <p:cNvSpPr>
            <a:spLocks noGrp="1"/>
          </p:cNvSpPr>
          <p:nvPr>
            <p:ph type="sldNum" sz="quarter" idx="11"/>
          </p:nvPr>
        </p:nvSpPr>
        <p:spPr/>
        <p:txBody>
          <a:bodyPr/>
          <a:lstStyle/>
          <a:p>
            <a:fld id="{C8F7070A-198F-CC4A-BE0C-52070E2510AC}" type="slidenum">
              <a:rPr lang="en-US" smtClean="0"/>
              <a:pPr/>
              <a:t>9</a:t>
            </a:fld>
            <a:endParaRPr lang="en-US" dirty="0"/>
          </a:p>
        </p:txBody>
      </p:sp>
      <p:sp>
        <p:nvSpPr>
          <p:cNvPr id="3" name="Title 2"/>
          <p:cNvSpPr>
            <a:spLocks noGrp="1"/>
          </p:cNvSpPr>
          <p:nvPr>
            <p:ph type="title"/>
          </p:nvPr>
        </p:nvSpPr>
        <p:spPr>
          <a:xfrm>
            <a:off x="9324" y="223893"/>
            <a:ext cx="4713668" cy="329530"/>
          </a:xfrm>
        </p:spPr>
        <p:txBody>
          <a:bodyPr>
            <a:noAutofit/>
          </a:bodyPr>
          <a:lstStyle/>
          <a:p>
            <a:r>
              <a:rPr lang="en-US" sz="2400" b="1" dirty="0">
                <a:solidFill>
                  <a:schemeClr val="tx1"/>
                </a:solidFill>
              </a:rPr>
              <a:t>Proudly Serving Innovative Life Sciences Organizations</a:t>
            </a:r>
          </a:p>
        </p:txBody>
      </p:sp>
      <p:sp>
        <p:nvSpPr>
          <p:cNvPr id="7" name="TextBox 6"/>
          <p:cNvSpPr txBox="1"/>
          <p:nvPr/>
        </p:nvSpPr>
        <p:spPr>
          <a:xfrm>
            <a:off x="0" y="1317907"/>
            <a:ext cx="1122337" cy="230832"/>
          </a:xfrm>
          <a:prstGeom prst="rect">
            <a:avLst/>
          </a:prstGeom>
          <a:noFill/>
        </p:spPr>
        <p:txBody>
          <a:bodyPr wrap="square" lIns="63500" rIns="63500" rtlCol="0">
            <a:spAutoFit/>
          </a:bodyPr>
          <a:lstStyle/>
          <a:p>
            <a:pPr algn="ctr"/>
            <a:r>
              <a:rPr lang="en-US" sz="900" dirty="0">
                <a:ea typeface="Hand Of Sean" pitchFamily="2" charset="-128"/>
              </a:rPr>
              <a:t>Pharmaceuticals</a:t>
            </a:r>
          </a:p>
        </p:txBody>
      </p:sp>
      <p:sp>
        <p:nvSpPr>
          <p:cNvPr id="8" name="TextBox 7"/>
          <p:cNvSpPr txBox="1"/>
          <p:nvPr/>
        </p:nvSpPr>
        <p:spPr>
          <a:xfrm>
            <a:off x="5002801" y="1317907"/>
            <a:ext cx="1122337" cy="369332"/>
          </a:xfrm>
          <a:prstGeom prst="rect">
            <a:avLst/>
          </a:prstGeom>
          <a:noFill/>
        </p:spPr>
        <p:txBody>
          <a:bodyPr wrap="square" lIns="63500" rIns="63500" rtlCol="0">
            <a:spAutoFit/>
          </a:bodyPr>
          <a:lstStyle/>
          <a:p>
            <a:pPr algn="ctr"/>
            <a:r>
              <a:rPr lang="en-US" sz="900" dirty="0">
                <a:ea typeface="Hand Of Sean" pitchFamily="2" charset="-128"/>
              </a:rPr>
              <a:t>Biotechnology / Biosimilars</a:t>
            </a:r>
          </a:p>
        </p:txBody>
      </p:sp>
      <p:sp>
        <p:nvSpPr>
          <p:cNvPr id="9" name="TextBox 8"/>
          <p:cNvSpPr txBox="1"/>
          <p:nvPr/>
        </p:nvSpPr>
        <p:spPr>
          <a:xfrm>
            <a:off x="1089241" y="1325402"/>
            <a:ext cx="941927" cy="369332"/>
          </a:xfrm>
          <a:prstGeom prst="rect">
            <a:avLst/>
          </a:prstGeom>
          <a:noFill/>
        </p:spPr>
        <p:txBody>
          <a:bodyPr wrap="square" lIns="63500" rIns="63500" rtlCol="0">
            <a:spAutoFit/>
          </a:bodyPr>
          <a:lstStyle/>
          <a:p>
            <a:pPr algn="ctr"/>
            <a:r>
              <a:rPr lang="en-US" sz="900" dirty="0">
                <a:ea typeface="Hand Of Sean" pitchFamily="2" charset="-128"/>
              </a:rPr>
              <a:t>Consumer Health</a:t>
            </a:r>
          </a:p>
        </p:txBody>
      </p:sp>
      <p:sp>
        <p:nvSpPr>
          <p:cNvPr id="10" name="TextBox 9"/>
          <p:cNvSpPr txBox="1"/>
          <p:nvPr/>
        </p:nvSpPr>
        <p:spPr>
          <a:xfrm>
            <a:off x="5973708" y="1317907"/>
            <a:ext cx="1122337" cy="369332"/>
          </a:xfrm>
          <a:prstGeom prst="rect">
            <a:avLst/>
          </a:prstGeom>
          <a:noFill/>
        </p:spPr>
        <p:txBody>
          <a:bodyPr wrap="square" lIns="63500" rIns="63500" rtlCol="0">
            <a:spAutoFit/>
          </a:bodyPr>
          <a:lstStyle/>
          <a:p>
            <a:pPr algn="ctr"/>
            <a:r>
              <a:rPr lang="en-US" sz="900" dirty="0">
                <a:ea typeface="Hand Of Sean" pitchFamily="2" charset="-128"/>
              </a:rPr>
              <a:t>Global Health Authorities</a:t>
            </a:r>
          </a:p>
        </p:txBody>
      </p:sp>
      <p:sp>
        <p:nvSpPr>
          <p:cNvPr id="11" name="TextBox 10"/>
          <p:cNvSpPr txBox="1"/>
          <p:nvPr/>
        </p:nvSpPr>
        <p:spPr>
          <a:xfrm>
            <a:off x="6964529" y="1317907"/>
            <a:ext cx="1122337" cy="369332"/>
          </a:xfrm>
          <a:prstGeom prst="rect">
            <a:avLst/>
          </a:prstGeom>
          <a:noFill/>
        </p:spPr>
        <p:txBody>
          <a:bodyPr wrap="square" lIns="63500" rIns="63500" rtlCol="0">
            <a:spAutoFit/>
          </a:bodyPr>
          <a:lstStyle/>
          <a:p>
            <a:pPr algn="ctr"/>
            <a:r>
              <a:rPr lang="en-US" sz="900" dirty="0">
                <a:ea typeface="Hand Of Sean" pitchFamily="2" charset="-128"/>
              </a:rPr>
              <a:t>Wholesalers / Distributers</a:t>
            </a:r>
          </a:p>
        </p:txBody>
      </p:sp>
      <p:sp>
        <p:nvSpPr>
          <p:cNvPr id="12" name="TextBox 11"/>
          <p:cNvSpPr txBox="1"/>
          <p:nvPr/>
        </p:nvSpPr>
        <p:spPr>
          <a:xfrm>
            <a:off x="2031167" y="1317907"/>
            <a:ext cx="1041817" cy="507831"/>
          </a:xfrm>
          <a:prstGeom prst="rect">
            <a:avLst/>
          </a:prstGeom>
          <a:noFill/>
        </p:spPr>
        <p:txBody>
          <a:bodyPr wrap="square" lIns="63500" rIns="63500" rtlCol="0">
            <a:spAutoFit/>
          </a:bodyPr>
          <a:lstStyle/>
          <a:p>
            <a:pPr algn="ctr"/>
            <a:r>
              <a:rPr lang="en-US" sz="900" dirty="0">
                <a:ea typeface="Hand Of Sean" pitchFamily="2" charset="-128"/>
              </a:rPr>
              <a:t>Medical Technology and Devices</a:t>
            </a:r>
          </a:p>
        </p:txBody>
      </p:sp>
      <p:sp>
        <p:nvSpPr>
          <p:cNvPr id="13" name="TextBox 12"/>
          <p:cNvSpPr txBox="1"/>
          <p:nvPr/>
        </p:nvSpPr>
        <p:spPr>
          <a:xfrm>
            <a:off x="3241282" y="1317907"/>
            <a:ext cx="611191" cy="230832"/>
          </a:xfrm>
          <a:prstGeom prst="rect">
            <a:avLst/>
          </a:prstGeom>
          <a:noFill/>
        </p:spPr>
        <p:txBody>
          <a:bodyPr wrap="square" lIns="63500" rIns="63500" rtlCol="0">
            <a:spAutoFit/>
          </a:bodyPr>
          <a:lstStyle/>
          <a:p>
            <a:pPr algn="ctr"/>
            <a:r>
              <a:rPr lang="en-US" sz="900" dirty="0">
                <a:ea typeface="Hand Of Sean" pitchFamily="2" charset="-128"/>
              </a:rPr>
              <a:t>Generics</a:t>
            </a:r>
          </a:p>
        </p:txBody>
      </p:sp>
      <p:sp>
        <p:nvSpPr>
          <p:cNvPr id="14" name="TextBox 13"/>
          <p:cNvSpPr txBox="1"/>
          <p:nvPr/>
        </p:nvSpPr>
        <p:spPr>
          <a:xfrm>
            <a:off x="4174761" y="1317907"/>
            <a:ext cx="711993" cy="369332"/>
          </a:xfrm>
          <a:prstGeom prst="rect">
            <a:avLst/>
          </a:prstGeom>
          <a:noFill/>
        </p:spPr>
        <p:txBody>
          <a:bodyPr wrap="square" lIns="63500" rIns="63500" rtlCol="0">
            <a:spAutoFit/>
          </a:bodyPr>
          <a:lstStyle/>
          <a:p>
            <a:pPr algn="ctr"/>
            <a:r>
              <a:rPr lang="en-US" sz="900" dirty="0">
                <a:ea typeface="Hand Of Sean" pitchFamily="2" charset="-128"/>
              </a:rPr>
              <a:t>Health Start-ups</a:t>
            </a:r>
          </a:p>
        </p:txBody>
      </p:sp>
      <p:sp>
        <p:nvSpPr>
          <p:cNvPr id="15" name="TextBox 14"/>
          <p:cNvSpPr txBox="1"/>
          <p:nvPr/>
        </p:nvSpPr>
        <p:spPr>
          <a:xfrm>
            <a:off x="8037796" y="1317907"/>
            <a:ext cx="953987" cy="369332"/>
          </a:xfrm>
          <a:prstGeom prst="rect">
            <a:avLst/>
          </a:prstGeom>
          <a:noFill/>
        </p:spPr>
        <p:txBody>
          <a:bodyPr wrap="square" lIns="63500" rIns="63500" rtlCol="0">
            <a:spAutoFit/>
          </a:bodyPr>
          <a:lstStyle/>
          <a:p>
            <a:pPr algn="ctr"/>
            <a:r>
              <a:rPr lang="en-US" sz="900" dirty="0">
                <a:ea typeface="Hand Of Sean" pitchFamily="2" charset="-128"/>
              </a:rPr>
              <a:t>Service Providers</a:t>
            </a:r>
          </a:p>
        </p:txBody>
      </p:sp>
      <p:grpSp>
        <p:nvGrpSpPr>
          <p:cNvPr id="16" name="Group 15"/>
          <p:cNvGrpSpPr/>
          <p:nvPr/>
        </p:nvGrpSpPr>
        <p:grpSpPr>
          <a:xfrm>
            <a:off x="2358476" y="920637"/>
            <a:ext cx="389948" cy="390509"/>
            <a:chOff x="614609" y="3387762"/>
            <a:chExt cx="676229" cy="677202"/>
          </a:xfrm>
        </p:grpSpPr>
        <p:sp>
          <p:nvSpPr>
            <p:cNvPr id="17" name="Shape 2373"/>
            <p:cNvSpPr/>
            <p:nvPr/>
          </p:nvSpPr>
          <p:spPr>
            <a:xfrm>
              <a:off x="614609" y="3387762"/>
              <a:ext cx="676229" cy="677202"/>
            </a:xfrm>
            <a:prstGeom prst="ellipse">
              <a:avLst/>
            </a:prstGeom>
            <a:solidFill>
              <a:schemeClr val="accent1"/>
            </a:solidFill>
            <a:ln>
              <a:noFill/>
            </a:ln>
          </p:spPr>
          <p:txBody>
            <a:bodyPr lIns="91425" tIns="45700" rIns="91425" bIns="45700" anchor="ctr" anchorCtr="0">
              <a:noAutofit/>
            </a:bodyPr>
            <a:lstStyle/>
            <a:p>
              <a:pPr algn="ctr">
                <a:lnSpc>
                  <a:spcPct val="90000"/>
                </a:lnSpc>
                <a:buClr>
                  <a:srgbClr val="008FBE"/>
                </a:buClr>
              </a:pPr>
              <a:endParaRPr sz="800" b="1" dirty="0">
                <a:solidFill>
                  <a:srgbClr val="EC9939"/>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1072" y="3471208"/>
              <a:ext cx="556880" cy="548691"/>
            </a:xfrm>
            <a:prstGeom prst="rect">
              <a:avLst/>
            </a:prstGeom>
          </p:spPr>
        </p:pic>
      </p:grpSp>
      <p:grpSp>
        <p:nvGrpSpPr>
          <p:cNvPr id="19" name="Group 18"/>
          <p:cNvGrpSpPr/>
          <p:nvPr/>
        </p:nvGrpSpPr>
        <p:grpSpPr>
          <a:xfrm>
            <a:off x="1360783" y="917835"/>
            <a:ext cx="389948" cy="390509"/>
            <a:chOff x="612764" y="2278233"/>
            <a:chExt cx="676229" cy="677202"/>
          </a:xfrm>
        </p:grpSpPr>
        <p:sp>
          <p:nvSpPr>
            <p:cNvPr id="20" name="Shape 2373"/>
            <p:cNvSpPr/>
            <p:nvPr/>
          </p:nvSpPr>
          <p:spPr>
            <a:xfrm>
              <a:off x="612764" y="2278233"/>
              <a:ext cx="676229" cy="677202"/>
            </a:xfrm>
            <a:prstGeom prst="ellipse">
              <a:avLst/>
            </a:prstGeom>
            <a:solidFill>
              <a:schemeClr val="accent1"/>
            </a:solidFill>
            <a:ln>
              <a:noFill/>
            </a:ln>
          </p:spPr>
          <p:txBody>
            <a:bodyPr lIns="91425" tIns="45700" rIns="91425" bIns="45700" anchor="ctr" anchorCtr="0">
              <a:noAutofit/>
            </a:bodyPr>
            <a:lstStyle/>
            <a:p>
              <a:pPr algn="ctr">
                <a:lnSpc>
                  <a:spcPct val="90000"/>
                </a:lnSpc>
                <a:buClr>
                  <a:srgbClr val="008FBE"/>
                </a:buClr>
              </a:pPr>
              <a:endParaRPr sz="800" b="1" dirty="0">
                <a:solidFill>
                  <a:srgbClr val="EC9939"/>
                </a:solidFill>
              </a:endParaRPr>
            </a:p>
          </p:txBody>
        </p:sp>
        <p:pic>
          <p:nvPicPr>
            <p:cNvPr id="21" name="Picture 20"/>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738833" y="2445778"/>
              <a:ext cx="461051" cy="390735"/>
            </a:xfrm>
            <a:prstGeom prst="rect">
              <a:avLst/>
            </a:prstGeom>
          </p:spPr>
        </p:pic>
      </p:grpSp>
      <p:sp>
        <p:nvSpPr>
          <p:cNvPr id="23" name="Shape 2373"/>
          <p:cNvSpPr/>
          <p:nvPr/>
        </p:nvSpPr>
        <p:spPr>
          <a:xfrm>
            <a:off x="363090" y="920637"/>
            <a:ext cx="389948" cy="390509"/>
          </a:xfrm>
          <a:prstGeom prst="ellipse">
            <a:avLst/>
          </a:prstGeom>
          <a:solidFill>
            <a:schemeClr val="accent1"/>
          </a:solidFill>
          <a:ln>
            <a:noFill/>
          </a:ln>
        </p:spPr>
        <p:txBody>
          <a:bodyPr lIns="91425" tIns="45700" rIns="91425" bIns="45700" anchor="ctr" anchorCtr="0">
            <a:noAutofit/>
          </a:bodyPr>
          <a:lstStyle/>
          <a:p>
            <a:pPr algn="ctr">
              <a:lnSpc>
                <a:spcPct val="90000"/>
              </a:lnSpc>
              <a:buClr>
                <a:srgbClr val="008FBE"/>
              </a:buClr>
            </a:pPr>
            <a:endParaRPr sz="800" b="1" dirty="0">
              <a:solidFill>
                <a:srgbClr val="EC9939"/>
              </a:solidFill>
            </a:endParaRPr>
          </a:p>
        </p:txBody>
      </p:sp>
      <p:pic>
        <p:nvPicPr>
          <p:cNvPr id="24" name="Picture 23"/>
          <p:cNvPicPr>
            <a:picLocks noChangeAspect="1"/>
          </p:cNvPicPr>
          <p:nvPr/>
        </p:nvPicPr>
        <p:blipFill>
          <a:blip r:embed="rId6">
            <a:biLevel thresh="25000"/>
            <a:extLst>
              <a:ext uri="{BEBA8EAE-BF5A-486C-A8C5-ECC9F3942E4B}">
                <a14:imgProps xmlns:a14="http://schemas.microsoft.com/office/drawing/2010/main">
                  <a14:imgLayer r:embed="rId7">
                    <a14:imgEffect>
                      <a14:colorTemperature colorTemp="1500"/>
                    </a14:imgEffect>
                    <a14:imgEffect>
                      <a14:saturation sat="0"/>
                    </a14:imgEffect>
                    <a14:imgEffect>
                      <a14:brightnessContrast bright="-5000"/>
                    </a14:imgEffect>
                  </a14:imgLayer>
                </a14:imgProps>
              </a:ext>
              <a:ext uri="{28A0092B-C50C-407E-A947-70E740481C1C}">
                <a14:useLocalDpi xmlns:a14="http://schemas.microsoft.com/office/drawing/2010/main"/>
              </a:ext>
            </a:extLst>
          </a:blip>
          <a:stretch>
            <a:fillRect/>
          </a:stretch>
        </p:blipFill>
        <p:spPr>
          <a:xfrm>
            <a:off x="428405" y="979290"/>
            <a:ext cx="259318" cy="265081"/>
          </a:xfrm>
          <a:prstGeom prst="rect">
            <a:avLst/>
          </a:prstGeom>
          <a:noFill/>
          <a:ln>
            <a:noFill/>
          </a:ln>
        </p:spPr>
      </p:pic>
      <p:grpSp>
        <p:nvGrpSpPr>
          <p:cNvPr id="25" name="Group 24"/>
          <p:cNvGrpSpPr/>
          <p:nvPr/>
        </p:nvGrpSpPr>
        <p:grpSpPr>
          <a:xfrm>
            <a:off x="6349248" y="910200"/>
            <a:ext cx="389948" cy="390509"/>
            <a:chOff x="4402094" y="3437228"/>
            <a:chExt cx="676229" cy="677202"/>
          </a:xfrm>
        </p:grpSpPr>
        <p:sp>
          <p:nvSpPr>
            <p:cNvPr id="26" name="Shape 2373"/>
            <p:cNvSpPr/>
            <p:nvPr/>
          </p:nvSpPr>
          <p:spPr>
            <a:xfrm>
              <a:off x="4402094" y="3437228"/>
              <a:ext cx="676229" cy="677202"/>
            </a:xfrm>
            <a:prstGeom prst="ellipse">
              <a:avLst/>
            </a:prstGeom>
            <a:solidFill>
              <a:schemeClr val="accent1"/>
            </a:solidFill>
            <a:ln>
              <a:noFill/>
            </a:ln>
          </p:spPr>
          <p:txBody>
            <a:bodyPr lIns="91425" tIns="45700" rIns="91425" bIns="45700" anchor="ctr" anchorCtr="0">
              <a:noAutofit/>
            </a:bodyPr>
            <a:lstStyle/>
            <a:p>
              <a:pPr algn="ctr">
                <a:lnSpc>
                  <a:spcPct val="90000"/>
                </a:lnSpc>
                <a:buClr>
                  <a:srgbClr val="008FBE"/>
                </a:buClr>
              </a:pPr>
              <a:endParaRPr sz="800" b="1" dirty="0">
                <a:solidFill>
                  <a:srgbClr val="EC9939"/>
                </a:solidFill>
              </a:endParaRPr>
            </a:p>
          </p:txBody>
        </p:sp>
        <p:sp>
          <p:nvSpPr>
            <p:cNvPr id="27" name="Shape 2981"/>
            <p:cNvSpPr/>
            <p:nvPr/>
          </p:nvSpPr>
          <p:spPr>
            <a:xfrm>
              <a:off x="4528468" y="3629779"/>
              <a:ext cx="407786" cy="315724"/>
            </a:xfrm>
            <a:custGeom>
              <a:avLst/>
              <a:gdLst/>
              <a:ahLst/>
              <a:cxnLst/>
              <a:rect l="0" t="0" r="0" b="0"/>
              <a:pathLst>
                <a:path w="120000" h="120000" extrusionOk="0">
                  <a:moveTo>
                    <a:pt x="104030" y="72118"/>
                  </a:moveTo>
                  <a:cubicBezTo>
                    <a:pt x="91254" y="100492"/>
                    <a:pt x="62053" y="118817"/>
                    <a:pt x="60684" y="119408"/>
                  </a:cubicBezTo>
                  <a:cubicBezTo>
                    <a:pt x="60228" y="120000"/>
                    <a:pt x="59771" y="120000"/>
                    <a:pt x="59315" y="120000"/>
                  </a:cubicBezTo>
                  <a:cubicBezTo>
                    <a:pt x="58859" y="120000"/>
                    <a:pt x="58403" y="120000"/>
                    <a:pt x="57946" y="119408"/>
                  </a:cubicBezTo>
                  <a:cubicBezTo>
                    <a:pt x="56577" y="118817"/>
                    <a:pt x="27376" y="100492"/>
                    <a:pt x="14600" y="72118"/>
                  </a:cubicBezTo>
                  <a:cubicBezTo>
                    <a:pt x="13688" y="70344"/>
                    <a:pt x="14144" y="67389"/>
                    <a:pt x="15513" y="66206"/>
                  </a:cubicBezTo>
                  <a:cubicBezTo>
                    <a:pt x="17338" y="65024"/>
                    <a:pt x="19163" y="66206"/>
                    <a:pt x="20076" y="67980"/>
                  </a:cubicBezTo>
                  <a:cubicBezTo>
                    <a:pt x="30570" y="91034"/>
                    <a:pt x="53384" y="106995"/>
                    <a:pt x="59315" y="111133"/>
                  </a:cubicBezTo>
                  <a:cubicBezTo>
                    <a:pt x="65247" y="106995"/>
                    <a:pt x="88060" y="91034"/>
                    <a:pt x="98555" y="67980"/>
                  </a:cubicBezTo>
                  <a:cubicBezTo>
                    <a:pt x="99467" y="66206"/>
                    <a:pt x="101292" y="65024"/>
                    <a:pt x="102661" y="66206"/>
                  </a:cubicBezTo>
                  <a:cubicBezTo>
                    <a:pt x="104486" y="67389"/>
                    <a:pt x="104942" y="70344"/>
                    <a:pt x="104030" y="72118"/>
                  </a:cubicBezTo>
                  <a:close/>
                  <a:moveTo>
                    <a:pt x="120000" y="54975"/>
                  </a:moveTo>
                  <a:cubicBezTo>
                    <a:pt x="120000" y="56748"/>
                    <a:pt x="118631" y="59113"/>
                    <a:pt x="116806" y="59113"/>
                  </a:cubicBezTo>
                  <a:cubicBezTo>
                    <a:pt x="76197" y="59113"/>
                    <a:pt x="76197" y="59113"/>
                    <a:pt x="76197" y="59113"/>
                  </a:cubicBezTo>
                  <a:cubicBezTo>
                    <a:pt x="74828" y="59113"/>
                    <a:pt x="73460" y="57931"/>
                    <a:pt x="73003" y="56157"/>
                  </a:cubicBezTo>
                  <a:cubicBezTo>
                    <a:pt x="71634" y="49655"/>
                    <a:pt x="71634" y="49655"/>
                    <a:pt x="71634" y="49655"/>
                  </a:cubicBezTo>
                  <a:cubicBezTo>
                    <a:pt x="64334" y="80985"/>
                    <a:pt x="64334" y="80985"/>
                    <a:pt x="64334" y="80985"/>
                  </a:cubicBezTo>
                  <a:cubicBezTo>
                    <a:pt x="64334" y="82758"/>
                    <a:pt x="62965" y="83940"/>
                    <a:pt x="61596" y="83940"/>
                  </a:cubicBezTo>
                  <a:cubicBezTo>
                    <a:pt x="61596" y="83940"/>
                    <a:pt x="61596" y="83940"/>
                    <a:pt x="61596" y="83940"/>
                  </a:cubicBezTo>
                  <a:cubicBezTo>
                    <a:pt x="60228" y="83940"/>
                    <a:pt x="58859" y="82167"/>
                    <a:pt x="58403" y="80394"/>
                  </a:cubicBezTo>
                  <a:cubicBezTo>
                    <a:pt x="52927" y="54975"/>
                    <a:pt x="52927" y="54975"/>
                    <a:pt x="52927" y="54975"/>
                  </a:cubicBezTo>
                  <a:cubicBezTo>
                    <a:pt x="48365" y="73300"/>
                    <a:pt x="48365" y="73300"/>
                    <a:pt x="48365" y="73300"/>
                  </a:cubicBezTo>
                  <a:cubicBezTo>
                    <a:pt x="47908" y="75073"/>
                    <a:pt x="46539" y="76256"/>
                    <a:pt x="45171" y="76256"/>
                  </a:cubicBezTo>
                  <a:cubicBezTo>
                    <a:pt x="43802" y="75665"/>
                    <a:pt x="42433" y="74482"/>
                    <a:pt x="41977" y="72709"/>
                  </a:cubicBezTo>
                  <a:cubicBezTo>
                    <a:pt x="39695" y="59704"/>
                    <a:pt x="39695" y="59704"/>
                    <a:pt x="39695" y="59704"/>
                  </a:cubicBezTo>
                  <a:cubicBezTo>
                    <a:pt x="3193" y="59704"/>
                    <a:pt x="3193" y="59704"/>
                    <a:pt x="3193" y="59704"/>
                  </a:cubicBezTo>
                  <a:cubicBezTo>
                    <a:pt x="1368" y="59704"/>
                    <a:pt x="0" y="57931"/>
                    <a:pt x="0" y="55566"/>
                  </a:cubicBezTo>
                  <a:cubicBezTo>
                    <a:pt x="0" y="53201"/>
                    <a:pt x="1368" y="51428"/>
                    <a:pt x="3193" y="51428"/>
                  </a:cubicBezTo>
                  <a:cubicBezTo>
                    <a:pt x="9125" y="51428"/>
                    <a:pt x="9125" y="51428"/>
                    <a:pt x="9125" y="51428"/>
                  </a:cubicBezTo>
                  <a:cubicBezTo>
                    <a:pt x="7300" y="25418"/>
                    <a:pt x="16425" y="13596"/>
                    <a:pt x="21901" y="8866"/>
                  </a:cubicBezTo>
                  <a:cubicBezTo>
                    <a:pt x="30570" y="1182"/>
                    <a:pt x="42433" y="0"/>
                    <a:pt x="51558" y="6502"/>
                  </a:cubicBezTo>
                  <a:cubicBezTo>
                    <a:pt x="54752" y="8275"/>
                    <a:pt x="57490" y="11822"/>
                    <a:pt x="59315" y="15369"/>
                  </a:cubicBezTo>
                  <a:cubicBezTo>
                    <a:pt x="61140" y="11822"/>
                    <a:pt x="63878" y="8275"/>
                    <a:pt x="67072" y="6502"/>
                  </a:cubicBezTo>
                  <a:cubicBezTo>
                    <a:pt x="75741" y="0"/>
                    <a:pt x="87604" y="1182"/>
                    <a:pt x="96730" y="8866"/>
                  </a:cubicBezTo>
                  <a:cubicBezTo>
                    <a:pt x="102205" y="13596"/>
                    <a:pt x="111330" y="25418"/>
                    <a:pt x="109505" y="50837"/>
                  </a:cubicBezTo>
                  <a:cubicBezTo>
                    <a:pt x="116806" y="50837"/>
                    <a:pt x="116806" y="50837"/>
                    <a:pt x="116806" y="50837"/>
                  </a:cubicBezTo>
                  <a:cubicBezTo>
                    <a:pt x="118631" y="50837"/>
                    <a:pt x="120000" y="52610"/>
                    <a:pt x="120000" y="54975"/>
                  </a:cubicBezTo>
                  <a:close/>
                  <a:moveTo>
                    <a:pt x="78479" y="50837"/>
                  </a:moveTo>
                  <a:cubicBezTo>
                    <a:pt x="103117" y="50837"/>
                    <a:pt x="103117" y="50837"/>
                    <a:pt x="103117" y="50837"/>
                  </a:cubicBezTo>
                  <a:cubicBezTo>
                    <a:pt x="104486" y="34876"/>
                    <a:pt x="100836" y="21871"/>
                    <a:pt x="93079" y="15369"/>
                  </a:cubicBezTo>
                  <a:cubicBezTo>
                    <a:pt x="86235" y="9458"/>
                    <a:pt x="76653" y="8866"/>
                    <a:pt x="69809" y="13596"/>
                  </a:cubicBezTo>
                  <a:cubicBezTo>
                    <a:pt x="67072" y="15369"/>
                    <a:pt x="62509" y="20098"/>
                    <a:pt x="62509" y="28965"/>
                  </a:cubicBezTo>
                  <a:cubicBezTo>
                    <a:pt x="62509" y="31330"/>
                    <a:pt x="61140" y="33103"/>
                    <a:pt x="59315" y="33103"/>
                  </a:cubicBezTo>
                  <a:cubicBezTo>
                    <a:pt x="57490" y="33103"/>
                    <a:pt x="56121" y="31330"/>
                    <a:pt x="56121" y="28965"/>
                  </a:cubicBezTo>
                  <a:cubicBezTo>
                    <a:pt x="56121" y="20098"/>
                    <a:pt x="51558" y="15369"/>
                    <a:pt x="48821" y="13596"/>
                  </a:cubicBezTo>
                  <a:cubicBezTo>
                    <a:pt x="41977" y="8866"/>
                    <a:pt x="32395" y="9458"/>
                    <a:pt x="25551" y="15369"/>
                  </a:cubicBezTo>
                  <a:cubicBezTo>
                    <a:pt x="17794" y="22463"/>
                    <a:pt x="14144" y="34876"/>
                    <a:pt x="15513" y="51428"/>
                  </a:cubicBezTo>
                  <a:cubicBezTo>
                    <a:pt x="15513" y="51428"/>
                    <a:pt x="15513" y="51428"/>
                    <a:pt x="15513" y="51428"/>
                  </a:cubicBezTo>
                  <a:cubicBezTo>
                    <a:pt x="42433" y="51428"/>
                    <a:pt x="42433" y="51428"/>
                    <a:pt x="42433" y="51428"/>
                  </a:cubicBezTo>
                  <a:cubicBezTo>
                    <a:pt x="43802" y="51428"/>
                    <a:pt x="45171" y="52610"/>
                    <a:pt x="45627" y="54975"/>
                  </a:cubicBezTo>
                  <a:cubicBezTo>
                    <a:pt x="45627" y="56748"/>
                    <a:pt x="45627" y="56748"/>
                    <a:pt x="45627" y="56748"/>
                  </a:cubicBezTo>
                  <a:cubicBezTo>
                    <a:pt x="50190" y="39014"/>
                    <a:pt x="50190" y="39014"/>
                    <a:pt x="50190" y="39014"/>
                  </a:cubicBezTo>
                  <a:cubicBezTo>
                    <a:pt x="50646" y="37241"/>
                    <a:pt x="52015" y="36059"/>
                    <a:pt x="53384" y="36059"/>
                  </a:cubicBezTo>
                  <a:cubicBezTo>
                    <a:pt x="54752" y="36059"/>
                    <a:pt x="56121" y="37832"/>
                    <a:pt x="56577" y="39605"/>
                  </a:cubicBezTo>
                  <a:cubicBezTo>
                    <a:pt x="61596" y="64433"/>
                    <a:pt x="61596" y="64433"/>
                    <a:pt x="61596" y="64433"/>
                  </a:cubicBezTo>
                  <a:cubicBezTo>
                    <a:pt x="68897" y="33694"/>
                    <a:pt x="68897" y="33694"/>
                    <a:pt x="68897" y="33694"/>
                  </a:cubicBezTo>
                  <a:cubicBezTo>
                    <a:pt x="69353" y="31921"/>
                    <a:pt x="70266" y="30738"/>
                    <a:pt x="71634" y="30738"/>
                  </a:cubicBezTo>
                  <a:cubicBezTo>
                    <a:pt x="71634" y="30738"/>
                    <a:pt x="71634" y="30738"/>
                    <a:pt x="71634" y="30738"/>
                  </a:cubicBezTo>
                  <a:cubicBezTo>
                    <a:pt x="73003" y="30738"/>
                    <a:pt x="74372" y="31921"/>
                    <a:pt x="74828" y="33694"/>
                  </a:cubicBezTo>
                  <a:lnTo>
                    <a:pt x="78479" y="50837"/>
                  </a:lnTo>
                  <a:close/>
                </a:path>
              </a:pathLst>
            </a:custGeom>
            <a:solidFill>
              <a:schemeClr val="bg1"/>
            </a:solidFill>
            <a:ln>
              <a:noFill/>
            </a:ln>
          </p:spPr>
          <p:txBody>
            <a:bodyPr lIns="68551" tIns="34266" rIns="68551" bIns="34266" anchor="t" anchorCtr="0">
              <a:noAutofit/>
            </a:bodyPr>
            <a:lstStyle/>
            <a:p>
              <a:endParaRPr sz="1000" dirty="0">
                <a:solidFill>
                  <a:schemeClr val="dk1"/>
                </a:solidFill>
              </a:endParaRPr>
            </a:p>
          </p:txBody>
        </p:sp>
      </p:grpSp>
      <p:grpSp>
        <p:nvGrpSpPr>
          <p:cNvPr id="28" name="Group 27"/>
          <p:cNvGrpSpPr/>
          <p:nvPr/>
        </p:nvGrpSpPr>
        <p:grpSpPr>
          <a:xfrm>
            <a:off x="5351555" y="920637"/>
            <a:ext cx="389948" cy="390509"/>
            <a:chOff x="2660988" y="3406952"/>
            <a:chExt cx="676229" cy="677202"/>
          </a:xfrm>
        </p:grpSpPr>
        <p:sp>
          <p:nvSpPr>
            <p:cNvPr id="29" name="Shape 2373"/>
            <p:cNvSpPr/>
            <p:nvPr/>
          </p:nvSpPr>
          <p:spPr>
            <a:xfrm>
              <a:off x="2660988" y="3406952"/>
              <a:ext cx="676229" cy="677202"/>
            </a:xfrm>
            <a:prstGeom prst="ellipse">
              <a:avLst/>
            </a:prstGeom>
            <a:solidFill>
              <a:schemeClr val="accent1"/>
            </a:solidFill>
            <a:ln>
              <a:noFill/>
            </a:ln>
          </p:spPr>
          <p:txBody>
            <a:bodyPr lIns="91425" tIns="45700" rIns="91425" bIns="45700" anchor="ctr" anchorCtr="0">
              <a:noAutofit/>
            </a:bodyPr>
            <a:lstStyle/>
            <a:p>
              <a:pPr algn="ctr">
                <a:lnSpc>
                  <a:spcPct val="90000"/>
                </a:lnSpc>
                <a:buClr>
                  <a:srgbClr val="008FBE"/>
                </a:buClr>
              </a:pPr>
              <a:endParaRPr sz="800" b="1" dirty="0">
                <a:solidFill>
                  <a:srgbClr val="EC9939"/>
                </a:solidFill>
              </a:endParaRPr>
            </a:p>
          </p:txBody>
        </p:sp>
        <p:grpSp>
          <p:nvGrpSpPr>
            <p:cNvPr id="30" name="Shape 2913"/>
            <p:cNvGrpSpPr/>
            <p:nvPr/>
          </p:nvGrpSpPr>
          <p:grpSpPr>
            <a:xfrm>
              <a:off x="2803260" y="3530515"/>
              <a:ext cx="397140" cy="374577"/>
              <a:chOff x="3574" y="1909"/>
              <a:chExt cx="528" cy="498"/>
            </a:xfrm>
            <a:solidFill>
              <a:schemeClr val="bg1"/>
            </a:solidFill>
          </p:grpSpPr>
          <p:sp>
            <p:nvSpPr>
              <p:cNvPr id="31" name="Shape 2914"/>
              <p:cNvSpPr/>
              <p:nvPr/>
            </p:nvSpPr>
            <p:spPr>
              <a:xfrm>
                <a:off x="3675" y="1909"/>
                <a:ext cx="321" cy="162"/>
              </a:xfrm>
              <a:custGeom>
                <a:avLst/>
                <a:gdLst/>
                <a:ahLst/>
                <a:cxnLst/>
                <a:rect l="0" t="0" r="0" b="0"/>
                <a:pathLst>
                  <a:path w="120000" h="120000" extrusionOk="0">
                    <a:moveTo>
                      <a:pt x="10838" y="113846"/>
                    </a:moveTo>
                    <a:cubicBezTo>
                      <a:pt x="12387" y="63076"/>
                      <a:pt x="34064" y="21538"/>
                      <a:pt x="60387" y="21538"/>
                    </a:cubicBezTo>
                    <a:cubicBezTo>
                      <a:pt x="86709" y="21538"/>
                      <a:pt x="107612" y="63076"/>
                      <a:pt x="109161" y="113846"/>
                    </a:cubicBezTo>
                    <a:cubicBezTo>
                      <a:pt x="113032" y="115384"/>
                      <a:pt x="116903" y="116923"/>
                      <a:pt x="120000" y="120000"/>
                    </a:cubicBezTo>
                    <a:cubicBezTo>
                      <a:pt x="120000" y="118461"/>
                      <a:pt x="120000" y="118461"/>
                      <a:pt x="120000" y="118461"/>
                    </a:cubicBezTo>
                    <a:cubicBezTo>
                      <a:pt x="120000" y="52307"/>
                      <a:pt x="93677" y="0"/>
                      <a:pt x="60387" y="0"/>
                    </a:cubicBezTo>
                    <a:cubicBezTo>
                      <a:pt x="27096" y="0"/>
                      <a:pt x="0" y="52307"/>
                      <a:pt x="0" y="118461"/>
                    </a:cubicBezTo>
                    <a:cubicBezTo>
                      <a:pt x="0" y="118461"/>
                      <a:pt x="0" y="118461"/>
                      <a:pt x="0" y="120000"/>
                    </a:cubicBezTo>
                    <a:cubicBezTo>
                      <a:pt x="3096" y="116923"/>
                      <a:pt x="6967" y="115384"/>
                      <a:pt x="10838" y="113846"/>
                    </a:cubicBezTo>
                    <a:close/>
                  </a:path>
                </a:pathLst>
              </a:custGeom>
              <a:grpFill/>
              <a:ln>
                <a:noFill/>
              </a:ln>
            </p:spPr>
            <p:txBody>
              <a:bodyPr lIns="68551" tIns="34266" rIns="68551" bIns="34266" anchor="t" anchorCtr="0">
                <a:noAutofit/>
              </a:bodyPr>
              <a:lstStyle/>
              <a:p>
                <a:endParaRPr sz="1000" dirty="0">
                  <a:solidFill>
                    <a:schemeClr val="dk1"/>
                  </a:solidFill>
                </a:endParaRPr>
              </a:p>
            </p:txBody>
          </p:sp>
          <p:sp>
            <p:nvSpPr>
              <p:cNvPr id="32" name="Shape 2915"/>
              <p:cNvSpPr/>
              <p:nvPr/>
            </p:nvSpPr>
            <p:spPr>
              <a:xfrm>
                <a:off x="3574" y="2085"/>
                <a:ext cx="528" cy="321"/>
              </a:xfrm>
              <a:custGeom>
                <a:avLst/>
                <a:gdLst/>
                <a:ahLst/>
                <a:cxnLst/>
                <a:rect l="0" t="0" r="0" b="0"/>
                <a:pathLst>
                  <a:path w="120000" h="120000" extrusionOk="0">
                    <a:moveTo>
                      <a:pt x="83149" y="0"/>
                    </a:moveTo>
                    <a:cubicBezTo>
                      <a:pt x="74173" y="0"/>
                      <a:pt x="66141" y="5419"/>
                      <a:pt x="60000" y="13935"/>
                    </a:cubicBezTo>
                    <a:cubicBezTo>
                      <a:pt x="53385" y="5419"/>
                      <a:pt x="45354" y="0"/>
                      <a:pt x="36377" y="0"/>
                    </a:cubicBezTo>
                    <a:cubicBezTo>
                      <a:pt x="16062" y="0"/>
                      <a:pt x="0" y="27096"/>
                      <a:pt x="0" y="60387"/>
                    </a:cubicBezTo>
                    <a:cubicBezTo>
                      <a:pt x="0" y="93677"/>
                      <a:pt x="16062" y="120000"/>
                      <a:pt x="36377" y="120000"/>
                    </a:cubicBezTo>
                    <a:cubicBezTo>
                      <a:pt x="56692" y="120000"/>
                      <a:pt x="73228" y="93677"/>
                      <a:pt x="73228" y="60387"/>
                    </a:cubicBezTo>
                    <a:cubicBezTo>
                      <a:pt x="73228" y="56516"/>
                      <a:pt x="73228" y="53419"/>
                      <a:pt x="72755" y="50322"/>
                    </a:cubicBezTo>
                    <a:cubicBezTo>
                      <a:pt x="82677" y="44129"/>
                      <a:pt x="90708" y="30967"/>
                      <a:pt x="94488" y="14709"/>
                    </a:cubicBezTo>
                    <a:cubicBezTo>
                      <a:pt x="105354" y="21677"/>
                      <a:pt x="113385" y="39483"/>
                      <a:pt x="113385" y="60387"/>
                    </a:cubicBezTo>
                    <a:cubicBezTo>
                      <a:pt x="113385" y="87483"/>
                      <a:pt x="99685" y="109161"/>
                      <a:pt x="83149" y="109161"/>
                    </a:cubicBezTo>
                    <a:cubicBezTo>
                      <a:pt x="78425" y="109161"/>
                      <a:pt x="73700" y="107612"/>
                      <a:pt x="69448" y="103741"/>
                    </a:cubicBezTo>
                    <a:cubicBezTo>
                      <a:pt x="68031" y="106838"/>
                      <a:pt x="66614" y="109935"/>
                      <a:pt x="64724" y="112258"/>
                    </a:cubicBezTo>
                    <a:cubicBezTo>
                      <a:pt x="69921" y="116903"/>
                      <a:pt x="76535" y="120000"/>
                      <a:pt x="83149" y="120000"/>
                    </a:cubicBezTo>
                    <a:cubicBezTo>
                      <a:pt x="103464" y="120000"/>
                      <a:pt x="120000" y="93677"/>
                      <a:pt x="120000" y="60387"/>
                    </a:cubicBezTo>
                    <a:cubicBezTo>
                      <a:pt x="120000" y="27096"/>
                      <a:pt x="103464" y="0"/>
                      <a:pt x="83149" y="0"/>
                    </a:cubicBezTo>
                    <a:close/>
                    <a:moveTo>
                      <a:pt x="60000" y="29419"/>
                    </a:moveTo>
                    <a:cubicBezTo>
                      <a:pt x="61889" y="33290"/>
                      <a:pt x="63307" y="37935"/>
                      <a:pt x="64724" y="42580"/>
                    </a:cubicBezTo>
                    <a:cubicBezTo>
                      <a:pt x="62834" y="43354"/>
                      <a:pt x="61417" y="43354"/>
                      <a:pt x="60000" y="43354"/>
                    </a:cubicBezTo>
                    <a:cubicBezTo>
                      <a:pt x="58110" y="43354"/>
                      <a:pt x="56692" y="43354"/>
                      <a:pt x="54803" y="42580"/>
                    </a:cubicBezTo>
                    <a:cubicBezTo>
                      <a:pt x="56220" y="37935"/>
                      <a:pt x="57637" y="33290"/>
                      <a:pt x="60000" y="29419"/>
                    </a:cubicBezTo>
                    <a:close/>
                    <a:moveTo>
                      <a:pt x="55275" y="21677"/>
                    </a:moveTo>
                    <a:cubicBezTo>
                      <a:pt x="52440" y="27096"/>
                      <a:pt x="50078" y="33290"/>
                      <a:pt x="48661" y="39483"/>
                    </a:cubicBezTo>
                    <a:cubicBezTo>
                      <a:pt x="40629" y="34838"/>
                      <a:pt x="34488" y="24774"/>
                      <a:pt x="31653" y="11612"/>
                    </a:cubicBezTo>
                    <a:cubicBezTo>
                      <a:pt x="33070" y="10838"/>
                      <a:pt x="34960" y="10838"/>
                      <a:pt x="36377" y="10838"/>
                    </a:cubicBezTo>
                    <a:cubicBezTo>
                      <a:pt x="43464" y="10838"/>
                      <a:pt x="50078" y="14709"/>
                      <a:pt x="55275" y="21677"/>
                    </a:cubicBezTo>
                    <a:close/>
                    <a:moveTo>
                      <a:pt x="6614" y="60387"/>
                    </a:moveTo>
                    <a:cubicBezTo>
                      <a:pt x="6614" y="39483"/>
                      <a:pt x="14173" y="21677"/>
                      <a:pt x="25511" y="14709"/>
                    </a:cubicBezTo>
                    <a:cubicBezTo>
                      <a:pt x="28818" y="30967"/>
                      <a:pt x="36850" y="44129"/>
                      <a:pt x="46771" y="50322"/>
                    </a:cubicBezTo>
                    <a:cubicBezTo>
                      <a:pt x="46771" y="53419"/>
                      <a:pt x="46299" y="56516"/>
                      <a:pt x="46299" y="60387"/>
                    </a:cubicBezTo>
                    <a:cubicBezTo>
                      <a:pt x="46299" y="75096"/>
                      <a:pt x="49606" y="88258"/>
                      <a:pt x="55275" y="99096"/>
                    </a:cubicBezTo>
                    <a:cubicBezTo>
                      <a:pt x="50078" y="105290"/>
                      <a:pt x="43464" y="109161"/>
                      <a:pt x="36377" y="109161"/>
                    </a:cubicBezTo>
                    <a:cubicBezTo>
                      <a:pt x="19842" y="109161"/>
                      <a:pt x="6614" y="87483"/>
                      <a:pt x="6614" y="60387"/>
                    </a:cubicBezTo>
                    <a:close/>
                    <a:moveTo>
                      <a:pt x="66614" y="60387"/>
                    </a:moveTo>
                    <a:cubicBezTo>
                      <a:pt x="66614" y="72000"/>
                      <a:pt x="64251" y="82838"/>
                      <a:pt x="60000" y="91354"/>
                    </a:cubicBezTo>
                    <a:cubicBezTo>
                      <a:pt x="55748" y="82838"/>
                      <a:pt x="52913" y="72000"/>
                      <a:pt x="52913" y="60387"/>
                    </a:cubicBezTo>
                    <a:cubicBezTo>
                      <a:pt x="52913" y="58064"/>
                      <a:pt x="53385" y="55741"/>
                      <a:pt x="53385" y="53419"/>
                    </a:cubicBezTo>
                    <a:cubicBezTo>
                      <a:pt x="55275" y="54193"/>
                      <a:pt x="57637" y="54193"/>
                      <a:pt x="60000" y="54193"/>
                    </a:cubicBezTo>
                    <a:cubicBezTo>
                      <a:pt x="61889" y="54193"/>
                      <a:pt x="64251" y="54193"/>
                      <a:pt x="66141" y="53419"/>
                    </a:cubicBezTo>
                    <a:cubicBezTo>
                      <a:pt x="66614" y="55741"/>
                      <a:pt x="66614" y="58064"/>
                      <a:pt x="66614" y="60387"/>
                    </a:cubicBezTo>
                    <a:close/>
                    <a:moveTo>
                      <a:pt x="70866" y="39483"/>
                    </a:moveTo>
                    <a:cubicBezTo>
                      <a:pt x="69448" y="33290"/>
                      <a:pt x="67559" y="27096"/>
                      <a:pt x="64724" y="21677"/>
                    </a:cubicBezTo>
                    <a:cubicBezTo>
                      <a:pt x="69448" y="14709"/>
                      <a:pt x="76062" y="10838"/>
                      <a:pt x="83149" y="10838"/>
                    </a:cubicBezTo>
                    <a:cubicBezTo>
                      <a:pt x="84566" y="10838"/>
                      <a:pt x="86456" y="10838"/>
                      <a:pt x="87874" y="11612"/>
                    </a:cubicBezTo>
                    <a:cubicBezTo>
                      <a:pt x="85039" y="24774"/>
                      <a:pt x="78897" y="34838"/>
                      <a:pt x="70866" y="39483"/>
                    </a:cubicBezTo>
                    <a:close/>
                  </a:path>
                </a:pathLst>
              </a:custGeom>
              <a:grpFill/>
              <a:ln>
                <a:noFill/>
              </a:ln>
            </p:spPr>
            <p:txBody>
              <a:bodyPr lIns="68551" tIns="34266" rIns="68551" bIns="34266" anchor="t" anchorCtr="0">
                <a:noAutofit/>
              </a:bodyPr>
              <a:lstStyle/>
              <a:p>
                <a:endParaRPr sz="1000" dirty="0">
                  <a:solidFill>
                    <a:schemeClr val="dk1"/>
                  </a:solidFill>
                </a:endParaRPr>
              </a:p>
            </p:txBody>
          </p:sp>
        </p:grpSp>
      </p:grpSp>
      <p:grpSp>
        <p:nvGrpSpPr>
          <p:cNvPr id="33" name="Group 32"/>
          <p:cNvGrpSpPr/>
          <p:nvPr/>
        </p:nvGrpSpPr>
        <p:grpSpPr>
          <a:xfrm>
            <a:off x="8344633" y="910200"/>
            <a:ext cx="389948" cy="390509"/>
            <a:chOff x="7933345" y="3400364"/>
            <a:chExt cx="676229" cy="677202"/>
          </a:xfrm>
        </p:grpSpPr>
        <p:sp>
          <p:nvSpPr>
            <p:cNvPr id="34" name="Shape 2373"/>
            <p:cNvSpPr/>
            <p:nvPr/>
          </p:nvSpPr>
          <p:spPr>
            <a:xfrm>
              <a:off x="7933345" y="3400364"/>
              <a:ext cx="676229" cy="677202"/>
            </a:xfrm>
            <a:prstGeom prst="ellipse">
              <a:avLst/>
            </a:prstGeom>
            <a:solidFill>
              <a:schemeClr val="accent1"/>
            </a:solidFill>
            <a:ln>
              <a:noFill/>
            </a:ln>
          </p:spPr>
          <p:txBody>
            <a:bodyPr lIns="91425" tIns="45700" rIns="91425" bIns="45700" anchor="ctr" anchorCtr="0">
              <a:noAutofit/>
            </a:bodyPr>
            <a:lstStyle/>
            <a:p>
              <a:pPr algn="ctr">
                <a:lnSpc>
                  <a:spcPct val="90000"/>
                </a:lnSpc>
                <a:buClr>
                  <a:srgbClr val="008FBE"/>
                </a:buClr>
              </a:pPr>
              <a:endParaRPr sz="800" b="1" dirty="0">
                <a:solidFill>
                  <a:srgbClr val="EC9939"/>
                </a:solidFill>
              </a:endParaRPr>
            </a:p>
          </p:txBody>
        </p:sp>
        <p:grpSp>
          <p:nvGrpSpPr>
            <p:cNvPr id="35" name="Group 34"/>
            <p:cNvGrpSpPr/>
            <p:nvPr/>
          </p:nvGrpSpPr>
          <p:grpSpPr>
            <a:xfrm>
              <a:off x="8002065" y="3551017"/>
              <a:ext cx="512762" cy="406911"/>
              <a:chOff x="5562600" y="4410264"/>
              <a:chExt cx="592137" cy="469900"/>
            </a:xfrm>
          </p:grpSpPr>
          <p:sp>
            <p:nvSpPr>
              <p:cNvPr id="36" name="Freeform 5"/>
              <p:cNvSpPr>
                <a:spLocks noEditPoints="1"/>
              </p:cNvSpPr>
              <p:nvPr/>
            </p:nvSpPr>
            <p:spPr bwMode="auto">
              <a:xfrm>
                <a:off x="5562600" y="4495989"/>
                <a:ext cx="592137" cy="384175"/>
              </a:xfrm>
              <a:custGeom>
                <a:avLst/>
                <a:gdLst>
                  <a:gd name="T0" fmla="*/ 236 w 265"/>
                  <a:gd name="T1" fmla="*/ 80 h 198"/>
                  <a:gd name="T2" fmla="*/ 239 w 265"/>
                  <a:gd name="T3" fmla="*/ 29 h 198"/>
                  <a:gd name="T4" fmla="*/ 228 w 265"/>
                  <a:gd name="T5" fmla="*/ 23 h 198"/>
                  <a:gd name="T6" fmla="*/ 229 w 265"/>
                  <a:gd name="T7" fmla="*/ 33 h 198"/>
                  <a:gd name="T8" fmla="*/ 223 w 265"/>
                  <a:gd name="T9" fmla="*/ 27 h 198"/>
                  <a:gd name="T10" fmla="*/ 216 w 265"/>
                  <a:gd name="T11" fmla="*/ 27 h 198"/>
                  <a:gd name="T12" fmla="*/ 209 w 265"/>
                  <a:gd name="T13" fmla="*/ 33 h 198"/>
                  <a:gd name="T14" fmla="*/ 210 w 265"/>
                  <a:gd name="T15" fmla="*/ 23 h 198"/>
                  <a:gd name="T16" fmla="*/ 199 w 265"/>
                  <a:gd name="T17" fmla="*/ 27 h 198"/>
                  <a:gd name="T18" fmla="*/ 203 w 265"/>
                  <a:gd name="T19" fmla="*/ 80 h 198"/>
                  <a:gd name="T20" fmla="*/ 191 w 265"/>
                  <a:gd name="T21" fmla="*/ 137 h 198"/>
                  <a:gd name="T22" fmla="*/ 158 w 265"/>
                  <a:gd name="T23" fmla="*/ 88 h 198"/>
                  <a:gd name="T24" fmla="*/ 161 w 265"/>
                  <a:gd name="T25" fmla="*/ 88 h 198"/>
                  <a:gd name="T26" fmla="*/ 156 w 265"/>
                  <a:gd name="T27" fmla="*/ 1 h 198"/>
                  <a:gd name="T28" fmla="*/ 153 w 265"/>
                  <a:gd name="T29" fmla="*/ 6 h 198"/>
                  <a:gd name="T30" fmla="*/ 138 w 265"/>
                  <a:gd name="T31" fmla="*/ 41 h 198"/>
                  <a:gd name="T32" fmla="*/ 136 w 265"/>
                  <a:gd name="T33" fmla="*/ 0 h 198"/>
                  <a:gd name="T34" fmla="*/ 128 w 265"/>
                  <a:gd name="T35" fmla="*/ 8 h 198"/>
                  <a:gd name="T36" fmla="*/ 120 w 265"/>
                  <a:gd name="T37" fmla="*/ 11 h 198"/>
                  <a:gd name="T38" fmla="*/ 118 w 265"/>
                  <a:gd name="T39" fmla="*/ 0 h 198"/>
                  <a:gd name="T40" fmla="*/ 100 w 265"/>
                  <a:gd name="T41" fmla="*/ 10 h 198"/>
                  <a:gd name="T42" fmla="*/ 104 w 265"/>
                  <a:gd name="T43" fmla="*/ 88 h 198"/>
                  <a:gd name="T44" fmla="*/ 108 w 265"/>
                  <a:gd name="T45" fmla="*/ 135 h 198"/>
                  <a:gd name="T46" fmla="*/ 85 w 265"/>
                  <a:gd name="T47" fmla="*/ 124 h 198"/>
                  <a:gd name="T48" fmla="*/ 62 w 265"/>
                  <a:gd name="T49" fmla="*/ 77 h 198"/>
                  <a:gd name="T50" fmla="*/ 70 w 265"/>
                  <a:gd name="T51" fmla="*/ 73 h 198"/>
                  <a:gd name="T52" fmla="*/ 80 w 265"/>
                  <a:gd name="T53" fmla="*/ 53 h 198"/>
                  <a:gd name="T54" fmla="*/ 82 w 265"/>
                  <a:gd name="T55" fmla="*/ 51 h 198"/>
                  <a:gd name="T56" fmla="*/ 82 w 265"/>
                  <a:gd name="T57" fmla="*/ 50 h 198"/>
                  <a:gd name="T58" fmla="*/ 81 w 265"/>
                  <a:gd name="T59" fmla="*/ 43 h 198"/>
                  <a:gd name="T60" fmla="*/ 53 w 265"/>
                  <a:gd name="T61" fmla="*/ 21 h 198"/>
                  <a:gd name="T62" fmla="*/ 52 w 265"/>
                  <a:gd name="T63" fmla="*/ 28 h 198"/>
                  <a:gd name="T64" fmla="*/ 47 w 265"/>
                  <a:gd name="T65" fmla="*/ 26 h 198"/>
                  <a:gd name="T66" fmla="*/ 42 w 265"/>
                  <a:gd name="T67" fmla="*/ 20 h 198"/>
                  <a:gd name="T68" fmla="*/ 41 w 265"/>
                  <a:gd name="T69" fmla="*/ 47 h 198"/>
                  <a:gd name="T70" fmla="*/ 31 w 265"/>
                  <a:gd name="T71" fmla="*/ 25 h 198"/>
                  <a:gd name="T72" fmla="*/ 30 w 265"/>
                  <a:gd name="T73" fmla="*/ 22 h 198"/>
                  <a:gd name="T74" fmla="*/ 25 w 265"/>
                  <a:gd name="T75" fmla="*/ 79 h 198"/>
                  <a:gd name="T76" fmla="*/ 4 w 265"/>
                  <a:gd name="T77" fmla="*/ 124 h 198"/>
                  <a:gd name="T78" fmla="*/ 70 w 265"/>
                  <a:gd name="T79" fmla="*/ 146 h 198"/>
                  <a:gd name="T80" fmla="*/ 211 w 265"/>
                  <a:gd name="T81" fmla="*/ 160 h 198"/>
                  <a:gd name="T82" fmla="*/ 220 w 265"/>
                  <a:gd name="T83" fmla="*/ 143 h 198"/>
                  <a:gd name="T84" fmla="*/ 67 w 265"/>
                  <a:gd name="T85" fmla="*/ 50 h 198"/>
                  <a:gd name="T86" fmla="*/ 62 w 265"/>
                  <a:gd name="T87" fmla="*/ 40 h 198"/>
                  <a:gd name="T88" fmla="*/ 45 w 265"/>
                  <a:gd name="T89" fmla="*/ 77 h 198"/>
                  <a:gd name="T90" fmla="*/ 44 w 265"/>
                  <a:gd name="T91" fmla="*/ 111 h 198"/>
                  <a:gd name="T92" fmla="*/ 29 w 265"/>
                  <a:gd name="T93" fmla="*/ 116 h 198"/>
                  <a:gd name="T94" fmla="*/ 44 w 265"/>
                  <a:gd name="T95" fmla="*/ 114 h 198"/>
                  <a:gd name="T96" fmla="*/ 47 w 265"/>
                  <a:gd name="T97" fmla="*/ 126 h 198"/>
                  <a:gd name="T98" fmla="*/ 75 w 265"/>
                  <a:gd name="T99" fmla="*/ 123 h 198"/>
                  <a:gd name="T100" fmla="*/ 131 w 265"/>
                  <a:gd name="T101" fmla="*/ 88 h 198"/>
                  <a:gd name="T102" fmla="*/ 133 w 265"/>
                  <a:gd name="T103" fmla="*/ 133 h 198"/>
                  <a:gd name="T104" fmla="*/ 133 w 265"/>
                  <a:gd name="T105" fmla="*/ 184 h 198"/>
                  <a:gd name="T106" fmla="*/ 109 w 265"/>
                  <a:gd name="T107" fmla="*/ 166 h 198"/>
                  <a:gd name="T108" fmla="*/ 133 w 265"/>
                  <a:gd name="T109" fmla="*/ 139 h 198"/>
                  <a:gd name="T110" fmla="*/ 158 w 265"/>
                  <a:gd name="T111" fmla="*/ 166 h 198"/>
                  <a:gd name="T112" fmla="*/ 133 w 265"/>
                  <a:gd name="T113" fmla="*/ 184 h 198"/>
                  <a:gd name="T114" fmla="*/ 221 w 265"/>
                  <a:gd name="T115" fmla="*/ 111 h 198"/>
                  <a:gd name="T116" fmla="*/ 218 w 265"/>
                  <a:gd name="T117" fmla="*/ 78 h 198"/>
                  <a:gd name="T118" fmla="*/ 204 w 265"/>
                  <a:gd name="T119" fmla="*/ 116 h 198"/>
                  <a:gd name="T120" fmla="*/ 219 w 265"/>
                  <a:gd name="T121" fmla="*/ 114 h 198"/>
                  <a:gd name="T122" fmla="*/ 221 w 265"/>
                  <a:gd name="T123" fmla="*/ 128 h 198"/>
                  <a:gd name="T124" fmla="*/ 250 w 265"/>
                  <a:gd name="T125" fmla="*/ 12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5" h="198">
                    <a:moveTo>
                      <a:pt x="260" y="124"/>
                    </a:moveTo>
                    <a:cubicBezTo>
                      <a:pt x="257" y="119"/>
                      <a:pt x="247" y="115"/>
                      <a:pt x="236" y="113"/>
                    </a:cubicBezTo>
                    <a:cubicBezTo>
                      <a:pt x="236" y="101"/>
                      <a:pt x="236" y="88"/>
                      <a:pt x="236" y="80"/>
                    </a:cubicBezTo>
                    <a:cubicBezTo>
                      <a:pt x="238" y="80"/>
                      <a:pt x="241" y="80"/>
                      <a:pt x="244" y="80"/>
                    </a:cubicBezTo>
                    <a:cubicBezTo>
                      <a:pt x="244" y="71"/>
                      <a:pt x="245" y="65"/>
                      <a:pt x="244" y="54"/>
                    </a:cubicBezTo>
                    <a:cubicBezTo>
                      <a:pt x="239" y="29"/>
                      <a:pt x="239" y="29"/>
                      <a:pt x="239" y="29"/>
                    </a:cubicBezTo>
                    <a:cubicBezTo>
                      <a:pt x="239" y="26"/>
                      <a:pt x="237" y="24"/>
                      <a:pt x="234" y="23"/>
                    </a:cubicBezTo>
                    <a:cubicBezTo>
                      <a:pt x="234" y="23"/>
                      <a:pt x="230" y="23"/>
                      <a:pt x="228" y="22"/>
                    </a:cubicBezTo>
                    <a:cubicBezTo>
                      <a:pt x="228" y="23"/>
                      <a:pt x="228" y="23"/>
                      <a:pt x="228" y="23"/>
                    </a:cubicBezTo>
                    <a:cubicBezTo>
                      <a:pt x="232" y="26"/>
                      <a:pt x="232" y="26"/>
                      <a:pt x="232" y="26"/>
                    </a:cubicBezTo>
                    <a:cubicBezTo>
                      <a:pt x="227" y="29"/>
                      <a:pt x="227" y="29"/>
                      <a:pt x="227" y="29"/>
                    </a:cubicBezTo>
                    <a:cubicBezTo>
                      <a:pt x="229" y="33"/>
                      <a:pt x="229" y="33"/>
                      <a:pt x="229" y="33"/>
                    </a:cubicBezTo>
                    <a:cubicBezTo>
                      <a:pt x="223" y="48"/>
                      <a:pt x="223" y="48"/>
                      <a:pt x="223" y="48"/>
                    </a:cubicBezTo>
                    <a:cubicBezTo>
                      <a:pt x="222" y="28"/>
                      <a:pt x="222" y="28"/>
                      <a:pt x="222" y="28"/>
                    </a:cubicBezTo>
                    <a:cubicBezTo>
                      <a:pt x="223" y="27"/>
                      <a:pt x="223" y="27"/>
                      <a:pt x="223" y="27"/>
                    </a:cubicBezTo>
                    <a:cubicBezTo>
                      <a:pt x="221" y="22"/>
                      <a:pt x="221" y="22"/>
                      <a:pt x="221" y="22"/>
                    </a:cubicBezTo>
                    <a:cubicBezTo>
                      <a:pt x="217" y="22"/>
                      <a:pt x="217" y="22"/>
                      <a:pt x="217" y="22"/>
                    </a:cubicBezTo>
                    <a:cubicBezTo>
                      <a:pt x="216" y="27"/>
                      <a:pt x="216" y="27"/>
                      <a:pt x="216" y="27"/>
                    </a:cubicBezTo>
                    <a:cubicBezTo>
                      <a:pt x="217" y="28"/>
                      <a:pt x="217" y="28"/>
                      <a:pt x="217" y="28"/>
                    </a:cubicBezTo>
                    <a:cubicBezTo>
                      <a:pt x="216" y="48"/>
                      <a:pt x="216" y="48"/>
                      <a:pt x="216" y="48"/>
                    </a:cubicBezTo>
                    <a:cubicBezTo>
                      <a:pt x="209" y="33"/>
                      <a:pt x="209" y="33"/>
                      <a:pt x="209" y="33"/>
                    </a:cubicBezTo>
                    <a:cubicBezTo>
                      <a:pt x="211" y="29"/>
                      <a:pt x="211" y="29"/>
                      <a:pt x="211" y="29"/>
                    </a:cubicBezTo>
                    <a:cubicBezTo>
                      <a:pt x="206" y="26"/>
                      <a:pt x="206" y="26"/>
                      <a:pt x="206" y="26"/>
                    </a:cubicBezTo>
                    <a:cubicBezTo>
                      <a:pt x="210" y="23"/>
                      <a:pt x="210" y="23"/>
                      <a:pt x="210" y="23"/>
                    </a:cubicBezTo>
                    <a:cubicBezTo>
                      <a:pt x="210" y="22"/>
                      <a:pt x="210" y="22"/>
                      <a:pt x="210" y="22"/>
                    </a:cubicBezTo>
                    <a:cubicBezTo>
                      <a:pt x="209" y="23"/>
                      <a:pt x="205" y="23"/>
                      <a:pt x="205" y="23"/>
                    </a:cubicBezTo>
                    <a:cubicBezTo>
                      <a:pt x="202" y="24"/>
                      <a:pt x="200" y="25"/>
                      <a:pt x="199" y="27"/>
                    </a:cubicBezTo>
                    <a:cubicBezTo>
                      <a:pt x="190" y="52"/>
                      <a:pt x="190" y="52"/>
                      <a:pt x="190" y="52"/>
                    </a:cubicBezTo>
                    <a:cubicBezTo>
                      <a:pt x="193" y="70"/>
                      <a:pt x="197" y="71"/>
                      <a:pt x="200" y="81"/>
                    </a:cubicBezTo>
                    <a:cubicBezTo>
                      <a:pt x="201" y="80"/>
                      <a:pt x="202" y="80"/>
                      <a:pt x="203" y="80"/>
                    </a:cubicBezTo>
                    <a:cubicBezTo>
                      <a:pt x="204" y="113"/>
                      <a:pt x="204" y="113"/>
                      <a:pt x="204" y="113"/>
                    </a:cubicBezTo>
                    <a:cubicBezTo>
                      <a:pt x="192" y="115"/>
                      <a:pt x="183" y="119"/>
                      <a:pt x="180" y="124"/>
                    </a:cubicBezTo>
                    <a:cubicBezTo>
                      <a:pt x="178" y="128"/>
                      <a:pt x="182" y="134"/>
                      <a:pt x="191" y="137"/>
                    </a:cubicBezTo>
                    <a:cubicBezTo>
                      <a:pt x="182" y="141"/>
                      <a:pt x="182" y="141"/>
                      <a:pt x="182" y="141"/>
                    </a:cubicBezTo>
                    <a:cubicBezTo>
                      <a:pt x="175" y="138"/>
                      <a:pt x="167" y="136"/>
                      <a:pt x="159" y="135"/>
                    </a:cubicBezTo>
                    <a:cubicBezTo>
                      <a:pt x="159" y="117"/>
                      <a:pt x="158" y="97"/>
                      <a:pt x="158" y="88"/>
                    </a:cubicBezTo>
                    <a:cubicBezTo>
                      <a:pt x="159" y="88"/>
                      <a:pt x="159" y="88"/>
                      <a:pt x="160" y="88"/>
                    </a:cubicBezTo>
                    <a:cubicBezTo>
                      <a:pt x="160" y="88"/>
                      <a:pt x="160" y="88"/>
                      <a:pt x="160" y="88"/>
                    </a:cubicBezTo>
                    <a:cubicBezTo>
                      <a:pt x="160" y="88"/>
                      <a:pt x="161" y="88"/>
                      <a:pt x="161" y="88"/>
                    </a:cubicBezTo>
                    <a:cubicBezTo>
                      <a:pt x="164" y="88"/>
                      <a:pt x="168" y="87"/>
                      <a:pt x="172" y="87"/>
                    </a:cubicBezTo>
                    <a:cubicBezTo>
                      <a:pt x="165" y="10"/>
                      <a:pt x="165" y="10"/>
                      <a:pt x="165" y="10"/>
                    </a:cubicBezTo>
                    <a:cubicBezTo>
                      <a:pt x="165" y="5"/>
                      <a:pt x="161" y="2"/>
                      <a:pt x="156" y="1"/>
                    </a:cubicBezTo>
                    <a:cubicBezTo>
                      <a:pt x="156" y="1"/>
                      <a:pt x="149" y="1"/>
                      <a:pt x="146" y="0"/>
                    </a:cubicBezTo>
                    <a:cubicBezTo>
                      <a:pt x="146" y="1"/>
                      <a:pt x="146" y="1"/>
                      <a:pt x="146" y="1"/>
                    </a:cubicBezTo>
                    <a:cubicBezTo>
                      <a:pt x="153" y="6"/>
                      <a:pt x="153" y="6"/>
                      <a:pt x="153" y="6"/>
                    </a:cubicBezTo>
                    <a:cubicBezTo>
                      <a:pt x="145" y="11"/>
                      <a:pt x="145" y="11"/>
                      <a:pt x="145" y="11"/>
                    </a:cubicBezTo>
                    <a:cubicBezTo>
                      <a:pt x="149" y="17"/>
                      <a:pt x="149" y="17"/>
                      <a:pt x="149" y="17"/>
                    </a:cubicBezTo>
                    <a:cubicBezTo>
                      <a:pt x="138" y="41"/>
                      <a:pt x="138" y="41"/>
                      <a:pt x="138" y="41"/>
                    </a:cubicBezTo>
                    <a:cubicBezTo>
                      <a:pt x="136" y="8"/>
                      <a:pt x="136" y="8"/>
                      <a:pt x="136" y="8"/>
                    </a:cubicBezTo>
                    <a:cubicBezTo>
                      <a:pt x="138" y="7"/>
                      <a:pt x="138" y="7"/>
                      <a:pt x="138" y="7"/>
                    </a:cubicBezTo>
                    <a:cubicBezTo>
                      <a:pt x="136" y="0"/>
                      <a:pt x="136" y="0"/>
                      <a:pt x="136" y="0"/>
                    </a:cubicBezTo>
                    <a:cubicBezTo>
                      <a:pt x="129" y="0"/>
                      <a:pt x="129" y="0"/>
                      <a:pt x="129" y="0"/>
                    </a:cubicBezTo>
                    <a:cubicBezTo>
                      <a:pt x="127" y="7"/>
                      <a:pt x="127" y="7"/>
                      <a:pt x="127" y="7"/>
                    </a:cubicBezTo>
                    <a:cubicBezTo>
                      <a:pt x="128" y="8"/>
                      <a:pt x="128" y="8"/>
                      <a:pt x="128" y="8"/>
                    </a:cubicBezTo>
                    <a:cubicBezTo>
                      <a:pt x="127" y="41"/>
                      <a:pt x="127" y="41"/>
                      <a:pt x="127" y="41"/>
                    </a:cubicBezTo>
                    <a:cubicBezTo>
                      <a:pt x="116" y="17"/>
                      <a:pt x="116" y="17"/>
                      <a:pt x="116" y="17"/>
                    </a:cubicBezTo>
                    <a:cubicBezTo>
                      <a:pt x="120" y="11"/>
                      <a:pt x="120" y="11"/>
                      <a:pt x="120" y="11"/>
                    </a:cubicBezTo>
                    <a:cubicBezTo>
                      <a:pt x="111" y="6"/>
                      <a:pt x="111" y="6"/>
                      <a:pt x="111" y="6"/>
                    </a:cubicBezTo>
                    <a:cubicBezTo>
                      <a:pt x="119" y="1"/>
                      <a:pt x="119" y="1"/>
                      <a:pt x="119" y="1"/>
                    </a:cubicBezTo>
                    <a:cubicBezTo>
                      <a:pt x="118" y="0"/>
                      <a:pt x="118" y="0"/>
                      <a:pt x="118" y="0"/>
                    </a:cubicBezTo>
                    <a:cubicBezTo>
                      <a:pt x="116" y="1"/>
                      <a:pt x="110" y="1"/>
                      <a:pt x="109" y="1"/>
                    </a:cubicBezTo>
                    <a:cubicBezTo>
                      <a:pt x="109" y="1"/>
                      <a:pt x="109" y="1"/>
                      <a:pt x="109" y="1"/>
                    </a:cubicBezTo>
                    <a:cubicBezTo>
                      <a:pt x="104" y="2"/>
                      <a:pt x="100" y="5"/>
                      <a:pt x="100" y="10"/>
                    </a:cubicBezTo>
                    <a:cubicBezTo>
                      <a:pt x="94" y="87"/>
                      <a:pt x="94" y="87"/>
                      <a:pt x="94" y="87"/>
                    </a:cubicBezTo>
                    <a:cubicBezTo>
                      <a:pt x="97" y="87"/>
                      <a:pt x="101" y="88"/>
                      <a:pt x="104" y="88"/>
                    </a:cubicBezTo>
                    <a:cubicBezTo>
                      <a:pt x="104" y="88"/>
                      <a:pt x="104" y="88"/>
                      <a:pt x="104" y="88"/>
                    </a:cubicBezTo>
                    <a:cubicBezTo>
                      <a:pt x="104" y="88"/>
                      <a:pt x="105" y="88"/>
                      <a:pt x="105" y="88"/>
                    </a:cubicBezTo>
                    <a:cubicBezTo>
                      <a:pt x="105" y="88"/>
                      <a:pt x="106" y="88"/>
                      <a:pt x="106" y="88"/>
                    </a:cubicBezTo>
                    <a:cubicBezTo>
                      <a:pt x="108" y="135"/>
                      <a:pt x="108" y="135"/>
                      <a:pt x="108" y="135"/>
                    </a:cubicBezTo>
                    <a:cubicBezTo>
                      <a:pt x="99" y="136"/>
                      <a:pt x="90" y="138"/>
                      <a:pt x="83" y="141"/>
                    </a:cubicBezTo>
                    <a:cubicBezTo>
                      <a:pt x="73" y="137"/>
                      <a:pt x="73" y="137"/>
                      <a:pt x="73" y="137"/>
                    </a:cubicBezTo>
                    <a:cubicBezTo>
                      <a:pt x="82" y="134"/>
                      <a:pt x="87" y="128"/>
                      <a:pt x="85" y="124"/>
                    </a:cubicBezTo>
                    <a:cubicBezTo>
                      <a:pt x="82" y="119"/>
                      <a:pt x="73" y="115"/>
                      <a:pt x="61" y="113"/>
                    </a:cubicBezTo>
                    <a:cubicBezTo>
                      <a:pt x="61" y="99"/>
                      <a:pt x="61" y="84"/>
                      <a:pt x="61" y="77"/>
                    </a:cubicBezTo>
                    <a:cubicBezTo>
                      <a:pt x="62" y="77"/>
                      <a:pt x="62" y="77"/>
                      <a:pt x="62" y="77"/>
                    </a:cubicBezTo>
                    <a:cubicBezTo>
                      <a:pt x="62" y="77"/>
                      <a:pt x="63" y="76"/>
                      <a:pt x="63" y="76"/>
                    </a:cubicBezTo>
                    <a:cubicBezTo>
                      <a:pt x="62" y="74"/>
                      <a:pt x="62" y="71"/>
                      <a:pt x="62" y="69"/>
                    </a:cubicBezTo>
                    <a:cubicBezTo>
                      <a:pt x="65" y="70"/>
                      <a:pt x="68" y="72"/>
                      <a:pt x="70" y="73"/>
                    </a:cubicBezTo>
                    <a:cubicBezTo>
                      <a:pt x="76" y="62"/>
                      <a:pt x="76" y="62"/>
                      <a:pt x="76" y="62"/>
                    </a:cubicBezTo>
                    <a:cubicBezTo>
                      <a:pt x="79" y="56"/>
                      <a:pt x="79" y="56"/>
                      <a:pt x="79" y="56"/>
                    </a:cubicBezTo>
                    <a:cubicBezTo>
                      <a:pt x="80" y="53"/>
                      <a:pt x="80" y="53"/>
                      <a:pt x="80" y="53"/>
                    </a:cubicBezTo>
                    <a:cubicBezTo>
                      <a:pt x="81" y="52"/>
                      <a:pt x="81" y="52"/>
                      <a:pt x="81" y="52"/>
                    </a:cubicBezTo>
                    <a:cubicBezTo>
                      <a:pt x="81" y="51"/>
                      <a:pt x="81" y="51"/>
                      <a:pt x="81" y="51"/>
                    </a:cubicBezTo>
                    <a:cubicBezTo>
                      <a:pt x="82" y="51"/>
                      <a:pt x="82" y="51"/>
                      <a:pt x="82" y="51"/>
                    </a:cubicBezTo>
                    <a:cubicBezTo>
                      <a:pt x="82" y="50"/>
                      <a:pt x="82" y="50"/>
                      <a:pt x="82" y="50"/>
                    </a:cubicBezTo>
                    <a:cubicBezTo>
                      <a:pt x="82" y="50"/>
                      <a:pt x="82" y="50"/>
                      <a:pt x="82" y="50"/>
                    </a:cubicBezTo>
                    <a:cubicBezTo>
                      <a:pt x="82" y="50"/>
                      <a:pt x="82" y="50"/>
                      <a:pt x="82" y="50"/>
                    </a:cubicBezTo>
                    <a:cubicBezTo>
                      <a:pt x="81" y="47"/>
                      <a:pt x="83" y="58"/>
                      <a:pt x="81" y="43"/>
                    </a:cubicBezTo>
                    <a:cubicBezTo>
                      <a:pt x="81" y="43"/>
                      <a:pt x="81" y="43"/>
                      <a:pt x="81" y="43"/>
                    </a:cubicBezTo>
                    <a:cubicBezTo>
                      <a:pt x="81" y="43"/>
                      <a:pt x="81" y="43"/>
                      <a:pt x="81" y="43"/>
                    </a:cubicBezTo>
                    <a:cubicBezTo>
                      <a:pt x="63" y="24"/>
                      <a:pt x="63" y="24"/>
                      <a:pt x="63" y="24"/>
                    </a:cubicBezTo>
                    <a:cubicBezTo>
                      <a:pt x="62" y="23"/>
                      <a:pt x="60" y="22"/>
                      <a:pt x="59" y="22"/>
                    </a:cubicBezTo>
                    <a:cubicBezTo>
                      <a:pt x="59" y="22"/>
                      <a:pt x="55" y="21"/>
                      <a:pt x="53" y="21"/>
                    </a:cubicBezTo>
                    <a:cubicBezTo>
                      <a:pt x="53" y="21"/>
                      <a:pt x="53" y="21"/>
                      <a:pt x="53" y="21"/>
                    </a:cubicBezTo>
                    <a:cubicBezTo>
                      <a:pt x="58" y="25"/>
                      <a:pt x="58" y="25"/>
                      <a:pt x="58" y="25"/>
                    </a:cubicBezTo>
                    <a:cubicBezTo>
                      <a:pt x="52" y="28"/>
                      <a:pt x="52" y="28"/>
                      <a:pt x="52" y="28"/>
                    </a:cubicBezTo>
                    <a:cubicBezTo>
                      <a:pt x="55" y="32"/>
                      <a:pt x="55" y="32"/>
                      <a:pt x="55" y="32"/>
                    </a:cubicBezTo>
                    <a:cubicBezTo>
                      <a:pt x="48" y="47"/>
                      <a:pt x="48" y="47"/>
                      <a:pt x="48" y="47"/>
                    </a:cubicBezTo>
                    <a:cubicBezTo>
                      <a:pt x="47" y="26"/>
                      <a:pt x="47" y="26"/>
                      <a:pt x="47" y="26"/>
                    </a:cubicBezTo>
                    <a:cubicBezTo>
                      <a:pt x="48" y="25"/>
                      <a:pt x="48" y="25"/>
                      <a:pt x="48" y="25"/>
                    </a:cubicBezTo>
                    <a:cubicBezTo>
                      <a:pt x="47" y="20"/>
                      <a:pt x="47" y="20"/>
                      <a:pt x="47" y="20"/>
                    </a:cubicBezTo>
                    <a:cubicBezTo>
                      <a:pt x="42" y="20"/>
                      <a:pt x="42" y="20"/>
                      <a:pt x="42" y="20"/>
                    </a:cubicBezTo>
                    <a:cubicBezTo>
                      <a:pt x="41" y="25"/>
                      <a:pt x="41" y="25"/>
                      <a:pt x="41" y="25"/>
                    </a:cubicBezTo>
                    <a:cubicBezTo>
                      <a:pt x="42" y="26"/>
                      <a:pt x="42" y="26"/>
                      <a:pt x="42" y="26"/>
                    </a:cubicBezTo>
                    <a:cubicBezTo>
                      <a:pt x="41" y="47"/>
                      <a:pt x="41" y="47"/>
                      <a:pt x="41" y="47"/>
                    </a:cubicBezTo>
                    <a:cubicBezTo>
                      <a:pt x="34" y="32"/>
                      <a:pt x="34" y="32"/>
                      <a:pt x="34" y="32"/>
                    </a:cubicBezTo>
                    <a:cubicBezTo>
                      <a:pt x="37" y="28"/>
                      <a:pt x="37" y="28"/>
                      <a:pt x="37" y="28"/>
                    </a:cubicBezTo>
                    <a:cubicBezTo>
                      <a:pt x="31" y="25"/>
                      <a:pt x="31" y="25"/>
                      <a:pt x="31" y="25"/>
                    </a:cubicBezTo>
                    <a:cubicBezTo>
                      <a:pt x="36" y="21"/>
                      <a:pt x="36" y="21"/>
                      <a:pt x="36" y="21"/>
                    </a:cubicBezTo>
                    <a:cubicBezTo>
                      <a:pt x="36" y="21"/>
                      <a:pt x="36" y="21"/>
                      <a:pt x="36" y="21"/>
                    </a:cubicBezTo>
                    <a:cubicBezTo>
                      <a:pt x="34" y="21"/>
                      <a:pt x="31" y="22"/>
                      <a:pt x="30" y="22"/>
                    </a:cubicBezTo>
                    <a:cubicBezTo>
                      <a:pt x="28" y="22"/>
                      <a:pt x="26" y="24"/>
                      <a:pt x="25" y="26"/>
                    </a:cubicBezTo>
                    <a:cubicBezTo>
                      <a:pt x="16" y="51"/>
                      <a:pt x="16" y="51"/>
                      <a:pt x="16" y="51"/>
                    </a:cubicBezTo>
                    <a:cubicBezTo>
                      <a:pt x="18" y="68"/>
                      <a:pt x="22" y="69"/>
                      <a:pt x="25" y="79"/>
                    </a:cubicBezTo>
                    <a:cubicBezTo>
                      <a:pt x="26" y="79"/>
                      <a:pt x="27" y="79"/>
                      <a:pt x="28" y="78"/>
                    </a:cubicBezTo>
                    <a:cubicBezTo>
                      <a:pt x="29" y="113"/>
                      <a:pt x="29" y="113"/>
                      <a:pt x="29" y="113"/>
                    </a:cubicBezTo>
                    <a:cubicBezTo>
                      <a:pt x="17" y="115"/>
                      <a:pt x="7" y="119"/>
                      <a:pt x="4" y="124"/>
                    </a:cubicBezTo>
                    <a:cubicBezTo>
                      <a:pt x="0" y="132"/>
                      <a:pt x="18" y="143"/>
                      <a:pt x="44" y="143"/>
                    </a:cubicBezTo>
                    <a:cubicBezTo>
                      <a:pt x="52" y="143"/>
                      <a:pt x="58" y="142"/>
                      <a:pt x="64" y="140"/>
                    </a:cubicBezTo>
                    <a:cubicBezTo>
                      <a:pt x="70" y="146"/>
                      <a:pt x="70" y="146"/>
                      <a:pt x="70" y="146"/>
                    </a:cubicBezTo>
                    <a:cubicBezTo>
                      <a:pt x="63" y="150"/>
                      <a:pt x="57" y="154"/>
                      <a:pt x="54" y="160"/>
                    </a:cubicBezTo>
                    <a:cubicBezTo>
                      <a:pt x="46" y="176"/>
                      <a:pt x="81" y="198"/>
                      <a:pt x="132" y="198"/>
                    </a:cubicBezTo>
                    <a:cubicBezTo>
                      <a:pt x="183" y="198"/>
                      <a:pt x="218" y="176"/>
                      <a:pt x="211" y="160"/>
                    </a:cubicBezTo>
                    <a:cubicBezTo>
                      <a:pt x="208" y="154"/>
                      <a:pt x="202" y="150"/>
                      <a:pt x="195" y="146"/>
                    </a:cubicBezTo>
                    <a:cubicBezTo>
                      <a:pt x="201" y="140"/>
                      <a:pt x="201" y="140"/>
                      <a:pt x="201" y="140"/>
                    </a:cubicBezTo>
                    <a:cubicBezTo>
                      <a:pt x="206" y="142"/>
                      <a:pt x="213" y="143"/>
                      <a:pt x="220" y="143"/>
                    </a:cubicBezTo>
                    <a:cubicBezTo>
                      <a:pt x="247" y="143"/>
                      <a:pt x="265" y="132"/>
                      <a:pt x="260" y="124"/>
                    </a:cubicBezTo>
                    <a:close/>
                    <a:moveTo>
                      <a:pt x="68" y="48"/>
                    </a:moveTo>
                    <a:cubicBezTo>
                      <a:pt x="67" y="50"/>
                      <a:pt x="67" y="50"/>
                      <a:pt x="67" y="50"/>
                    </a:cubicBezTo>
                    <a:cubicBezTo>
                      <a:pt x="64" y="55"/>
                      <a:pt x="64" y="55"/>
                      <a:pt x="64" y="55"/>
                    </a:cubicBezTo>
                    <a:cubicBezTo>
                      <a:pt x="62" y="58"/>
                      <a:pt x="62" y="58"/>
                      <a:pt x="62" y="58"/>
                    </a:cubicBezTo>
                    <a:cubicBezTo>
                      <a:pt x="62" y="52"/>
                      <a:pt x="62" y="46"/>
                      <a:pt x="62" y="40"/>
                    </a:cubicBezTo>
                    <a:lnTo>
                      <a:pt x="68" y="48"/>
                    </a:lnTo>
                    <a:close/>
                    <a:moveTo>
                      <a:pt x="44" y="77"/>
                    </a:moveTo>
                    <a:cubicBezTo>
                      <a:pt x="44" y="77"/>
                      <a:pt x="45" y="77"/>
                      <a:pt x="45" y="77"/>
                    </a:cubicBezTo>
                    <a:cubicBezTo>
                      <a:pt x="46" y="111"/>
                      <a:pt x="46" y="111"/>
                      <a:pt x="46" y="111"/>
                    </a:cubicBezTo>
                    <a:cubicBezTo>
                      <a:pt x="46" y="111"/>
                      <a:pt x="45" y="111"/>
                      <a:pt x="45" y="111"/>
                    </a:cubicBezTo>
                    <a:cubicBezTo>
                      <a:pt x="44" y="111"/>
                      <a:pt x="44" y="111"/>
                      <a:pt x="44" y="111"/>
                    </a:cubicBezTo>
                    <a:cubicBezTo>
                      <a:pt x="44" y="98"/>
                      <a:pt x="44" y="84"/>
                      <a:pt x="44" y="77"/>
                    </a:cubicBezTo>
                    <a:close/>
                    <a:moveTo>
                      <a:pt x="14" y="123"/>
                    </a:moveTo>
                    <a:cubicBezTo>
                      <a:pt x="16" y="120"/>
                      <a:pt x="22" y="117"/>
                      <a:pt x="29" y="116"/>
                    </a:cubicBezTo>
                    <a:cubicBezTo>
                      <a:pt x="30" y="126"/>
                      <a:pt x="30" y="126"/>
                      <a:pt x="30" y="126"/>
                    </a:cubicBezTo>
                    <a:cubicBezTo>
                      <a:pt x="44" y="126"/>
                      <a:pt x="44" y="126"/>
                      <a:pt x="44" y="126"/>
                    </a:cubicBezTo>
                    <a:cubicBezTo>
                      <a:pt x="44" y="123"/>
                      <a:pt x="44" y="119"/>
                      <a:pt x="44" y="114"/>
                    </a:cubicBezTo>
                    <a:cubicBezTo>
                      <a:pt x="44" y="114"/>
                      <a:pt x="45" y="114"/>
                      <a:pt x="45" y="114"/>
                    </a:cubicBezTo>
                    <a:cubicBezTo>
                      <a:pt x="45" y="114"/>
                      <a:pt x="46" y="114"/>
                      <a:pt x="46" y="114"/>
                    </a:cubicBezTo>
                    <a:cubicBezTo>
                      <a:pt x="47" y="126"/>
                      <a:pt x="47" y="126"/>
                      <a:pt x="47" y="126"/>
                    </a:cubicBezTo>
                    <a:cubicBezTo>
                      <a:pt x="61" y="126"/>
                      <a:pt x="61" y="126"/>
                      <a:pt x="61" y="126"/>
                    </a:cubicBezTo>
                    <a:cubicBezTo>
                      <a:pt x="61" y="123"/>
                      <a:pt x="61" y="120"/>
                      <a:pt x="61" y="116"/>
                    </a:cubicBezTo>
                    <a:cubicBezTo>
                      <a:pt x="68" y="117"/>
                      <a:pt x="74" y="120"/>
                      <a:pt x="75" y="123"/>
                    </a:cubicBezTo>
                    <a:cubicBezTo>
                      <a:pt x="77" y="129"/>
                      <a:pt x="64" y="136"/>
                      <a:pt x="45" y="136"/>
                    </a:cubicBezTo>
                    <a:cubicBezTo>
                      <a:pt x="26" y="136"/>
                      <a:pt x="12" y="129"/>
                      <a:pt x="14" y="123"/>
                    </a:cubicBezTo>
                    <a:close/>
                    <a:moveTo>
                      <a:pt x="131" y="88"/>
                    </a:moveTo>
                    <a:cubicBezTo>
                      <a:pt x="132" y="88"/>
                      <a:pt x="133" y="88"/>
                      <a:pt x="133" y="88"/>
                    </a:cubicBezTo>
                    <a:cubicBezTo>
                      <a:pt x="135" y="133"/>
                      <a:pt x="135" y="133"/>
                      <a:pt x="135" y="133"/>
                    </a:cubicBezTo>
                    <a:cubicBezTo>
                      <a:pt x="134" y="133"/>
                      <a:pt x="133" y="133"/>
                      <a:pt x="133" y="133"/>
                    </a:cubicBezTo>
                    <a:cubicBezTo>
                      <a:pt x="132" y="133"/>
                      <a:pt x="132" y="133"/>
                      <a:pt x="131" y="133"/>
                    </a:cubicBezTo>
                    <a:cubicBezTo>
                      <a:pt x="131" y="115"/>
                      <a:pt x="131" y="97"/>
                      <a:pt x="131" y="88"/>
                    </a:cubicBezTo>
                    <a:close/>
                    <a:moveTo>
                      <a:pt x="133" y="184"/>
                    </a:moveTo>
                    <a:cubicBezTo>
                      <a:pt x="95" y="184"/>
                      <a:pt x="69" y="169"/>
                      <a:pt x="74" y="158"/>
                    </a:cubicBezTo>
                    <a:cubicBezTo>
                      <a:pt x="77" y="150"/>
                      <a:pt x="91" y="144"/>
                      <a:pt x="108" y="141"/>
                    </a:cubicBezTo>
                    <a:cubicBezTo>
                      <a:pt x="109" y="166"/>
                      <a:pt x="109" y="166"/>
                      <a:pt x="109" y="166"/>
                    </a:cubicBezTo>
                    <a:cubicBezTo>
                      <a:pt x="131" y="166"/>
                      <a:pt x="131" y="166"/>
                      <a:pt x="131" y="166"/>
                    </a:cubicBezTo>
                    <a:cubicBezTo>
                      <a:pt x="131" y="159"/>
                      <a:pt x="131" y="149"/>
                      <a:pt x="131" y="139"/>
                    </a:cubicBezTo>
                    <a:cubicBezTo>
                      <a:pt x="132" y="139"/>
                      <a:pt x="133" y="139"/>
                      <a:pt x="133" y="139"/>
                    </a:cubicBezTo>
                    <a:cubicBezTo>
                      <a:pt x="134" y="139"/>
                      <a:pt x="134" y="139"/>
                      <a:pt x="135" y="139"/>
                    </a:cubicBezTo>
                    <a:cubicBezTo>
                      <a:pt x="136" y="166"/>
                      <a:pt x="136" y="166"/>
                      <a:pt x="136" y="166"/>
                    </a:cubicBezTo>
                    <a:cubicBezTo>
                      <a:pt x="158" y="166"/>
                      <a:pt x="158" y="166"/>
                      <a:pt x="158" y="166"/>
                    </a:cubicBezTo>
                    <a:cubicBezTo>
                      <a:pt x="158" y="159"/>
                      <a:pt x="158" y="150"/>
                      <a:pt x="159" y="141"/>
                    </a:cubicBezTo>
                    <a:cubicBezTo>
                      <a:pt x="176" y="144"/>
                      <a:pt x="189" y="150"/>
                      <a:pt x="192" y="158"/>
                    </a:cubicBezTo>
                    <a:cubicBezTo>
                      <a:pt x="197" y="169"/>
                      <a:pt x="170" y="184"/>
                      <a:pt x="133" y="184"/>
                    </a:cubicBezTo>
                    <a:close/>
                    <a:moveTo>
                      <a:pt x="218" y="78"/>
                    </a:moveTo>
                    <a:cubicBezTo>
                      <a:pt x="219" y="78"/>
                      <a:pt x="219" y="78"/>
                      <a:pt x="220" y="78"/>
                    </a:cubicBezTo>
                    <a:cubicBezTo>
                      <a:pt x="221" y="111"/>
                      <a:pt x="221" y="111"/>
                      <a:pt x="221" y="111"/>
                    </a:cubicBezTo>
                    <a:cubicBezTo>
                      <a:pt x="221" y="111"/>
                      <a:pt x="220" y="111"/>
                      <a:pt x="220" y="111"/>
                    </a:cubicBezTo>
                    <a:cubicBezTo>
                      <a:pt x="219" y="111"/>
                      <a:pt x="219" y="111"/>
                      <a:pt x="219" y="111"/>
                    </a:cubicBezTo>
                    <a:cubicBezTo>
                      <a:pt x="219" y="99"/>
                      <a:pt x="218" y="85"/>
                      <a:pt x="218" y="78"/>
                    </a:cubicBezTo>
                    <a:close/>
                    <a:moveTo>
                      <a:pt x="220" y="136"/>
                    </a:moveTo>
                    <a:cubicBezTo>
                      <a:pt x="201" y="136"/>
                      <a:pt x="187" y="129"/>
                      <a:pt x="189" y="123"/>
                    </a:cubicBezTo>
                    <a:cubicBezTo>
                      <a:pt x="191" y="120"/>
                      <a:pt x="196" y="117"/>
                      <a:pt x="204" y="116"/>
                    </a:cubicBezTo>
                    <a:cubicBezTo>
                      <a:pt x="204" y="128"/>
                      <a:pt x="204" y="128"/>
                      <a:pt x="204" y="128"/>
                    </a:cubicBezTo>
                    <a:cubicBezTo>
                      <a:pt x="218" y="128"/>
                      <a:pt x="218" y="128"/>
                      <a:pt x="218" y="128"/>
                    </a:cubicBezTo>
                    <a:cubicBezTo>
                      <a:pt x="218" y="124"/>
                      <a:pt x="219" y="119"/>
                      <a:pt x="219" y="114"/>
                    </a:cubicBezTo>
                    <a:cubicBezTo>
                      <a:pt x="219" y="114"/>
                      <a:pt x="219" y="114"/>
                      <a:pt x="220" y="114"/>
                    </a:cubicBezTo>
                    <a:cubicBezTo>
                      <a:pt x="220" y="114"/>
                      <a:pt x="220" y="114"/>
                      <a:pt x="221" y="114"/>
                    </a:cubicBezTo>
                    <a:cubicBezTo>
                      <a:pt x="221" y="128"/>
                      <a:pt x="221" y="128"/>
                      <a:pt x="221" y="128"/>
                    </a:cubicBezTo>
                    <a:cubicBezTo>
                      <a:pt x="236" y="128"/>
                      <a:pt x="236" y="128"/>
                      <a:pt x="236" y="128"/>
                    </a:cubicBezTo>
                    <a:cubicBezTo>
                      <a:pt x="236" y="124"/>
                      <a:pt x="236" y="120"/>
                      <a:pt x="236" y="116"/>
                    </a:cubicBezTo>
                    <a:cubicBezTo>
                      <a:pt x="243" y="117"/>
                      <a:pt x="249" y="120"/>
                      <a:pt x="250" y="123"/>
                    </a:cubicBezTo>
                    <a:cubicBezTo>
                      <a:pt x="253" y="129"/>
                      <a:pt x="239" y="136"/>
                      <a:pt x="220" y="1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37" name="Oval 6"/>
              <p:cNvSpPr>
                <a:spLocks noChangeArrowheads="1"/>
              </p:cNvSpPr>
              <p:nvPr/>
            </p:nvSpPr>
            <p:spPr bwMode="auto">
              <a:xfrm>
                <a:off x="5821362" y="4410264"/>
                <a:ext cx="73025" cy="777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38" name="Oval 7"/>
              <p:cNvSpPr>
                <a:spLocks noChangeArrowheads="1"/>
              </p:cNvSpPr>
              <p:nvPr/>
            </p:nvSpPr>
            <p:spPr bwMode="auto">
              <a:xfrm>
                <a:off x="5638800" y="4481702"/>
                <a:ext cx="46037" cy="492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sp>
            <p:nvSpPr>
              <p:cNvPr id="39" name="Oval 8"/>
              <p:cNvSpPr>
                <a:spLocks noChangeArrowheads="1"/>
              </p:cNvSpPr>
              <p:nvPr/>
            </p:nvSpPr>
            <p:spPr bwMode="auto">
              <a:xfrm>
                <a:off x="6029325" y="4484877"/>
                <a:ext cx="46037" cy="492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dirty="0"/>
              </a:p>
            </p:txBody>
          </p:sp>
        </p:grpSp>
      </p:grpSp>
      <p:grpSp>
        <p:nvGrpSpPr>
          <p:cNvPr id="40" name="Group 39"/>
          <p:cNvGrpSpPr/>
          <p:nvPr/>
        </p:nvGrpSpPr>
        <p:grpSpPr>
          <a:xfrm>
            <a:off x="3356169" y="920637"/>
            <a:ext cx="389948" cy="390509"/>
            <a:chOff x="7976997" y="1238138"/>
            <a:chExt cx="676229" cy="677202"/>
          </a:xfrm>
        </p:grpSpPr>
        <p:sp>
          <p:nvSpPr>
            <p:cNvPr id="41" name="Shape 2373"/>
            <p:cNvSpPr/>
            <p:nvPr/>
          </p:nvSpPr>
          <p:spPr>
            <a:xfrm>
              <a:off x="7976997" y="1238138"/>
              <a:ext cx="676229" cy="677202"/>
            </a:xfrm>
            <a:prstGeom prst="ellipse">
              <a:avLst/>
            </a:prstGeom>
            <a:solidFill>
              <a:schemeClr val="accent1"/>
            </a:solidFill>
            <a:ln>
              <a:noFill/>
            </a:ln>
          </p:spPr>
          <p:txBody>
            <a:bodyPr lIns="91425" tIns="45700" rIns="91425" bIns="45700" anchor="ctr" anchorCtr="0">
              <a:noAutofit/>
            </a:bodyPr>
            <a:lstStyle/>
            <a:p>
              <a:pPr algn="ctr">
                <a:lnSpc>
                  <a:spcPct val="90000"/>
                </a:lnSpc>
                <a:buClr>
                  <a:srgbClr val="008FBE"/>
                </a:buClr>
              </a:pPr>
              <a:endParaRPr sz="800" b="1" dirty="0">
                <a:solidFill>
                  <a:srgbClr val="EC9939"/>
                </a:solidFill>
              </a:endParaRPr>
            </a:p>
          </p:txBody>
        </p:sp>
        <p:pic>
          <p:nvPicPr>
            <p:cNvPr id="42" name="Picture 41"/>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8098805" y="1390505"/>
              <a:ext cx="407695" cy="404507"/>
            </a:xfrm>
            <a:prstGeom prst="rect">
              <a:avLst/>
            </a:prstGeom>
          </p:spPr>
        </p:pic>
      </p:grpSp>
      <p:grpSp>
        <p:nvGrpSpPr>
          <p:cNvPr id="43" name="Group 42"/>
          <p:cNvGrpSpPr/>
          <p:nvPr/>
        </p:nvGrpSpPr>
        <p:grpSpPr>
          <a:xfrm>
            <a:off x="4353862" y="920637"/>
            <a:ext cx="389948" cy="390509"/>
            <a:chOff x="7946576" y="2289599"/>
            <a:chExt cx="676229" cy="677202"/>
          </a:xfrm>
        </p:grpSpPr>
        <p:sp>
          <p:nvSpPr>
            <p:cNvPr id="44" name="Shape 2373"/>
            <p:cNvSpPr/>
            <p:nvPr/>
          </p:nvSpPr>
          <p:spPr>
            <a:xfrm>
              <a:off x="7946576" y="2289599"/>
              <a:ext cx="676229" cy="677202"/>
            </a:xfrm>
            <a:prstGeom prst="ellipse">
              <a:avLst/>
            </a:prstGeom>
            <a:solidFill>
              <a:schemeClr val="accent1"/>
            </a:solidFill>
            <a:ln>
              <a:noFill/>
            </a:ln>
          </p:spPr>
          <p:txBody>
            <a:bodyPr lIns="91425" tIns="45700" rIns="91425" bIns="45700" anchor="ctr" anchorCtr="0">
              <a:noAutofit/>
            </a:bodyPr>
            <a:lstStyle/>
            <a:p>
              <a:pPr algn="ctr">
                <a:lnSpc>
                  <a:spcPct val="90000"/>
                </a:lnSpc>
                <a:buClr>
                  <a:srgbClr val="008FBE"/>
                </a:buClr>
              </a:pPr>
              <a:endParaRPr sz="800" b="1" dirty="0">
                <a:solidFill>
                  <a:srgbClr val="EC9939"/>
                </a:solidFill>
              </a:endParaRPr>
            </a:p>
          </p:txBody>
        </p:sp>
        <p:pic>
          <p:nvPicPr>
            <p:cNvPr id="45" name="Picture 44"/>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8068051" y="2470130"/>
              <a:ext cx="412218" cy="339900"/>
            </a:xfrm>
            <a:prstGeom prst="rect">
              <a:avLst/>
            </a:prstGeom>
          </p:spPr>
        </p:pic>
      </p:grpSp>
      <p:grpSp>
        <p:nvGrpSpPr>
          <p:cNvPr id="46" name="Group 45"/>
          <p:cNvGrpSpPr/>
          <p:nvPr/>
        </p:nvGrpSpPr>
        <p:grpSpPr>
          <a:xfrm>
            <a:off x="7346941" y="915057"/>
            <a:ext cx="389948" cy="390509"/>
            <a:chOff x="6226656" y="3432631"/>
            <a:chExt cx="676229" cy="677202"/>
          </a:xfrm>
        </p:grpSpPr>
        <p:sp>
          <p:nvSpPr>
            <p:cNvPr id="47" name="Shape 2373"/>
            <p:cNvSpPr/>
            <p:nvPr/>
          </p:nvSpPr>
          <p:spPr>
            <a:xfrm>
              <a:off x="6226656" y="3432631"/>
              <a:ext cx="676229" cy="677202"/>
            </a:xfrm>
            <a:prstGeom prst="ellipse">
              <a:avLst/>
            </a:prstGeom>
            <a:solidFill>
              <a:schemeClr val="accent1"/>
            </a:solidFill>
            <a:ln>
              <a:noFill/>
            </a:ln>
          </p:spPr>
          <p:txBody>
            <a:bodyPr lIns="91425" tIns="45700" rIns="91425" bIns="45700" anchor="ctr" anchorCtr="0">
              <a:noAutofit/>
            </a:bodyPr>
            <a:lstStyle/>
            <a:p>
              <a:pPr algn="ctr">
                <a:lnSpc>
                  <a:spcPct val="90000"/>
                </a:lnSpc>
                <a:buClr>
                  <a:srgbClr val="008FBE"/>
                </a:buClr>
              </a:pPr>
              <a:endParaRPr sz="800" b="1" dirty="0">
                <a:solidFill>
                  <a:srgbClr val="EC9939"/>
                </a:solidFill>
              </a:endParaRPr>
            </a:p>
          </p:txBody>
        </p:sp>
        <p:pic>
          <p:nvPicPr>
            <p:cNvPr id="48" name="Picture 47"/>
            <p:cNvPicPr>
              <a:picLocks noChangeAspect="1"/>
            </p:cNvPicPr>
            <p:nvPr/>
          </p:nvPicPr>
          <p:blipFill>
            <a:blip r:embed="rId10" cstate="email">
              <a:biLevel thresh="25000"/>
              <a:extLst>
                <a:ext uri="{28A0092B-C50C-407E-A947-70E740481C1C}">
                  <a14:useLocalDpi xmlns:a14="http://schemas.microsoft.com/office/drawing/2010/main"/>
                </a:ext>
              </a:extLst>
            </a:blip>
            <a:stretch>
              <a:fillRect/>
            </a:stretch>
          </p:blipFill>
          <p:spPr>
            <a:xfrm>
              <a:off x="6385410" y="3642515"/>
              <a:ext cx="367895" cy="306615"/>
            </a:xfrm>
            <a:prstGeom prst="rect">
              <a:avLst/>
            </a:prstGeom>
          </p:spPr>
        </p:pic>
      </p:grpSp>
      <p:sp>
        <p:nvSpPr>
          <p:cNvPr id="4" name="Rectangle 3"/>
          <p:cNvSpPr/>
          <p:nvPr/>
        </p:nvSpPr>
        <p:spPr>
          <a:xfrm>
            <a:off x="547228" y="1842537"/>
            <a:ext cx="7837032" cy="184709"/>
          </a:xfrm>
          <a:prstGeom prst="rect">
            <a:avLst/>
          </a:prstGeom>
          <a:solidFill>
            <a:srgbClr val="14A1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2723693" y="1794567"/>
            <a:ext cx="3500582" cy="276999"/>
          </a:xfrm>
          <a:prstGeom prst="rect">
            <a:avLst/>
          </a:prstGeom>
          <a:noFill/>
        </p:spPr>
        <p:txBody>
          <a:bodyPr wrap="square" rtlCol="0">
            <a:spAutoFit/>
          </a:bodyPr>
          <a:lstStyle/>
          <a:p>
            <a:pPr algn="ctr"/>
            <a:r>
              <a:rPr lang="en-US" sz="1200" b="1" dirty="0">
                <a:solidFill>
                  <a:schemeClr val="bg1"/>
                </a:solidFill>
              </a:rPr>
              <a:t>Biopharmaceutical</a:t>
            </a:r>
          </a:p>
        </p:txBody>
      </p:sp>
      <p:pic>
        <p:nvPicPr>
          <p:cNvPr id="78" name="Picture 10" descr="Image result for gilead logo"/>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795309" y="3020904"/>
            <a:ext cx="701215" cy="26045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a:blip r:embed="rId12"/>
          <a:stretch>
            <a:fillRect/>
          </a:stretch>
        </p:blipFill>
        <p:spPr>
          <a:xfrm>
            <a:off x="4903641" y="3062387"/>
            <a:ext cx="644802" cy="125537"/>
          </a:xfrm>
          <a:prstGeom prst="rect">
            <a:avLst/>
          </a:prstGeom>
        </p:spPr>
      </p:pic>
      <p:pic>
        <p:nvPicPr>
          <p:cNvPr id="81" name="Picture 80"/>
          <p:cNvPicPr>
            <a:picLocks noChangeAspect="1"/>
          </p:cNvPicPr>
          <p:nvPr/>
        </p:nvPicPr>
        <p:blipFill>
          <a:blip r:embed="rId13"/>
          <a:stretch>
            <a:fillRect/>
          </a:stretch>
        </p:blipFill>
        <p:spPr>
          <a:xfrm>
            <a:off x="5805868" y="3052598"/>
            <a:ext cx="608486" cy="147032"/>
          </a:xfrm>
          <a:prstGeom prst="rect">
            <a:avLst/>
          </a:prstGeom>
        </p:spPr>
      </p:pic>
      <p:pic>
        <p:nvPicPr>
          <p:cNvPr id="82" name="Picture 81"/>
          <p:cNvPicPr>
            <a:picLocks noChangeAspect="1"/>
          </p:cNvPicPr>
          <p:nvPr/>
        </p:nvPicPr>
        <p:blipFill>
          <a:blip r:embed="rId14"/>
          <a:stretch>
            <a:fillRect/>
          </a:stretch>
        </p:blipFill>
        <p:spPr>
          <a:xfrm>
            <a:off x="4146690" y="3015999"/>
            <a:ext cx="554441" cy="235316"/>
          </a:xfrm>
          <a:prstGeom prst="rect">
            <a:avLst/>
          </a:prstGeom>
        </p:spPr>
      </p:pic>
      <p:pic>
        <p:nvPicPr>
          <p:cNvPr id="84" name="Picture 83"/>
          <p:cNvPicPr>
            <a:picLocks noChangeAspect="1"/>
          </p:cNvPicPr>
          <p:nvPr/>
        </p:nvPicPr>
        <p:blipFill>
          <a:blip r:embed="rId15"/>
          <a:stretch>
            <a:fillRect/>
          </a:stretch>
        </p:blipFill>
        <p:spPr>
          <a:xfrm>
            <a:off x="5158525" y="2089719"/>
            <a:ext cx="349837" cy="347893"/>
          </a:xfrm>
          <a:prstGeom prst="rect">
            <a:avLst/>
          </a:prstGeom>
        </p:spPr>
      </p:pic>
      <p:pic>
        <p:nvPicPr>
          <p:cNvPr id="85" name="Picture 84"/>
          <p:cNvPicPr>
            <a:picLocks noChangeAspect="1"/>
          </p:cNvPicPr>
          <p:nvPr/>
        </p:nvPicPr>
        <p:blipFill>
          <a:blip r:embed="rId16"/>
          <a:stretch>
            <a:fillRect/>
          </a:stretch>
        </p:blipFill>
        <p:spPr>
          <a:xfrm>
            <a:off x="3277202" y="3010016"/>
            <a:ext cx="562279" cy="199855"/>
          </a:xfrm>
          <a:prstGeom prst="rect">
            <a:avLst/>
          </a:prstGeom>
        </p:spPr>
      </p:pic>
      <p:pic>
        <p:nvPicPr>
          <p:cNvPr id="86" name="Picture 85"/>
          <p:cNvPicPr>
            <a:picLocks noChangeAspect="1"/>
          </p:cNvPicPr>
          <p:nvPr/>
        </p:nvPicPr>
        <p:blipFill>
          <a:blip r:embed="rId17"/>
          <a:stretch>
            <a:fillRect/>
          </a:stretch>
        </p:blipFill>
        <p:spPr>
          <a:xfrm>
            <a:off x="4590512" y="2124911"/>
            <a:ext cx="322023" cy="256304"/>
          </a:xfrm>
          <a:prstGeom prst="rect">
            <a:avLst/>
          </a:prstGeom>
        </p:spPr>
      </p:pic>
      <p:pic>
        <p:nvPicPr>
          <p:cNvPr id="87" name="Picture 86"/>
          <p:cNvPicPr>
            <a:picLocks noChangeAspect="1"/>
          </p:cNvPicPr>
          <p:nvPr/>
        </p:nvPicPr>
        <p:blipFill>
          <a:blip r:embed="rId18">
            <a:extLst>
              <a:ext uri="{BEBA8EAE-BF5A-486C-A8C5-ECC9F3942E4B}">
                <a14:imgProps xmlns:a14="http://schemas.microsoft.com/office/drawing/2010/main">
                  <a14:imgLayer r:embed="rId19">
                    <a14:imgEffect>
                      <a14:backgroundRemoval t="28750" b="76250" l="5000" r="100000">
                        <a14:foregroundMark x1="56875" y1="53750" x2="56875" y2="53750"/>
                        <a14:foregroundMark x1="50000" y1="46250" x2="50000" y2="46250"/>
                        <a14:foregroundMark x1="69375" y1="53125" x2="69375" y2="53125"/>
                        <a14:foregroundMark x1="86250" y1="58750" x2="85000" y2="59375"/>
                        <a14:foregroundMark x1="92500" y1="50000" x2="92500" y2="50000"/>
                        <a14:foregroundMark x1="44375" y1="43750" x2="44375" y2="43750"/>
                        <a14:backgroundMark x1="49375" y1="47500" x2="49375" y2="47500"/>
                        <a14:backgroundMark x1="50000" y1="55625" x2="48750" y2="53125"/>
                        <a14:backgroundMark x1="49375" y1="48125" x2="49375" y2="46250"/>
                        <a14:backgroundMark x1="62500" y1="54375" x2="60625" y2="54375"/>
                      </a14:backgroundRemoval>
                    </a14:imgEffect>
                  </a14:imgLayer>
                </a14:imgProps>
              </a:ext>
            </a:extLst>
          </a:blip>
          <a:stretch>
            <a:fillRect/>
          </a:stretch>
        </p:blipFill>
        <p:spPr>
          <a:xfrm>
            <a:off x="2482916" y="2813001"/>
            <a:ext cx="592976" cy="592976"/>
          </a:xfrm>
          <a:prstGeom prst="rect">
            <a:avLst/>
          </a:prstGeom>
        </p:spPr>
      </p:pic>
      <p:pic>
        <p:nvPicPr>
          <p:cNvPr id="89" name="Picture 88"/>
          <p:cNvPicPr>
            <a:picLocks noChangeAspect="1"/>
          </p:cNvPicPr>
          <p:nvPr/>
        </p:nvPicPr>
        <p:blipFill>
          <a:blip r:embed="rId20"/>
          <a:stretch>
            <a:fillRect/>
          </a:stretch>
        </p:blipFill>
        <p:spPr>
          <a:xfrm>
            <a:off x="619686" y="2177162"/>
            <a:ext cx="618120" cy="106431"/>
          </a:xfrm>
          <a:prstGeom prst="rect">
            <a:avLst/>
          </a:prstGeom>
        </p:spPr>
      </p:pic>
      <p:pic>
        <p:nvPicPr>
          <p:cNvPr id="90" name="Picture 89"/>
          <p:cNvPicPr>
            <a:picLocks noChangeAspect="1"/>
          </p:cNvPicPr>
          <p:nvPr/>
        </p:nvPicPr>
        <p:blipFill>
          <a:blip r:embed="rId21">
            <a:extLst>
              <a:ext uri="{BEBA8EAE-BF5A-486C-A8C5-ECC9F3942E4B}">
                <a14:imgProps xmlns:a14="http://schemas.microsoft.com/office/drawing/2010/main">
                  <a14:imgLayer r:embed="rId22">
                    <a14:imgEffect>
                      <a14:backgroundRemoval t="0" b="98925" l="1000" r="100000">
                        <a14:foregroundMark x1="18000" y1="40860" x2="18000" y2="40860"/>
                        <a14:foregroundMark x1="47000" y1="60215" x2="47000" y2="60215"/>
                        <a14:foregroundMark x1="54000" y1="62366" x2="54000" y2="62366"/>
                        <a14:foregroundMark x1="56000" y1="55914" x2="56000" y2="55914"/>
                        <a14:foregroundMark x1="60000" y1="61290" x2="60000" y2="61290"/>
                        <a14:foregroundMark x1="66000" y1="59140" x2="68000" y2="59140"/>
                        <a14:foregroundMark x1="52000" y1="67742" x2="52000" y2="67742"/>
                        <a14:foregroundMark x1="45000" y1="68817" x2="43000" y2="70968"/>
                        <a14:foregroundMark x1="32000" y1="70968" x2="32000" y2="70968"/>
                        <a14:foregroundMark x1="37000" y1="73118" x2="37000" y2="73118"/>
                        <a14:foregroundMark x1="60000" y1="65591" x2="62000" y2="65591"/>
                        <a14:foregroundMark x1="68000" y1="67742" x2="68000" y2="67742"/>
                        <a14:foregroundMark x1="68000" y1="69892" x2="68000" y2="69892"/>
                        <a14:foregroundMark x1="73000" y1="69892" x2="73000" y2="69892"/>
                        <a14:foregroundMark x1="32000" y1="61290" x2="31000" y2="61290"/>
                        <a14:foregroundMark x1="31000" y1="61290" x2="31000" y2="61290"/>
                        <a14:foregroundMark x1="26000" y1="64516" x2="26000" y2="64516"/>
                        <a14:foregroundMark x1="24000" y1="62366" x2="24000" y2="62366"/>
                        <a14:foregroundMark x1="18000" y1="62366" x2="1000" y2="62366"/>
                        <a14:foregroundMark x1="9000" y1="64516" x2="9000" y2="64516"/>
                        <a14:foregroundMark x1="31000" y1="69892" x2="33000" y2="69892"/>
                        <a14:foregroundMark x1="72000" y1="52688" x2="54000" y2="45161"/>
                        <a14:foregroundMark x1="68000" y1="47312" x2="68000" y2="47312"/>
                        <a14:foregroundMark x1="56000" y1="44086" x2="56000" y2="44086"/>
                        <a14:foregroundMark x1="69000" y1="49462" x2="69000" y2="49462"/>
                        <a14:foregroundMark x1="73000" y1="46237" x2="70000" y2="44086"/>
                        <a14:foregroundMark x1="70000" y1="44086" x2="70000" y2="44086"/>
                        <a14:foregroundMark x1="69000" y1="44086" x2="69000" y2="44086"/>
                        <a14:foregroundMark x1="53000" y1="40860" x2="53000" y2="40860"/>
                        <a14:foregroundMark x1="48000" y1="46237" x2="48000" y2="46237"/>
                        <a14:foregroundMark x1="36000" y1="44086" x2="36000" y2="44086"/>
                        <a14:foregroundMark x1="38000" y1="47312" x2="38000" y2="47312"/>
                        <a14:foregroundMark x1="40000" y1="46237" x2="40000" y2="46237"/>
                        <a14:foregroundMark x1="32000" y1="44086" x2="32000" y2="44086"/>
                        <a14:foregroundMark x1="28000" y1="45161" x2="28000" y2="45161"/>
                        <a14:foregroundMark x1="28000" y1="49462" x2="28000" y2="49462"/>
                        <a14:foregroundMark x1="21000" y1="49462" x2="21000" y2="49462"/>
                        <a14:foregroundMark x1="21000" y1="49462" x2="21000" y2="49462"/>
                        <a14:foregroundMark x1="15000" y1="43011" x2="18000" y2="41935"/>
                        <a14:foregroundMark x1="22000" y1="41935" x2="22000" y2="41935"/>
                        <a14:foregroundMark x1="22000" y1="44086" x2="25000" y2="45161"/>
                        <a14:foregroundMark x1="10000" y1="41935" x2="10000" y2="41935"/>
                        <a14:foregroundMark x1="6000" y1="43011" x2="6000" y2="43011"/>
                        <a14:foregroundMark x1="9000" y1="56989" x2="9000" y2="56989"/>
                        <a14:foregroundMark x1="12000" y1="64516" x2="12000" y2="64516"/>
                        <a14:foregroundMark x1="27000" y1="60215" x2="27000" y2="60215"/>
                        <a14:foregroundMark x1="63000" y1="67742" x2="63000" y2="67742"/>
                        <a14:foregroundMark x1="64000" y1="72043" x2="64000" y2="72043"/>
                        <a14:foregroundMark x1="66000" y1="69892" x2="56000" y2="69892"/>
                        <a14:foregroundMark x1="63000" y1="61290" x2="63000" y2="61290"/>
                        <a14:foregroundMark x1="67000" y1="59140" x2="67000" y2="59140"/>
                        <a14:foregroundMark x1="72000" y1="59140" x2="72000" y2="59140"/>
                        <a14:foregroundMark x1="66000" y1="64516" x2="66000" y2="64516"/>
                        <a14:foregroundMark x1="62000" y1="73118" x2="62000" y2="73118"/>
                        <a14:foregroundMark x1="53000" y1="74194" x2="53000" y2="74194"/>
                        <a14:foregroundMark x1="49000" y1="73118" x2="49000" y2="73118"/>
                        <a14:foregroundMark x1="28000" y1="69892" x2="28000" y2="69892"/>
                        <a14:foregroundMark x1="60000" y1="45161" x2="60000" y2="45161"/>
                        <a14:foregroundMark x1="65000" y1="44086" x2="65000" y2="44086"/>
                        <a14:foregroundMark x1="62000" y1="39785" x2="62000" y2="39785"/>
                        <a14:foregroundMark x1="73000" y1="41935" x2="73000" y2="41935"/>
                        <a14:foregroundMark x1="76000" y1="46237" x2="76000" y2="46237"/>
                        <a14:foregroundMark x1="70000" y1="73118" x2="70000" y2="73118"/>
                        <a14:foregroundMark x1="70000" y1="73118" x2="70000" y2="73118"/>
                        <a14:foregroundMark x1="75000" y1="73118" x2="75000" y2="73118"/>
                        <a14:foregroundMark x1="78000" y1="62366" x2="78000" y2="62366"/>
                        <a14:foregroundMark x1="73000" y1="77419" x2="73000" y2="77419"/>
                      </a14:backgroundRemoval>
                    </a14:imgEffect>
                  </a14:imgLayer>
                </a14:imgProps>
              </a:ext>
            </a:extLst>
          </a:blip>
          <a:stretch>
            <a:fillRect/>
          </a:stretch>
        </p:blipFill>
        <p:spPr>
          <a:xfrm>
            <a:off x="1537812" y="1947019"/>
            <a:ext cx="651974" cy="606336"/>
          </a:xfrm>
          <a:prstGeom prst="rect">
            <a:avLst/>
          </a:prstGeom>
        </p:spPr>
      </p:pic>
      <p:pic>
        <p:nvPicPr>
          <p:cNvPr id="91" name="Picture 90"/>
          <p:cNvPicPr>
            <a:picLocks noChangeAspect="1"/>
          </p:cNvPicPr>
          <p:nvPr/>
        </p:nvPicPr>
        <p:blipFill>
          <a:blip r:embed="rId23">
            <a:extLst>
              <a:ext uri="{BEBA8EAE-BF5A-486C-A8C5-ECC9F3942E4B}">
                <a14:imgProps xmlns:a14="http://schemas.microsoft.com/office/drawing/2010/main">
                  <a14:imgLayer r:embed="rId24">
                    <a14:imgEffect>
                      <a14:backgroundRemoval t="0" b="97019" l="875" r="99875"/>
                    </a14:imgEffect>
                  </a14:imgLayer>
                </a14:imgProps>
              </a:ext>
            </a:extLst>
          </a:blip>
          <a:stretch>
            <a:fillRect/>
          </a:stretch>
        </p:blipFill>
        <p:spPr>
          <a:xfrm>
            <a:off x="2386033" y="2108950"/>
            <a:ext cx="832314" cy="383905"/>
          </a:xfrm>
          <a:prstGeom prst="rect">
            <a:avLst/>
          </a:prstGeom>
        </p:spPr>
      </p:pic>
      <p:pic>
        <p:nvPicPr>
          <p:cNvPr id="92" name="Picture 91"/>
          <p:cNvPicPr>
            <a:picLocks noChangeAspect="1"/>
          </p:cNvPicPr>
          <p:nvPr/>
        </p:nvPicPr>
        <p:blipFill>
          <a:blip r:embed="rId25">
            <a:extLst>
              <a:ext uri="{BEBA8EAE-BF5A-486C-A8C5-ECC9F3942E4B}">
                <a14:imgProps xmlns:a14="http://schemas.microsoft.com/office/drawing/2010/main">
                  <a14:imgLayer r:embed="rId26">
                    <a14:imgEffect>
                      <a14:backgroundRemoval t="16000" b="88000" l="0" r="100000"/>
                    </a14:imgEffect>
                  </a14:imgLayer>
                </a14:imgProps>
              </a:ext>
            </a:extLst>
          </a:blip>
          <a:stretch>
            <a:fillRect/>
          </a:stretch>
        </p:blipFill>
        <p:spPr>
          <a:xfrm>
            <a:off x="5645815" y="2101465"/>
            <a:ext cx="848366" cy="336653"/>
          </a:xfrm>
          <a:prstGeom prst="rect">
            <a:avLst/>
          </a:prstGeom>
        </p:spPr>
      </p:pic>
      <p:pic>
        <p:nvPicPr>
          <p:cNvPr id="93" name="Picture 92"/>
          <p:cNvPicPr>
            <a:picLocks noChangeAspect="1"/>
          </p:cNvPicPr>
          <p:nvPr/>
        </p:nvPicPr>
        <p:blipFill>
          <a:blip r:embed="rId27">
            <a:extLst>
              <a:ext uri="{BEBA8EAE-BF5A-486C-A8C5-ECC9F3942E4B}">
                <a14:imgProps xmlns:a14="http://schemas.microsoft.com/office/drawing/2010/main">
                  <a14:imgLayer r:embed="rId28">
                    <a14:imgEffect>
                      <a14:backgroundRemoval t="10000" b="90000" l="4500" r="95500">
                        <a14:foregroundMark x1="31500" y1="45500" x2="31500" y2="45500"/>
                        <a14:foregroundMark x1="41000" y1="45500" x2="41000" y2="45500"/>
                        <a14:foregroundMark x1="52000" y1="45500" x2="52000" y2="45500"/>
                        <a14:foregroundMark x1="60000" y1="44000" x2="60000" y2="44000"/>
                        <a14:foregroundMark x1="77000" y1="51000" x2="77000" y2="51000"/>
                      </a14:backgroundRemoval>
                    </a14:imgEffect>
                  </a14:imgLayer>
                </a14:imgProps>
              </a:ext>
            </a:extLst>
          </a:blip>
          <a:stretch>
            <a:fillRect/>
          </a:stretch>
        </p:blipFill>
        <p:spPr>
          <a:xfrm>
            <a:off x="6682031" y="2076103"/>
            <a:ext cx="403421" cy="403421"/>
          </a:xfrm>
          <a:prstGeom prst="rect">
            <a:avLst/>
          </a:prstGeom>
        </p:spPr>
      </p:pic>
      <p:pic>
        <p:nvPicPr>
          <p:cNvPr id="94" name="Picture 93"/>
          <p:cNvPicPr>
            <a:picLocks noChangeAspect="1"/>
          </p:cNvPicPr>
          <p:nvPr/>
        </p:nvPicPr>
        <p:blipFill>
          <a:blip r:embed="rId29">
            <a:extLst>
              <a:ext uri="{BEBA8EAE-BF5A-486C-A8C5-ECC9F3942E4B}">
                <a14:imgProps xmlns:a14="http://schemas.microsoft.com/office/drawing/2010/main">
                  <a14:imgLayer r:embed="rId30">
                    <a14:imgEffect>
                      <a14:backgroundRemoval t="6564" b="94981" l="992" r="97686">
                        <a14:foregroundMark x1="15207" y1="82239" x2="15207" y2="82239"/>
                        <a14:foregroundMark x1="34215" y1="71042" x2="34215" y2="71042"/>
                        <a14:foregroundMark x1="34876" y1="66023" x2="34876" y2="66023"/>
                        <a14:foregroundMark x1="36198" y1="63707" x2="36198" y2="63707"/>
                        <a14:foregroundMark x1="50413" y1="72201" x2="50413" y2="72201"/>
                        <a14:foregroundMark x1="55868" y1="74517" x2="55868" y2="74517"/>
                        <a14:foregroundMark x1="66942" y1="77220" x2="66942" y2="77220"/>
                        <a14:foregroundMark x1="81653" y1="84556" x2="81653" y2="84556"/>
                        <a14:foregroundMark x1="88099" y1="84942" x2="88099" y2="84942"/>
                      </a14:backgroundRemoval>
                    </a14:imgEffect>
                  </a14:imgLayer>
                </a14:imgProps>
              </a:ext>
            </a:extLst>
          </a:blip>
          <a:stretch>
            <a:fillRect/>
          </a:stretch>
        </p:blipFill>
        <p:spPr>
          <a:xfrm>
            <a:off x="7262709" y="2125325"/>
            <a:ext cx="627269" cy="268534"/>
          </a:xfrm>
          <a:prstGeom prst="rect">
            <a:avLst/>
          </a:prstGeom>
        </p:spPr>
      </p:pic>
      <p:pic>
        <p:nvPicPr>
          <p:cNvPr id="95" name="Picture 94"/>
          <p:cNvPicPr>
            <a:picLocks noChangeAspect="1"/>
          </p:cNvPicPr>
          <p:nvPr/>
        </p:nvPicPr>
        <p:blipFill>
          <a:blip r:embed="rId31"/>
          <a:stretch>
            <a:fillRect/>
          </a:stretch>
        </p:blipFill>
        <p:spPr>
          <a:xfrm>
            <a:off x="3423570" y="2131748"/>
            <a:ext cx="906278" cy="278354"/>
          </a:xfrm>
          <a:prstGeom prst="rect">
            <a:avLst/>
          </a:prstGeom>
        </p:spPr>
      </p:pic>
      <p:pic>
        <p:nvPicPr>
          <p:cNvPr id="100" name="Picture 2" descr="https://lh6.googleusercontent.com/e59GIdas8UtW5YRHlhG_DhbybDje1RGqJ2mtnkj5qx6CA5eEYTfXTXqadtofdn5emTa6AOHSB0cdAExCv-hM6OblR3CPyF-VUAWyZ6TL3ZHFfvuB6PkkRtvs_QFayVbva8ZVcvk53Kk"/>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1247803" y="2649608"/>
            <a:ext cx="478888" cy="12329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p:cNvPicPr>
            <a:picLocks noChangeAspect="1"/>
          </p:cNvPicPr>
          <p:nvPr/>
        </p:nvPicPr>
        <p:blipFill>
          <a:blip r:embed="rId33"/>
          <a:stretch>
            <a:fillRect/>
          </a:stretch>
        </p:blipFill>
        <p:spPr>
          <a:xfrm>
            <a:off x="7767571" y="2715086"/>
            <a:ext cx="638589" cy="122737"/>
          </a:xfrm>
          <a:prstGeom prst="rect">
            <a:avLst/>
          </a:prstGeom>
        </p:spPr>
      </p:pic>
      <p:pic>
        <p:nvPicPr>
          <p:cNvPr id="102" name="Picture 101"/>
          <p:cNvPicPr>
            <a:picLocks noChangeAspect="1"/>
          </p:cNvPicPr>
          <p:nvPr/>
        </p:nvPicPr>
        <p:blipFill>
          <a:blip r:embed="rId34">
            <a:extLst>
              <a:ext uri="{BEBA8EAE-BF5A-486C-A8C5-ECC9F3942E4B}">
                <a14:imgProps xmlns:a14="http://schemas.microsoft.com/office/drawing/2010/main">
                  <a14:imgLayer r:embed="rId35">
                    <a14:imgEffect>
                      <a14:backgroundRemoval t="3298" b="95171" l="5523" r="94280">
                        <a14:foregroundMark x1="11933" y1="49234" x2="11933" y2="49234"/>
                        <a14:foregroundMark x1="33531" y1="26266" x2="33531" y2="26266"/>
                        <a14:foregroundMark x1="40039" y1="13310" x2="40039" y2="13310"/>
                        <a14:foregroundMark x1="43590" y1="73498" x2="43590" y2="73498"/>
                        <a14:foregroundMark x1="40927" y1="85395" x2="40927" y2="85395"/>
                        <a14:foregroundMark x1="32051" y1="57362" x2="32051" y2="57362"/>
                        <a14:foregroundMark x1="49901" y1="47114" x2="49901" y2="47114"/>
                        <a14:foregroundMark x1="59862" y1="46761" x2="59862" y2="46761"/>
                        <a14:foregroundMark x1="64201" y1="53004" x2="64201" y2="53004"/>
                        <a14:foregroundMark x1="79882" y1="48057" x2="79882" y2="48057"/>
                        <a14:foregroundMark x1="90828" y1="46879" x2="90828" y2="46879"/>
                      </a14:backgroundRemoval>
                    </a14:imgEffect>
                  </a14:imgLayer>
                </a14:imgProps>
              </a:ext>
            </a:extLst>
          </a:blip>
          <a:stretch>
            <a:fillRect/>
          </a:stretch>
        </p:blipFill>
        <p:spPr>
          <a:xfrm>
            <a:off x="596056" y="2527556"/>
            <a:ext cx="436030" cy="365078"/>
          </a:xfrm>
          <a:prstGeom prst="rect">
            <a:avLst/>
          </a:prstGeom>
        </p:spPr>
      </p:pic>
      <p:pic>
        <p:nvPicPr>
          <p:cNvPr id="103" name="Picture 102"/>
          <p:cNvPicPr>
            <a:picLocks noChangeAspect="1"/>
          </p:cNvPicPr>
          <p:nvPr/>
        </p:nvPicPr>
        <p:blipFill>
          <a:blip r:embed="rId36"/>
          <a:stretch>
            <a:fillRect/>
          </a:stretch>
        </p:blipFill>
        <p:spPr>
          <a:xfrm>
            <a:off x="2068893" y="2634779"/>
            <a:ext cx="430221" cy="215111"/>
          </a:xfrm>
          <a:prstGeom prst="rect">
            <a:avLst/>
          </a:prstGeom>
        </p:spPr>
      </p:pic>
      <p:pic>
        <p:nvPicPr>
          <p:cNvPr id="104" name="Picture 103"/>
          <p:cNvPicPr>
            <a:picLocks noChangeAspect="1"/>
          </p:cNvPicPr>
          <p:nvPr/>
        </p:nvPicPr>
        <p:blipFill>
          <a:blip r:embed="rId37"/>
          <a:stretch>
            <a:fillRect/>
          </a:stretch>
        </p:blipFill>
        <p:spPr>
          <a:xfrm>
            <a:off x="2780342" y="2682812"/>
            <a:ext cx="594906" cy="123297"/>
          </a:xfrm>
          <a:prstGeom prst="rect">
            <a:avLst/>
          </a:prstGeom>
        </p:spPr>
      </p:pic>
      <p:pic>
        <p:nvPicPr>
          <p:cNvPr id="105" name="Picture 104"/>
          <p:cNvPicPr>
            <a:picLocks noChangeAspect="1"/>
          </p:cNvPicPr>
          <p:nvPr/>
        </p:nvPicPr>
        <p:blipFill>
          <a:blip r:embed="rId38">
            <a:extLst>
              <a:ext uri="{BEBA8EAE-BF5A-486C-A8C5-ECC9F3942E4B}">
                <a14:imgProps xmlns:a14="http://schemas.microsoft.com/office/drawing/2010/main">
                  <a14:imgLayer r:embed="rId39">
                    <a14:imgEffect>
                      <a14:backgroundRemoval t="9937" b="89958" l="188" r="100000">
                        <a14:foregroundMark x1="24625" y1="48626" x2="24625" y2="48626"/>
                        <a14:foregroundMark x1="30312" y1="52114" x2="30312" y2="52114"/>
                      </a14:backgroundRemoval>
                    </a14:imgEffect>
                  </a14:imgLayer>
                </a14:imgProps>
              </a:ext>
            </a:extLst>
          </a:blip>
          <a:stretch>
            <a:fillRect/>
          </a:stretch>
        </p:blipFill>
        <p:spPr>
          <a:xfrm>
            <a:off x="3590033" y="2590894"/>
            <a:ext cx="562201" cy="332401"/>
          </a:xfrm>
          <a:prstGeom prst="rect">
            <a:avLst/>
          </a:prstGeom>
        </p:spPr>
      </p:pic>
      <p:pic>
        <p:nvPicPr>
          <p:cNvPr id="106" name="Picture 105"/>
          <p:cNvPicPr>
            <a:picLocks noChangeAspect="1"/>
          </p:cNvPicPr>
          <p:nvPr/>
        </p:nvPicPr>
        <p:blipFill>
          <a:blip r:embed="rId40"/>
          <a:stretch>
            <a:fillRect/>
          </a:stretch>
        </p:blipFill>
        <p:spPr>
          <a:xfrm>
            <a:off x="4412034" y="2625060"/>
            <a:ext cx="231161" cy="228426"/>
          </a:xfrm>
          <a:prstGeom prst="rect">
            <a:avLst/>
          </a:prstGeom>
        </p:spPr>
      </p:pic>
      <p:pic>
        <p:nvPicPr>
          <p:cNvPr id="107" name="Picture 106"/>
          <p:cNvPicPr>
            <a:picLocks noChangeAspect="1"/>
          </p:cNvPicPr>
          <p:nvPr/>
        </p:nvPicPr>
        <p:blipFill>
          <a:blip r:embed="rId41"/>
          <a:stretch>
            <a:fillRect/>
          </a:stretch>
        </p:blipFill>
        <p:spPr>
          <a:xfrm>
            <a:off x="4926155" y="2662108"/>
            <a:ext cx="501818" cy="147409"/>
          </a:xfrm>
          <a:prstGeom prst="rect">
            <a:avLst/>
          </a:prstGeom>
        </p:spPr>
      </p:pic>
      <p:pic>
        <p:nvPicPr>
          <p:cNvPr id="108" name="Picture 107"/>
          <p:cNvPicPr>
            <a:picLocks noChangeAspect="1"/>
          </p:cNvPicPr>
          <p:nvPr/>
        </p:nvPicPr>
        <p:blipFill>
          <a:blip r:embed="rId42"/>
          <a:stretch>
            <a:fillRect/>
          </a:stretch>
        </p:blipFill>
        <p:spPr>
          <a:xfrm>
            <a:off x="5686041" y="2707775"/>
            <a:ext cx="570006" cy="141793"/>
          </a:xfrm>
          <a:prstGeom prst="rect">
            <a:avLst/>
          </a:prstGeom>
        </p:spPr>
      </p:pic>
      <p:pic>
        <p:nvPicPr>
          <p:cNvPr id="109" name="Picture 108"/>
          <p:cNvPicPr>
            <a:picLocks noChangeAspect="1"/>
          </p:cNvPicPr>
          <p:nvPr/>
        </p:nvPicPr>
        <p:blipFill>
          <a:blip r:embed="rId43">
            <a:extLst>
              <a:ext uri="{BEBA8EAE-BF5A-486C-A8C5-ECC9F3942E4B}">
                <a14:imgProps xmlns:a14="http://schemas.microsoft.com/office/drawing/2010/main">
                  <a14:imgLayer r:embed="rId44">
                    <a14:imgEffect>
                      <a14:backgroundRemoval t="10000" b="90000" l="0" r="100000">
                        <a14:foregroundMark x1="16667" y1="64583" x2="16667" y2="64583"/>
                        <a14:foregroundMark x1="12333" y1="49167" x2="12333" y2="49167"/>
                        <a14:foregroundMark x1="24667" y1="45000" x2="24667" y2="45000"/>
                        <a14:foregroundMark x1="24667" y1="45000" x2="24667" y2="45000"/>
                        <a14:foregroundMark x1="24333" y1="41250" x2="24333" y2="41250"/>
                        <a14:foregroundMark x1="25333" y1="36667" x2="25333" y2="36667"/>
                        <a14:foregroundMark x1="21333" y1="33750" x2="21333" y2="33750"/>
                        <a14:foregroundMark x1="14667" y1="41250" x2="14667" y2="41250"/>
                        <a14:foregroundMark x1="13333" y1="48333" x2="13333" y2="48333"/>
                        <a14:foregroundMark x1="12000" y1="46250" x2="12000" y2="46250"/>
                        <a14:foregroundMark x1="15000" y1="50000" x2="15000" y2="50000"/>
                        <a14:foregroundMark x1="13667" y1="52083" x2="13667" y2="52083"/>
                        <a14:foregroundMark x1="12000" y1="55417" x2="12000" y2="55417"/>
                        <a14:foregroundMark x1="41667" y1="69167" x2="41667" y2="69167"/>
                        <a14:foregroundMark x1="51333" y1="72500" x2="51333" y2="72500"/>
                        <a14:foregroundMark x1="51333" y1="72500" x2="51333" y2="72500"/>
                        <a14:foregroundMark x1="51667" y1="72083" x2="51667" y2="72083"/>
                        <a14:foregroundMark x1="54667" y1="70000" x2="54667" y2="70833"/>
                        <a14:foregroundMark x1="46333" y1="69583" x2="45000" y2="70000"/>
                        <a14:foregroundMark x1="8667" y1="54583" x2="8667" y2="54583"/>
                        <a14:foregroundMark x1="34000" y1="39167" x2="34000" y2="39167"/>
                        <a14:foregroundMark x1="33333" y1="40417" x2="33333" y2="40417"/>
                        <a14:foregroundMark x1="32333" y1="45417" x2="32333" y2="45417"/>
                        <a14:foregroundMark x1="32000" y1="51667" x2="32000" y2="51667"/>
                        <a14:foregroundMark x1="31667" y1="56667" x2="31667" y2="56667"/>
                        <a14:foregroundMark x1="49000" y1="27917" x2="49000" y2="27917"/>
                        <a14:foregroundMark x1="47333" y1="27083" x2="47333" y2="27083"/>
                        <a14:foregroundMark x1="40333" y1="24167" x2="40333" y2="24167"/>
                        <a14:foregroundMark x1="40000" y1="23333" x2="40000" y2="23333"/>
                        <a14:foregroundMark x1="37333" y1="26250" x2="37333" y2="26250"/>
                        <a14:foregroundMark x1="36333" y1="30000" x2="36333" y2="30000"/>
                        <a14:foregroundMark x1="30000" y1="56667" x2="30000" y2="56667"/>
                        <a14:foregroundMark x1="29333" y1="61250" x2="29333" y2="61250"/>
                        <a14:foregroundMark x1="27667" y1="66250" x2="27667" y2="66250"/>
                        <a14:foregroundMark x1="26000" y1="75417" x2="26000" y2="75417"/>
                        <a14:foregroundMark x1="26333" y1="68333" x2="26333" y2="68333"/>
                        <a14:foregroundMark x1="27333" y1="70417" x2="27333" y2="70417"/>
                        <a14:foregroundMark x1="25333" y1="77083" x2="25333" y2="77083"/>
                        <a14:foregroundMark x1="25000" y1="79167" x2="25000" y2="79167"/>
                        <a14:foregroundMark x1="25333" y1="81250" x2="25333" y2="81250"/>
                        <a14:foregroundMark x1="22333" y1="80833" x2="22333" y2="80833"/>
                        <a14:foregroundMark x1="26667" y1="82500" x2="26667" y2="82500"/>
                        <a14:foregroundMark x1="25000" y1="82917" x2="25000" y2="82917"/>
                        <a14:foregroundMark x1="41000" y1="54167" x2="41000" y2="54167"/>
                        <a14:foregroundMark x1="42333" y1="50833" x2="42333" y2="50833"/>
                        <a14:foregroundMark x1="43333" y1="47917" x2="43333" y2="47917"/>
                        <a14:foregroundMark x1="43667" y1="46250" x2="43667" y2="46250"/>
                        <a14:foregroundMark x1="51667" y1="55833" x2="51667" y2="55833"/>
                        <a14:foregroundMark x1="55667" y1="50417" x2="55667" y2="50417"/>
                        <a14:foregroundMark x1="54333" y1="59167" x2="54333" y2="59167"/>
                        <a14:foregroundMark x1="49667" y1="59583" x2="49667" y2="59583"/>
                        <a14:foregroundMark x1="50667" y1="60000" x2="50667" y2="60000"/>
                        <a14:foregroundMark x1="51333" y1="57500" x2="51333" y2="57500"/>
                        <a14:foregroundMark x1="53333" y1="55000" x2="53333" y2="55000"/>
                        <a14:foregroundMark x1="55667" y1="60417" x2="55667" y2="60417"/>
                        <a14:foregroundMark x1="59000" y1="45833" x2="59000" y2="45833"/>
                        <a14:foregroundMark x1="66333" y1="51667" x2="66333" y2="51667"/>
                        <a14:foregroundMark x1="75000" y1="50417" x2="75000" y2="50417"/>
                        <a14:foregroundMark x1="76333" y1="48750" x2="76333" y2="48750"/>
                        <a14:foregroundMark x1="76000" y1="47083" x2="76000" y2="47083"/>
                        <a14:foregroundMark x1="68000" y1="44167" x2="68000" y2="44167"/>
                        <a14:foregroundMark x1="65667" y1="47500" x2="65667" y2="47500"/>
                        <a14:foregroundMark x1="63333" y1="53750" x2="63333" y2="53750"/>
                        <a14:foregroundMark x1="73000" y1="59583" x2="73000" y2="59583"/>
                        <a14:foregroundMark x1="86333" y1="51667" x2="86333" y2="51667"/>
                        <a14:foregroundMark x1="84667" y1="54167" x2="84667" y2="54167"/>
                        <a14:foregroundMark x1="51000" y1="43750" x2="51000" y2="43750"/>
                        <a14:foregroundMark x1="93000" y1="46250" x2="93000" y2="46250"/>
                        <a14:foregroundMark x1="95000" y1="44167" x2="95000" y2="44167"/>
                        <a14:foregroundMark x1="86667" y1="45833" x2="86667" y2="45833"/>
                        <a14:foregroundMark x1="87333" y1="44167" x2="88000" y2="44167"/>
                      </a14:backgroundRemoval>
                    </a14:imgEffect>
                  </a14:imgLayer>
                </a14:imgProps>
              </a:ext>
            </a:extLst>
          </a:blip>
          <a:stretch>
            <a:fillRect/>
          </a:stretch>
        </p:blipFill>
        <p:spPr>
          <a:xfrm>
            <a:off x="6446114" y="2641115"/>
            <a:ext cx="295857" cy="236686"/>
          </a:xfrm>
          <a:prstGeom prst="rect">
            <a:avLst/>
          </a:prstGeom>
        </p:spPr>
      </p:pic>
      <p:pic>
        <p:nvPicPr>
          <p:cNvPr id="110" name="Picture 109"/>
          <p:cNvPicPr>
            <a:picLocks noChangeAspect="1"/>
          </p:cNvPicPr>
          <p:nvPr/>
        </p:nvPicPr>
        <p:blipFill>
          <a:blip r:embed="rId45"/>
          <a:stretch>
            <a:fillRect/>
          </a:stretch>
        </p:blipFill>
        <p:spPr>
          <a:xfrm>
            <a:off x="8120200" y="2193118"/>
            <a:ext cx="197178" cy="197178"/>
          </a:xfrm>
          <a:prstGeom prst="rect">
            <a:avLst/>
          </a:prstGeom>
        </p:spPr>
      </p:pic>
      <p:pic>
        <p:nvPicPr>
          <p:cNvPr id="111" name="Picture 110"/>
          <p:cNvPicPr>
            <a:picLocks noChangeAspect="1"/>
          </p:cNvPicPr>
          <p:nvPr/>
        </p:nvPicPr>
        <p:blipFill>
          <a:blip r:embed="rId46"/>
          <a:stretch>
            <a:fillRect/>
          </a:stretch>
        </p:blipFill>
        <p:spPr>
          <a:xfrm>
            <a:off x="6999411" y="2662289"/>
            <a:ext cx="562560" cy="194339"/>
          </a:xfrm>
          <a:prstGeom prst="rect">
            <a:avLst/>
          </a:prstGeom>
        </p:spPr>
      </p:pic>
      <p:pic>
        <p:nvPicPr>
          <p:cNvPr id="117" name="Picture 116"/>
          <p:cNvPicPr>
            <a:picLocks noChangeAspect="1"/>
          </p:cNvPicPr>
          <p:nvPr/>
        </p:nvPicPr>
        <p:blipFill>
          <a:blip r:embed="rId47"/>
          <a:stretch>
            <a:fillRect/>
          </a:stretch>
        </p:blipFill>
        <p:spPr>
          <a:xfrm>
            <a:off x="572607" y="3085845"/>
            <a:ext cx="905267" cy="120459"/>
          </a:xfrm>
          <a:prstGeom prst="rect">
            <a:avLst/>
          </a:prstGeom>
        </p:spPr>
      </p:pic>
      <p:pic>
        <p:nvPicPr>
          <p:cNvPr id="119" name="Picture 118"/>
          <p:cNvPicPr>
            <a:picLocks noChangeAspect="1"/>
          </p:cNvPicPr>
          <p:nvPr/>
        </p:nvPicPr>
        <p:blipFill>
          <a:blip r:embed="rId48">
            <a:extLst>
              <a:ext uri="{BEBA8EAE-BF5A-486C-A8C5-ECC9F3942E4B}">
                <a14:imgProps xmlns:a14="http://schemas.microsoft.com/office/drawing/2010/main">
                  <a14:imgLayer r:embed="rId49">
                    <a14:imgEffect>
                      <a14:backgroundRemoval t="8451" b="87324" l="5000" r="93125">
                        <a14:foregroundMark x1="15000" y1="57746" x2="15000" y2="57746"/>
                        <a14:foregroundMark x1="20000" y1="57746" x2="20000" y2="57746"/>
                        <a14:foregroundMark x1="27500" y1="59155" x2="27500" y2="59155"/>
                        <a14:foregroundMark x1="38125" y1="54930" x2="38125" y2="54930"/>
                        <a14:foregroundMark x1="50000" y1="57746" x2="50000" y2="57746"/>
                        <a14:foregroundMark x1="50938" y1="64789" x2="50938" y2="64789"/>
                        <a14:foregroundMark x1="57813" y1="57746" x2="57813" y2="57746"/>
                        <a14:foregroundMark x1="73438" y1="56338" x2="73438" y2="56338"/>
                        <a14:foregroundMark x1="70625" y1="50704" x2="70625" y2="50704"/>
                      </a14:backgroundRemoval>
                    </a14:imgEffect>
                  </a14:imgLayer>
                </a14:imgProps>
              </a:ext>
            </a:extLst>
          </a:blip>
          <a:stretch>
            <a:fillRect/>
          </a:stretch>
        </p:blipFill>
        <p:spPr>
          <a:xfrm>
            <a:off x="7691392" y="3069631"/>
            <a:ext cx="790946" cy="175491"/>
          </a:xfrm>
          <a:prstGeom prst="rect">
            <a:avLst/>
          </a:prstGeom>
        </p:spPr>
      </p:pic>
      <p:pic>
        <p:nvPicPr>
          <p:cNvPr id="120" name="Picture 119"/>
          <p:cNvPicPr>
            <a:picLocks noChangeAspect="1"/>
          </p:cNvPicPr>
          <p:nvPr/>
        </p:nvPicPr>
        <p:blipFill>
          <a:blip r:embed="rId50"/>
          <a:stretch>
            <a:fillRect/>
          </a:stretch>
        </p:blipFill>
        <p:spPr>
          <a:xfrm>
            <a:off x="1691105" y="2971986"/>
            <a:ext cx="648931" cy="300431"/>
          </a:xfrm>
          <a:prstGeom prst="rect">
            <a:avLst/>
          </a:prstGeom>
        </p:spPr>
      </p:pic>
      <p:sp>
        <p:nvSpPr>
          <p:cNvPr id="121" name="Rectangle 120"/>
          <p:cNvSpPr/>
          <p:nvPr/>
        </p:nvSpPr>
        <p:spPr>
          <a:xfrm>
            <a:off x="3182092" y="3398274"/>
            <a:ext cx="2560320" cy="182880"/>
          </a:xfrm>
          <a:prstGeom prst="rect">
            <a:avLst/>
          </a:prstGeom>
          <a:solidFill>
            <a:srgbClr val="3066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2" name="TextBox 121"/>
          <p:cNvSpPr txBox="1"/>
          <p:nvPr/>
        </p:nvSpPr>
        <p:spPr>
          <a:xfrm>
            <a:off x="3379857" y="3365377"/>
            <a:ext cx="2384228" cy="261610"/>
          </a:xfrm>
          <a:prstGeom prst="rect">
            <a:avLst/>
          </a:prstGeom>
          <a:noFill/>
        </p:spPr>
        <p:txBody>
          <a:bodyPr wrap="square" rtlCol="0">
            <a:spAutoFit/>
          </a:bodyPr>
          <a:lstStyle/>
          <a:p>
            <a:pPr algn="ctr"/>
            <a:r>
              <a:rPr lang="en-US" sz="1100" b="1" dirty="0">
                <a:solidFill>
                  <a:schemeClr val="bg1"/>
                </a:solidFill>
              </a:rPr>
              <a:t>CRO’s</a:t>
            </a:r>
          </a:p>
        </p:txBody>
      </p:sp>
      <p:sp>
        <p:nvSpPr>
          <p:cNvPr id="123" name="Rectangle 122"/>
          <p:cNvSpPr/>
          <p:nvPr/>
        </p:nvSpPr>
        <p:spPr>
          <a:xfrm>
            <a:off x="548976" y="3404347"/>
            <a:ext cx="2560320" cy="182880"/>
          </a:xfrm>
          <a:prstGeom prst="rect">
            <a:avLst/>
          </a:prstGeom>
          <a:solidFill>
            <a:srgbClr val="0F5C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4" name="TextBox 123"/>
          <p:cNvSpPr txBox="1"/>
          <p:nvPr/>
        </p:nvSpPr>
        <p:spPr>
          <a:xfrm>
            <a:off x="676036" y="3366551"/>
            <a:ext cx="2239658" cy="261610"/>
          </a:xfrm>
          <a:prstGeom prst="rect">
            <a:avLst/>
          </a:prstGeom>
          <a:noFill/>
        </p:spPr>
        <p:txBody>
          <a:bodyPr wrap="square" rtlCol="0">
            <a:spAutoFit/>
          </a:bodyPr>
          <a:lstStyle/>
          <a:p>
            <a:pPr algn="ctr"/>
            <a:r>
              <a:rPr lang="en-US" sz="1100" b="1" dirty="0">
                <a:solidFill>
                  <a:schemeClr val="bg1"/>
                </a:solidFill>
              </a:rPr>
              <a:t>Medical Devices</a:t>
            </a:r>
          </a:p>
        </p:txBody>
      </p:sp>
      <p:sp>
        <p:nvSpPr>
          <p:cNvPr id="125" name="Rectangle 124"/>
          <p:cNvSpPr/>
          <p:nvPr/>
        </p:nvSpPr>
        <p:spPr>
          <a:xfrm>
            <a:off x="5818646" y="3396518"/>
            <a:ext cx="2560320" cy="1828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TextBox 125"/>
          <p:cNvSpPr txBox="1"/>
          <p:nvPr/>
        </p:nvSpPr>
        <p:spPr>
          <a:xfrm>
            <a:off x="5818646" y="3360387"/>
            <a:ext cx="2594475" cy="261640"/>
          </a:xfrm>
          <a:prstGeom prst="rect">
            <a:avLst/>
          </a:prstGeom>
          <a:noFill/>
        </p:spPr>
        <p:txBody>
          <a:bodyPr wrap="square" rtlCol="0">
            <a:spAutoFit/>
          </a:bodyPr>
          <a:lstStyle/>
          <a:p>
            <a:pPr algn="ctr"/>
            <a:r>
              <a:rPr lang="en-US" sz="1100" b="1" dirty="0">
                <a:solidFill>
                  <a:schemeClr val="bg1"/>
                </a:solidFill>
              </a:rPr>
              <a:t>Academic Institutions / Core Labs</a:t>
            </a:r>
          </a:p>
        </p:txBody>
      </p:sp>
      <p:pic>
        <p:nvPicPr>
          <p:cNvPr id="134" name="Picture 133"/>
          <p:cNvPicPr>
            <a:picLocks noChangeAspect="1"/>
          </p:cNvPicPr>
          <p:nvPr/>
        </p:nvPicPr>
        <p:blipFill>
          <a:blip r:embed="rId51">
            <a:extLst>
              <a:ext uri="{BEBA8EAE-BF5A-486C-A8C5-ECC9F3942E4B}">
                <a14:imgProps xmlns:a14="http://schemas.microsoft.com/office/drawing/2010/main">
                  <a14:imgLayer r:embed="rId52">
                    <a14:imgEffect>
                      <a14:backgroundRemoval t="0" b="100000" l="0" r="100000">
                        <a14:foregroundMark x1="3370" y1="57615" x2="3370" y2="57615"/>
                        <a14:foregroundMark x1="17369" y1="29541" x2="17369" y2="29541"/>
                        <a14:foregroundMark x1="16915" y1="79083" x2="16915" y2="79083"/>
                        <a14:foregroundMark x1="29877" y1="77064" x2="29877" y2="77064"/>
                        <a14:foregroundMark x1="35062" y1="80917" x2="35062" y2="80917"/>
                        <a14:foregroundMark x1="55412" y1="78716" x2="55412" y2="78716"/>
                        <a14:foregroundMark x1="62670" y1="75596" x2="62670" y2="75596"/>
                        <a14:foregroundMark x1="70836" y1="75963" x2="70836" y2="75963"/>
                        <a14:foregroundMark x1="91121" y1="82018" x2="91445" y2="82018"/>
                        <a14:foregroundMark x1="74595" y1="34312" x2="74595" y2="34312"/>
                        <a14:foregroundMark x1="63059" y1="37248" x2="63059" y2="37248"/>
                        <a14:foregroundMark x1="49903" y1="37431" x2="49903" y2="37431"/>
                        <a14:foregroundMark x1="43292" y1="35229" x2="43292" y2="35229"/>
                        <a14:foregroundMark x1="37071" y1="35596" x2="37071" y2="35596"/>
                      </a14:backgroundRemoval>
                    </a14:imgEffect>
                  </a14:imgLayer>
                </a14:imgProps>
              </a:ext>
            </a:extLst>
          </a:blip>
          <a:stretch>
            <a:fillRect/>
          </a:stretch>
        </p:blipFill>
        <p:spPr>
          <a:xfrm>
            <a:off x="676036" y="3681533"/>
            <a:ext cx="641437" cy="226561"/>
          </a:xfrm>
          <a:prstGeom prst="rect">
            <a:avLst/>
          </a:prstGeom>
        </p:spPr>
      </p:pic>
      <p:pic>
        <p:nvPicPr>
          <p:cNvPr id="135" name="Picture 134"/>
          <p:cNvPicPr>
            <a:picLocks noChangeAspect="1"/>
          </p:cNvPicPr>
          <p:nvPr/>
        </p:nvPicPr>
        <p:blipFill>
          <a:blip r:embed="rId53"/>
          <a:stretch>
            <a:fillRect/>
          </a:stretch>
        </p:blipFill>
        <p:spPr>
          <a:xfrm>
            <a:off x="1671031" y="3660910"/>
            <a:ext cx="1270058" cy="262526"/>
          </a:xfrm>
          <a:prstGeom prst="rect">
            <a:avLst/>
          </a:prstGeom>
        </p:spPr>
      </p:pic>
      <p:pic>
        <p:nvPicPr>
          <p:cNvPr id="136" name="Picture 135"/>
          <p:cNvPicPr>
            <a:picLocks noChangeAspect="1"/>
          </p:cNvPicPr>
          <p:nvPr/>
        </p:nvPicPr>
        <p:blipFill>
          <a:blip r:embed="rId54">
            <a:extLst>
              <a:ext uri="{BEBA8EAE-BF5A-486C-A8C5-ECC9F3942E4B}">
                <a14:imgProps xmlns:a14="http://schemas.microsoft.com/office/drawing/2010/main">
                  <a14:imgLayer r:embed="rId55">
                    <a14:imgEffect>
                      <a14:backgroundRemoval t="26222" b="98667" l="0" r="100000">
                        <a14:foregroundMark x1="9333" y1="44444" x2="9333" y2="44444"/>
                        <a14:foregroundMark x1="38667" y1="40000" x2="38667" y2="40000"/>
                        <a14:foregroundMark x1="10222" y1="65778" x2="10222" y2="65778"/>
                        <a14:foregroundMark x1="21333" y1="68444" x2="21333" y2="68444"/>
                        <a14:foregroundMark x1="36889" y1="67556" x2="36889" y2="67556"/>
                        <a14:foregroundMark x1="48889" y1="67556" x2="48889" y2="67556"/>
                        <a14:foregroundMark x1="52444" y1="67556" x2="52444" y2="67556"/>
                        <a14:foregroundMark x1="62667" y1="67556" x2="62667" y2="67556"/>
                        <a14:foregroundMark x1="74667" y1="68444" x2="74667" y2="68444"/>
                        <a14:foregroundMark x1="90222" y1="67111" x2="90222" y2="67111"/>
                        <a14:foregroundMark x1="93333" y1="57333" x2="93333" y2="57333"/>
                        <a14:foregroundMark x1="88000" y1="60444" x2="88000" y2="60444"/>
                        <a14:foregroundMark x1="85333" y1="59556" x2="85333" y2="59556"/>
                        <a14:foregroundMark x1="87111" y1="57778" x2="87111" y2="57778"/>
                        <a14:foregroundMark x1="78667" y1="57333" x2="78667" y2="57333"/>
                        <a14:foregroundMark x1="74667" y1="60000" x2="74667" y2="60000"/>
                        <a14:foregroundMark x1="67556" y1="58667" x2="67556" y2="58667"/>
                        <a14:foregroundMark x1="61778" y1="60444" x2="61778" y2="60444"/>
                        <a14:foregroundMark x1="46222" y1="60889" x2="46222" y2="60889"/>
                        <a14:foregroundMark x1="55556" y1="60000" x2="55556" y2="60000"/>
                        <a14:foregroundMark x1="40000" y1="59111" x2="40000" y2="59111"/>
                        <a14:foregroundMark x1="35556" y1="60000" x2="35556" y2="60000"/>
                        <a14:foregroundMark x1="29778" y1="60444" x2="29778" y2="60444"/>
                        <a14:foregroundMark x1="24889" y1="58222" x2="24889" y2="58222"/>
                        <a14:foregroundMark x1="23111" y1="60000" x2="23111" y2="60000"/>
                        <a14:foregroundMark x1="16000" y1="60444" x2="16000" y2="60444"/>
                        <a14:foregroundMark x1="12889" y1="60444" x2="12889" y2="60444"/>
                      </a14:backgroundRemoval>
                    </a14:imgEffect>
                  </a14:imgLayer>
                </a14:imgProps>
              </a:ext>
            </a:extLst>
          </a:blip>
          <a:stretch>
            <a:fillRect/>
          </a:stretch>
        </p:blipFill>
        <p:spPr>
          <a:xfrm>
            <a:off x="808191" y="3951835"/>
            <a:ext cx="479665" cy="479665"/>
          </a:xfrm>
          <a:prstGeom prst="rect">
            <a:avLst/>
          </a:prstGeom>
        </p:spPr>
      </p:pic>
      <p:pic>
        <p:nvPicPr>
          <p:cNvPr id="137" name="Picture 136"/>
          <p:cNvPicPr>
            <a:picLocks noChangeAspect="1"/>
          </p:cNvPicPr>
          <p:nvPr/>
        </p:nvPicPr>
        <p:blipFill>
          <a:blip r:embed="rId56"/>
          <a:stretch>
            <a:fillRect/>
          </a:stretch>
        </p:blipFill>
        <p:spPr>
          <a:xfrm>
            <a:off x="1737594" y="4113172"/>
            <a:ext cx="1076904" cy="167560"/>
          </a:xfrm>
          <a:prstGeom prst="rect">
            <a:avLst/>
          </a:prstGeom>
        </p:spPr>
      </p:pic>
      <p:pic>
        <p:nvPicPr>
          <p:cNvPr id="138" name="Picture 137"/>
          <p:cNvPicPr>
            <a:picLocks noChangeAspect="1"/>
          </p:cNvPicPr>
          <p:nvPr/>
        </p:nvPicPr>
        <p:blipFill>
          <a:blip r:embed="rId57"/>
          <a:stretch>
            <a:fillRect/>
          </a:stretch>
        </p:blipFill>
        <p:spPr>
          <a:xfrm>
            <a:off x="1814141" y="4444635"/>
            <a:ext cx="961977" cy="198627"/>
          </a:xfrm>
          <a:prstGeom prst="rect">
            <a:avLst/>
          </a:prstGeom>
        </p:spPr>
      </p:pic>
      <p:pic>
        <p:nvPicPr>
          <p:cNvPr id="139" name="Picture 138"/>
          <p:cNvPicPr>
            <a:picLocks noChangeAspect="1"/>
          </p:cNvPicPr>
          <p:nvPr/>
        </p:nvPicPr>
        <p:blipFill>
          <a:blip r:embed="rId58">
            <a:extLst>
              <a:ext uri="{BEBA8EAE-BF5A-486C-A8C5-ECC9F3942E4B}">
                <a14:imgProps xmlns:a14="http://schemas.microsoft.com/office/drawing/2010/main">
                  <a14:imgLayer r:embed="rId59">
                    <a14:imgEffect>
                      <a14:backgroundRemoval t="0" b="100000" l="0" r="100000">
                        <a14:foregroundMark x1="13608" y1="46154" x2="13608" y2="46154"/>
                        <a14:foregroundMark x1="5567" y1="53846" x2="5567" y2="53846"/>
                        <a14:foregroundMark x1="10722" y1="17308" x2="10722" y2="17308"/>
                        <a14:foregroundMark x1="3505" y1="24038" x2="3505" y2="24038"/>
                        <a14:foregroundMark x1="17938" y1="78846" x2="17938" y2="78846"/>
                        <a14:foregroundMark x1="34639" y1="66346" x2="34639" y2="66346"/>
                        <a14:foregroundMark x1="40825" y1="71154" x2="41237" y2="71154"/>
                        <a14:foregroundMark x1="45773" y1="73077" x2="45773" y2="73077"/>
                        <a14:foregroundMark x1="80206" y1="69231" x2="80206" y2="69231"/>
                        <a14:foregroundMark x1="98969" y1="70192" x2="98969" y2="70192"/>
                        <a14:foregroundMark x1="98969" y1="43269" x2="98969" y2="43269"/>
                      </a14:backgroundRemoval>
                    </a14:imgEffect>
                  </a14:imgLayer>
                </a14:imgProps>
              </a:ext>
            </a:extLst>
          </a:blip>
          <a:stretch>
            <a:fillRect/>
          </a:stretch>
        </p:blipFill>
        <p:spPr>
          <a:xfrm>
            <a:off x="639786" y="4432863"/>
            <a:ext cx="770908" cy="165308"/>
          </a:xfrm>
          <a:prstGeom prst="rect">
            <a:avLst/>
          </a:prstGeom>
        </p:spPr>
      </p:pic>
      <p:pic>
        <p:nvPicPr>
          <p:cNvPr id="148" name="Picture 147"/>
          <p:cNvPicPr>
            <a:picLocks noChangeAspect="1"/>
          </p:cNvPicPr>
          <p:nvPr/>
        </p:nvPicPr>
        <p:blipFill>
          <a:blip r:embed="rId60"/>
          <a:stretch>
            <a:fillRect/>
          </a:stretch>
        </p:blipFill>
        <p:spPr>
          <a:xfrm>
            <a:off x="3223674" y="4025975"/>
            <a:ext cx="536669" cy="374845"/>
          </a:xfrm>
          <a:prstGeom prst="rect">
            <a:avLst/>
          </a:prstGeom>
        </p:spPr>
      </p:pic>
      <p:pic>
        <p:nvPicPr>
          <p:cNvPr id="149" name="Picture 393"/>
          <p:cNvPicPr>
            <a:picLocks noChangeAspect="1"/>
          </p:cNvPicPr>
          <p:nvPr/>
        </p:nvPicPr>
        <p:blipFill>
          <a:blip r:embed="rId61">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4143649" y="3729289"/>
            <a:ext cx="544034" cy="16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381"/>
          <p:cNvPicPr>
            <a:picLocks noChangeAspect="1"/>
          </p:cNvPicPr>
          <p:nvPr/>
        </p:nvPicPr>
        <p:blipFill>
          <a:blip r:embed="rId62">
            <a:extLst>
              <a:ext uri="{28A0092B-C50C-407E-A947-70E740481C1C}">
                <a14:useLocalDpi xmlns:a14="http://schemas.microsoft.com/office/drawing/2010/main"/>
              </a:ext>
            </a:extLst>
          </a:blip>
          <a:srcRect/>
          <a:stretch>
            <a:fillRect/>
          </a:stretch>
        </p:blipFill>
        <p:spPr bwMode="auto">
          <a:xfrm>
            <a:off x="4070401" y="4083825"/>
            <a:ext cx="611638" cy="25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7" descr="C:\Users\MSchrader\Desktop\PAREXEl.png"/>
          <p:cNvPicPr>
            <a:picLocks noChangeAspect="1" noChangeArrowheads="1"/>
          </p:cNvPicPr>
          <p:nvPr/>
        </p:nvPicPr>
        <p:blipFill>
          <a:blip r:embed="rId63">
            <a:extLst>
              <a:ext uri="{28A0092B-C50C-407E-A947-70E740481C1C}">
                <a14:useLocalDpi xmlns:a14="http://schemas.microsoft.com/office/drawing/2010/main"/>
              </a:ext>
            </a:extLst>
          </a:blip>
          <a:srcRect/>
          <a:stretch>
            <a:fillRect/>
          </a:stretch>
        </p:blipFill>
        <p:spPr bwMode="gray">
          <a:xfrm>
            <a:off x="5144718" y="4490585"/>
            <a:ext cx="517889" cy="1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392"/>
          <p:cNvPicPr>
            <a:picLocks noChangeAspect="1"/>
          </p:cNvPicPr>
          <p:nvPr/>
        </p:nvPicPr>
        <p:blipFill>
          <a:blip r:embed="rId6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62773" y="4135859"/>
            <a:ext cx="723268" cy="16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396"/>
          <p:cNvPicPr>
            <a:picLocks noChangeAspect="1"/>
          </p:cNvPicPr>
          <p:nvPr/>
        </p:nvPicPr>
        <p:blipFill>
          <a:blip r:embed="rId6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30960" y="3672266"/>
            <a:ext cx="924569" cy="26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391"/>
          <p:cNvPicPr>
            <a:picLocks noChangeAspect="1"/>
          </p:cNvPicPr>
          <p:nvPr/>
        </p:nvPicPr>
        <p:blipFill>
          <a:blip r:embed="rId6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71335" y="3642876"/>
            <a:ext cx="375014" cy="29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Picture 154"/>
          <p:cNvPicPr>
            <a:picLocks noChangeAspect="1"/>
          </p:cNvPicPr>
          <p:nvPr/>
        </p:nvPicPr>
        <p:blipFill>
          <a:blip r:embed="rId67"/>
          <a:stretch>
            <a:fillRect/>
          </a:stretch>
        </p:blipFill>
        <p:spPr>
          <a:xfrm>
            <a:off x="4683560" y="4511597"/>
            <a:ext cx="360922" cy="204471"/>
          </a:xfrm>
          <a:prstGeom prst="rect">
            <a:avLst/>
          </a:prstGeom>
        </p:spPr>
      </p:pic>
      <p:pic>
        <p:nvPicPr>
          <p:cNvPr id="156" name="Picture 2" descr="https://upload.wikimedia.org/wikipedia/en/thumb/e/e7/PRA_Health_Sciences.svg/875px-PRA_Health_Sciences.svg.png"/>
          <p:cNvPicPr>
            <a:picLocks noChangeAspect="1" noChangeArrowheads="1"/>
          </p:cNvPicPr>
          <p:nvPr/>
        </p:nvPicPr>
        <p:blipFill>
          <a:blip r:embed="rId68">
            <a:extLst>
              <a:ext uri="{28A0092B-C50C-407E-A947-70E740481C1C}">
                <a14:useLocalDpi xmlns:a14="http://schemas.microsoft.com/office/drawing/2010/main"/>
              </a:ext>
            </a:extLst>
          </a:blip>
          <a:srcRect/>
          <a:stretch>
            <a:fillRect/>
          </a:stretch>
        </p:blipFill>
        <p:spPr bwMode="auto">
          <a:xfrm>
            <a:off x="3271335" y="4457277"/>
            <a:ext cx="326178" cy="38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Picture 156"/>
          <p:cNvPicPr>
            <a:picLocks noChangeAspect="1"/>
          </p:cNvPicPr>
          <p:nvPr/>
        </p:nvPicPr>
        <p:blipFill>
          <a:blip r:embed="rId69"/>
          <a:stretch>
            <a:fillRect/>
          </a:stretch>
        </p:blipFill>
        <p:spPr>
          <a:xfrm>
            <a:off x="3715650" y="4483407"/>
            <a:ext cx="884279" cy="237445"/>
          </a:xfrm>
          <a:prstGeom prst="rect">
            <a:avLst/>
          </a:prstGeom>
        </p:spPr>
      </p:pic>
      <p:pic>
        <p:nvPicPr>
          <p:cNvPr id="158" name="Picture 157"/>
          <p:cNvPicPr>
            <a:picLocks noChangeAspect="1"/>
          </p:cNvPicPr>
          <p:nvPr/>
        </p:nvPicPr>
        <p:blipFill>
          <a:blip r:embed="rId70"/>
          <a:stretch>
            <a:fillRect/>
          </a:stretch>
        </p:blipFill>
        <p:spPr>
          <a:xfrm>
            <a:off x="6053690" y="3650887"/>
            <a:ext cx="606153" cy="255222"/>
          </a:xfrm>
          <a:prstGeom prst="rect">
            <a:avLst/>
          </a:prstGeom>
        </p:spPr>
      </p:pic>
      <p:pic>
        <p:nvPicPr>
          <p:cNvPr id="161" name="Picture 160"/>
          <p:cNvPicPr>
            <a:picLocks noChangeAspect="1"/>
          </p:cNvPicPr>
          <p:nvPr/>
        </p:nvPicPr>
        <p:blipFill>
          <a:blip r:embed="rId71">
            <a:extLst>
              <a:ext uri="{BEBA8EAE-BF5A-486C-A8C5-ECC9F3942E4B}">
                <a14:imgProps xmlns:a14="http://schemas.microsoft.com/office/drawing/2010/main">
                  <a14:imgLayer r:embed="rId72">
                    <a14:imgEffect>
                      <a14:backgroundRemoval t="3810" b="97143" l="10000" r="93750">
                        <a14:foregroundMark x1="16500" y1="60000" x2="16500" y2="60000"/>
                        <a14:foregroundMark x1="14750" y1="71905" x2="14750" y2="71905"/>
                        <a14:foregroundMark x1="14750" y1="67143" x2="14750" y2="67143"/>
                        <a14:foregroundMark x1="22750" y1="68095" x2="22750" y2="68095"/>
                        <a14:foregroundMark x1="31000" y1="63810" x2="31000" y2="63810"/>
                        <a14:foregroundMark x1="36000" y1="61905" x2="36000" y2="61905"/>
                        <a14:foregroundMark x1="44000" y1="63333" x2="44000" y2="63333"/>
                        <a14:foregroundMark x1="47250" y1="69524" x2="47250" y2="69524"/>
                        <a14:foregroundMark x1="53250" y1="61905" x2="53250" y2="61905"/>
                        <a14:foregroundMark x1="52750" y1="65714" x2="52750" y2="65714"/>
                        <a14:foregroundMark x1="55500" y1="71429" x2="55500" y2="71429"/>
                        <a14:foregroundMark x1="62750" y1="66667" x2="62750" y2="66667"/>
                        <a14:foregroundMark x1="63250" y1="62857" x2="63250" y2="62857"/>
                        <a14:foregroundMark x1="67000" y1="61905" x2="67000" y2="61905"/>
                        <a14:foregroundMark x1="70250" y1="70000" x2="70250" y2="70000"/>
                        <a14:foregroundMark x1="77500" y1="62381" x2="77500" y2="62381"/>
                        <a14:foregroundMark x1="76000" y1="71429" x2="76000" y2="71429"/>
                        <a14:foregroundMark x1="84750" y1="62857" x2="84750" y2="62857"/>
                        <a14:foregroundMark x1="81000" y1="67619" x2="81000" y2="67619"/>
                        <a14:foregroundMark x1="30250" y1="84762" x2="30250" y2="84762"/>
                        <a14:foregroundMark x1="30500" y1="88571" x2="30500" y2="88571"/>
                        <a14:foregroundMark x1="34500" y1="78095" x2="34500" y2="78095"/>
                        <a14:foregroundMark x1="39250" y1="82857" x2="39250" y2="82857"/>
                        <a14:foregroundMark x1="42500" y1="82857" x2="42500" y2="82857"/>
                        <a14:foregroundMark x1="42500" y1="79048" x2="42500" y2="79048"/>
                        <a14:foregroundMark x1="45250" y1="85238" x2="45250" y2="85238"/>
                        <a14:foregroundMark x1="47500" y1="82857" x2="47500" y2="82857"/>
                        <a14:foregroundMark x1="52000" y1="84286" x2="52000" y2="84286"/>
                        <a14:foregroundMark x1="54750" y1="85714" x2="54750" y2="85714"/>
                        <a14:foregroundMark x1="56250" y1="82381" x2="56250" y2="82381"/>
                        <a14:foregroundMark x1="58000" y1="83333" x2="58000" y2="83333"/>
                        <a14:foregroundMark x1="57500" y1="89524" x2="57500" y2="89524"/>
                        <a14:foregroundMark x1="62000" y1="78571" x2="62000" y2="78571"/>
                        <a14:foregroundMark x1="62500" y1="84286" x2="62500" y2="84286"/>
                        <a14:foregroundMark x1="64750" y1="81429" x2="64750" y2="81429"/>
                        <a14:foregroundMark x1="68250" y1="83810" x2="68250" y2="83810"/>
                        <a14:foregroundMark x1="70500" y1="83333" x2="71000" y2="82857"/>
                        <a14:foregroundMark x1="71500" y1="80952" x2="71500" y2="80952"/>
                      </a14:backgroundRemoval>
                    </a14:imgEffect>
                  </a14:imgLayer>
                </a14:imgProps>
              </a:ext>
            </a:extLst>
          </a:blip>
          <a:stretch>
            <a:fillRect/>
          </a:stretch>
        </p:blipFill>
        <p:spPr>
          <a:xfrm>
            <a:off x="6215373" y="4047136"/>
            <a:ext cx="593589" cy="311634"/>
          </a:xfrm>
          <a:prstGeom prst="rect">
            <a:avLst/>
          </a:prstGeom>
        </p:spPr>
      </p:pic>
      <p:pic>
        <p:nvPicPr>
          <p:cNvPr id="162" name="Picture 161"/>
          <p:cNvPicPr>
            <a:picLocks noChangeAspect="1"/>
          </p:cNvPicPr>
          <p:nvPr/>
        </p:nvPicPr>
        <p:blipFill>
          <a:blip r:embed="rId73"/>
          <a:stretch>
            <a:fillRect/>
          </a:stretch>
        </p:blipFill>
        <p:spPr>
          <a:xfrm>
            <a:off x="7176907" y="4053584"/>
            <a:ext cx="423304" cy="264565"/>
          </a:xfrm>
          <a:prstGeom prst="rect">
            <a:avLst/>
          </a:prstGeom>
        </p:spPr>
      </p:pic>
      <p:pic>
        <p:nvPicPr>
          <p:cNvPr id="163" name="Picture 162"/>
          <p:cNvPicPr>
            <a:picLocks noChangeAspect="1"/>
          </p:cNvPicPr>
          <p:nvPr/>
        </p:nvPicPr>
        <p:blipFill>
          <a:blip r:embed="rId74"/>
          <a:stretch>
            <a:fillRect/>
          </a:stretch>
        </p:blipFill>
        <p:spPr>
          <a:xfrm>
            <a:off x="6982341" y="4424549"/>
            <a:ext cx="833224" cy="208306"/>
          </a:xfrm>
          <a:prstGeom prst="rect">
            <a:avLst/>
          </a:prstGeom>
        </p:spPr>
      </p:pic>
      <p:pic>
        <p:nvPicPr>
          <p:cNvPr id="164" name="Picture 163"/>
          <p:cNvPicPr>
            <a:picLocks noChangeAspect="1"/>
          </p:cNvPicPr>
          <p:nvPr/>
        </p:nvPicPr>
        <p:blipFill>
          <a:blip r:embed="rId75"/>
          <a:stretch>
            <a:fillRect/>
          </a:stretch>
        </p:blipFill>
        <p:spPr>
          <a:xfrm>
            <a:off x="8098540" y="4069281"/>
            <a:ext cx="238450" cy="245073"/>
          </a:xfrm>
          <a:prstGeom prst="rect">
            <a:avLst/>
          </a:prstGeom>
        </p:spPr>
      </p:pic>
      <p:pic>
        <p:nvPicPr>
          <p:cNvPr id="165" name="Picture 164"/>
          <p:cNvPicPr>
            <a:picLocks noChangeAspect="1"/>
          </p:cNvPicPr>
          <p:nvPr/>
        </p:nvPicPr>
        <p:blipFill>
          <a:blip r:embed="rId76"/>
          <a:stretch>
            <a:fillRect/>
          </a:stretch>
        </p:blipFill>
        <p:spPr>
          <a:xfrm>
            <a:off x="6975118" y="3699329"/>
            <a:ext cx="675516" cy="161235"/>
          </a:xfrm>
          <a:prstGeom prst="rect">
            <a:avLst/>
          </a:prstGeom>
        </p:spPr>
      </p:pic>
      <p:pic>
        <p:nvPicPr>
          <p:cNvPr id="166" name="Picture 165"/>
          <p:cNvPicPr>
            <a:picLocks noChangeAspect="1"/>
          </p:cNvPicPr>
          <p:nvPr/>
        </p:nvPicPr>
        <p:blipFill>
          <a:blip r:embed="rId77"/>
          <a:stretch>
            <a:fillRect/>
          </a:stretch>
        </p:blipFill>
        <p:spPr>
          <a:xfrm>
            <a:off x="8016335" y="3628161"/>
            <a:ext cx="310182" cy="337210"/>
          </a:xfrm>
          <a:prstGeom prst="rect">
            <a:avLst/>
          </a:prstGeom>
        </p:spPr>
      </p:pic>
      <p:pic>
        <p:nvPicPr>
          <p:cNvPr id="116" name="Picture 115"/>
          <p:cNvPicPr>
            <a:picLocks noChangeAspect="1"/>
          </p:cNvPicPr>
          <p:nvPr/>
        </p:nvPicPr>
        <p:blipFill>
          <a:blip r:embed="rId3"/>
          <a:stretch>
            <a:fillRect/>
          </a:stretch>
        </p:blipFill>
        <p:spPr>
          <a:xfrm>
            <a:off x="542207" y="4305782"/>
            <a:ext cx="2519297" cy="146242"/>
          </a:xfrm>
          <a:prstGeom prst="rect">
            <a:avLst/>
          </a:prstGeom>
        </p:spPr>
      </p:pic>
      <p:grpSp>
        <p:nvGrpSpPr>
          <p:cNvPr id="6" name="Group 5"/>
          <p:cNvGrpSpPr/>
          <p:nvPr/>
        </p:nvGrpSpPr>
        <p:grpSpPr>
          <a:xfrm>
            <a:off x="3059700" y="3912243"/>
            <a:ext cx="2733429" cy="539781"/>
            <a:chOff x="3059700" y="3912243"/>
            <a:chExt cx="2519297" cy="539781"/>
          </a:xfrm>
        </p:grpSpPr>
        <p:pic>
          <p:nvPicPr>
            <p:cNvPr id="118" name="Picture 117"/>
            <p:cNvPicPr>
              <a:picLocks noChangeAspect="1"/>
            </p:cNvPicPr>
            <p:nvPr/>
          </p:nvPicPr>
          <p:blipFill>
            <a:blip r:embed="rId3"/>
            <a:stretch>
              <a:fillRect/>
            </a:stretch>
          </p:blipFill>
          <p:spPr>
            <a:xfrm>
              <a:off x="3059700" y="3912243"/>
              <a:ext cx="2519297" cy="146242"/>
            </a:xfrm>
            <a:prstGeom prst="rect">
              <a:avLst/>
            </a:prstGeom>
          </p:spPr>
        </p:pic>
        <p:pic>
          <p:nvPicPr>
            <p:cNvPr id="127" name="Picture 126"/>
            <p:cNvPicPr>
              <a:picLocks noChangeAspect="1"/>
            </p:cNvPicPr>
            <p:nvPr/>
          </p:nvPicPr>
          <p:blipFill>
            <a:blip r:embed="rId3"/>
            <a:stretch>
              <a:fillRect/>
            </a:stretch>
          </p:blipFill>
          <p:spPr>
            <a:xfrm>
              <a:off x="3059700" y="4305782"/>
              <a:ext cx="2519297" cy="146242"/>
            </a:xfrm>
            <a:prstGeom prst="rect">
              <a:avLst/>
            </a:prstGeom>
          </p:spPr>
        </p:pic>
      </p:grpSp>
      <p:grpSp>
        <p:nvGrpSpPr>
          <p:cNvPr id="140" name="Group 139"/>
          <p:cNvGrpSpPr/>
          <p:nvPr/>
        </p:nvGrpSpPr>
        <p:grpSpPr>
          <a:xfrm>
            <a:off x="5750813" y="3912243"/>
            <a:ext cx="2733429" cy="539781"/>
            <a:chOff x="3059700" y="3912243"/>
            <a:chExt cx="2519297" cy="539781"/>
          </a:xfrm>
        </p:grpSpPr>
        <p:pic>
          <p:nvPicPr>
            <p:cNvPr id="141" name="Picture 140"/>
            <p:cNvPicPr>
              <a:picLocks noChangeAspect="1"/>
            </p:cNvPicPr>
            <p:nvPr/>
          </p:nvPicPr>
          <p:blipFill>
            <a:blip r:embed="rId3"/>
            <a:stretch>
              <a:fillRect/>
            </a:stretch>
          </p:blipFill>
          <p:spPr>
            <a:xfrm>
              <a:off x="3059700" y="3912243"/>
              <a:ext cx="2519297" cy="146242"/>
            </a:xfrm>
            <a:prstGeom prst="rect">
              <a:avLst/>
            </a:prstGeom>
          </p:spPr>
        </p:pic>
        <p:pic>
          <p:nvPicPr>
            <p:cNvPr id="142" name="Picture 141"/>
            <p:cNvPicPr>
              <a:picLocks noChangeAspect="1"/>
            </p:cNvPicPr>
            <p:nvPr/>
          </p:nvPicPr>
          <p:blipFill>
            <a:blip r:embed="rId3"/>
            <a:stretch>
              <a:fillRect/>
            </a:stretch>
          </p:blipFill>
          <p:spPr>
            <a:xfrm>
              <a:off x="3059700" y="4305782"/>
              <a:ext cx="2519297" cy="146242"/>
            </a:xfrm>
            <a:prstGeom prst="rect">
              <a:avLst/>
            </a:prstGeom>
          </p:spPr>
        </p:pic>
      </p:grpSp>
    </p:spTree>
    <p:extLst>
      <p:ext uri="{BB962C8B-B14F-4D97-AF65-F5344CB8AC3E}">
        <p14:creationId xmlns:p14="http://schemas.microsoft.com/office/powerpoint/2010/main" val="25090403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Medidata 1">
      <a:dk1>
        <a:srgbClr val="002855"/>
      </a:dk1>
      <a:lt1>
        <a:srgbClr val="FFFFFF"/>
      </a:lt1>
      <a:dk2>
        <a:srgbClr val="696057"/>
      </a:dk2>
      <a:lt2>
        <a:srgbClr val="C6BEB5"/>
      </a:lt2>
      <a:accent1>
        <a:srgbClr val="002855"/>
      </a:accent1>
      <a:accent2>
        <a:srgbClr val="008FBE"/>
      </a:accent2>
      <a:accent3>
        <a:srgbClr val="0055B7"/>
      </a:accent3>
      <a:accent4>
        <a:srgbClr val="00AFA9"/>
      </a:accent4>
      <a:accent5>
        <a:srgbClr val="EC9939"/>
      </a:accent5>
      <a:accent6>
        <a:srgbClr val="C3D500"/>
      </a:accent6>
      <a:hlink>
        <a:srgbClr val="E24301"/>
      </a:hlink>
      <a:folHlink>
        <a:srgbClr val="8D837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Medidata Theme">
      <a:dk1>
        <a:srgbClr val="011A44"/>
      </a:dk1>
      <a:lt1>
        <a:sysClr val="window" lastClr="FFFFFF"/>
      </a:lt1>
      <a:dk2>
        <a:srgbClr val="0F5C8B"/>
      </a:dk2>
      <a:lt2>
        <a:srgbClr val="FFFFFF"/>
      </a:lt2>
      <a:accent1>
        <a:srgbClr val="ABC607"/>
      </a:accent1>
      <a:accent2>
        <a:srgbClr val="D30958"/>
      </a:accent2>
      <a:accent3>
        <a:srgbClr val="0A31C0"/>
      </a:accent3>
      <a:accent4>
        <a:srgbClr val="118FBE"/>
      </a:accent4>
      <a:accent5>
        <a:srgbClr val="14A198"/>
      </a:accent5>
      <a:accent6>
        <a:srgbClr val="000000"/>
      </a:accent6>
      <a:hlink>
        <a:srgbClr val="0A31C0"/>
      </a:hlink>
      <a:folHlink>
        <a:srgbClr val="0A31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Medidata 1">
      <a:dk1>
        <a:srgbClr val="021C41"/>
      </a:dk1>
      <a:lt1>
        <a:sysClr val="window" lastClr="FFFFFF"/>
      </a:lt1>
      <a:dk2>
        <a:srgbClr val="0F7CB0"/>
      </a:dk2>
      <a:lt2>
        <a:srgbClr val="EEECE1"/>
      </a:lt2>
      <a:accent1>
        <a:srgbClr val="063DA8"/>
      </a:accent1>
      <a:accent2>
        <a:srgbClr val="0F7CB0"/>
      </a:accent2>
      <a:accent3>
        <a:srgbClr val="14A198"/>
      </a:accent3>
      <a:accent4>
        <a:srgbClr val="B7D108"/>
      </a:accent4>
      <a:accent5>
        <a:srgbClr val="CC005A"/>
      </a:accent5>
      <a:accent6>
        <a:srgbClr val="F48F27"/>
      </a:accent6>
      <a:hlink>
        <a:srgbClr val="F8A132"/>
      </a:hlink>
      <a:folHlink>
        <a:srgbClr val="786E6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2692</TotalTime>
  <Words>4545</Words>
  <Application>Microsoft Office PowerPoint</Application>
  <PresentationFormat>On-screen Show (16:9)</PresentationFormat>
  <Paragraphs>1012</Paragraphs>
  <Slides>51</Slides>
  <Notes>39</Notes>
  <HiddenSlides>0</HiddenSlides>
  <MMClips>0</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1</vt:i4>
      </vt:variant>
      <vt:variant>
        <vt:lpstr>Slide Titles</vt:lpstr>
      </vt:variant>
      <vt:variant>
        <vt:i4>51</vt:i4>
      </vt:variant>
    </vt:vector>
  </HeadingPairs>
  <TitlesOfParts>
    <vt:vector size="73" baseType="lpstr">
      <vt:lpstr>MS Mincho</vt:lpstr>
      <vt:lpstr>MS PGothic</vt:lpstr>
      <vt:lpstr>MS PGothic</vt:lpstr>
      <vt:lpstr>.AppleSystemUIFont</vt:lpstr>
      <vt:lpstr>Arial</vt:lpstr>
      <vt:lpstr>Arial</vt:lpstr>
      <vt:lpstr>ArialMT</vt:lpstr>
      <vt:lpstr>Calibri</vt:lpstr>
      <vt:lpstr>Century Gothic</vt:lpstr>
      <vt:lpstr>Courier New</vt:lpstr>
      <vt:lpstr>Georgia</vt:lpstr>
      <vt:lpstr>Gill Sans MT Condensed</vt:lpstr>
      <vt:lpstr>Hand Of Sean</vt:lpstr>
      <vt:lpstr>Helvetica Neue Light</vt:lpstr>
      <vt:lpstr>Mangal</vt:lpstr>
      <vt:lpstr>Wingdings</vt:lpstr>
      <vt:lpstr>ヒラギノ角ゴ Pro W3</vt:lpstr>
      <vt:lpstr>Custom Design</vt:lpstr>
      <vt:lpstr>1_Custom Design</vt:lpstr>
      <vt:lpstr>2_Custom Design</vt:lpstr>
      <vt:lpstr>3_Custom Design</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Metrics: We have you covered.</vt:lpstr>
      <vt:lpstr>Proudly Serving Innovative Life Sciences Organizations</vt:lpstr>
      <vt:lpstr>PowerPoint Presentation</vt:lpstr>
      <vt:lpstr>PowerPoint Presentation</vt:lpstr>
      <vt:lpstr>Graphic: Security is #1 Priority</vt:lpstr>
      <vt:lpstr>Medidata’s Clinical Cloud Platform</vt:lpstr>
      <vt:lpstr>Medidata Implementation Team (MIT)</vt:lpstr>
      <vt:lpstr>The MIT Advantage</vt:lpstr>
      <vt:lpstr>Medidata Implementation Team</vt:lpstr>
      <vt:lpstr>MIT Support’s Entire Medidata Platform</vt:lpstr>
      <vt:lpstr>Medidata Implementation Team</vt:lpstr>
      <vt:lpstr>Medidata Implementation Team Success</vt:lpstr>
      <vt:lpstr>Better Than Industry Median eCRF Study Design Cycle Times</vt:lpstr>
      <vt:lpstr>MIT Case Study: Driving Operational Excellence</vt:lpstr>
      <vt:lpstr>PowerPoint Presentation</vt:lpstr>
      <vt:lpstr>MIT Solution Implementation Life-Cycle (SILC)</vt:lpstr>
      <vt:lpstr>MIT Processes are Enablers of Success</vt:lpstr>
      <vt:lpstr>MIT Setting New Standards for Image Management</vt:lpstr>
      <vt:lpstr>MIT eConsent Customer Realized Value</vt:lpstr>
      <vt:lpstr>MIT Edge eTMF Ensuring Seamless Management of your Regulated Content</vt:lpstr>
      <vt:lpstr>MIT Typical Implementation Timeline</vt:lpstr>
      <vt:lpstr>Strengths of Medidata Implementation Team</vt:lpstr>
      <vt:lpstr>Professional Services Helps Ambit Biosciences Successfully Rescue Three Critical Oncology Studies</vt:lpstr>
      <vt:lpstr>Onconova finds success with a flexible study build model using Medidata Rave</vt:lpstr>
      <vt:lpstr>Tesaro pushes Medidata Rave to New Capabilities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Customers Rank Medidata Professional Services #1 in Recent Life Sciences Strategy Group Survey</vt:lpstr>
      <vt:lpstr>Customers Rank Medidata Professional Services #1 in Recent Life Sciences Strategy Group Survey</vt:lpstr>
      <vt:lpstr>MIT Provides a Flexible and Adaptive Change Management</vt:lpstr>
      <vt:lpstr>Program Structure</vt:lpstr>
      <vt:lpstr>Value Governance</vt:lpstr>
      <vt:lpstr>Value Governance (How)</vt:lpstr>
      <vt:lpstr>Example - Medidata products supporting value drivers and KPI’s</vt:lpstr>
      <vt:lpstr>RAVE ENROLL – VALUE DRIVERS</vt:lpstr>
      <vt:lpstr>Professional Services Configuration</vt:lpstr>
      <vt:lpstr>MIT Processes are Enablers for Your Success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Dahlia Ramirez</dc:creator>
  <cp:lastModifiedBy>Scott Nordstrom</cp:lastModifiedBy>
  <cp:revision>265</cp:revision>
  <dcterms:created xsi:type="dcterms:W3CDTF">2018-01-20T01:30:40Z</dcterms:created>
  <dcterms:modified xsi:type="dcterms:W3CDTF">2018-02-06T23:23:57Z</dcterms:modified>
</cp:coreProperties>
</file>